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57"/>
  </p:notesMasterIdLst>
  <p:sldIdLst>
    <p:sldId id="256" r:id="rId2"/>
    <p:sldId id="2139118161" r:id="rId3"/>
    <p:sldId id="2139118136" r:id="rId4"/>
    <p:sldId id="2139117999" r:id="rId5"/>
    <p:sldId id="2139117990" r:id="rId6"/>
    <p:sldId id="2139118083" r:id="rId7"/>
    <p:sldId id="2139118252" r:id="rId8"/>
    <p:sldId id="2139117971" r:id="rId9"/>
    <p:sldId id="2139118253" r:id="rId10"/>
    <p:sldId id="2139118262" r:id="rId11"/>
    <p:sldId id="5789" r:id="rId12"/>
    <p:sldId id="2139118301" r:id="rId13"/>
    <p:sldId id="2139117935" r:id="rId14"/>
    <p:sldId id="2139118302" r:id="rId15"/>
    <p:sldId id="2139117936" r:id="rId16"/>
    <p:sldId id="2139118251" r:id="rId17"/>
    <p:sldId id="2139118256" r:id="rId18"/>
    <p:sldId id="2139118255" r:id="rId19"/>
    <p:sldId id="5778" r:id="rId20"/>
    <p:sldId id="2139117977" r:id="rId21"/>
    <p:sldId id="2139118276" r:id="rId22"/>
    <p:sldId id="2139117994" r:id="rId23"/>
    <p:sldId id="2139117992" r:id="rId24"/>
    <p:sldId id="2139118257" r:id="rId25"/>
    <p:sldId id="2139118084" r:id="rId26"/>
    <p:sldId id="259" r:id="rId27"/>
    <p:sldId id="2139118207" r:id="rId28"/>
    <p:sldId id="2139118085" r:id="rId29"/>
    <p:sldId id="2139117997" r:id="rId30"/>
    <p:sldId id="2139118250" r:id="rId31"/>
    <p:sldId id="2139117998" r:id="rId32"/>
    <p:sldId id="2139118082" r:id="rId33"/>
    <p:sldId id="2139118259" r:id="rId34"/>
    <p:sldId id="2139118277" r:id="rId35"/>
    <p:sldId id="2139118260" r:id="rId36"/>
    <p:sldId id="2139118293" r:id="rId37"/>
    <p:sldId id="2139118280" r:id="rId38"/>
    <p:sldId id="2139118279" r:id="rId39"/>
    <p:sldId id="2139118282" r:id="rId40"/>
    <p:sldId id="2139118283" r:id="rId41"/>
    <p:sldId id="2139118284" r:id="rId42"/>
    <p:sldId id="2139118281" r:id="rId43"/>
    <p:sldId id="2139118294" r:id="rId44"/>
    <p:sldId id="2139118300" r:id="rId45"/>
    <p:sldId id="2139118295" r:id="rId46"/>
    <p:sldId id="2139118296" r:id="rId47"/>
    <p:sldId id="2139118304" r:id="rId48"/>
    <p:sldId id="2139118306" r:id="rId49"/>
    <p:sldId id="2139118308" r:id="rId50"/>
    <p:sldId id="2139118297" r:id="rId51"/>
    <p:sldId id="2139118307" r:id="rId52"/>
    <p:sldId id="2139118298" r:id="rId53"/>
    <p:sldId id="2139118303" r:id="rId54"/>
    <p:sldId id="2139118299" r:id="rId55"/>
    <p:sldId id="2139118305" r:id="rId56"/>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9AA0A6"/>
          </p15:clr>
        </p15:guide>
        <p15:guide id="2" pos="76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p:restoredTop sz="93718"/>
  </p:normalViewPr>
  <p:slideViewPr>
    <p:cSldViewPr snapToGrid="0">
      <p:cViewPr varScale="1">
        <p:scale>
          <a:sx n="63" d="100"/>
          <a:sy n="63" d="100"/>
        </p:scale>
        <p:origin x="344" y="2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1CADAD-846A-864D-A683-AB0145550EFE}" type="doc">
      <dgm:prSet loTypeId="urn:microsoft.com/office/officeart/2005/8/layout/orgChart1" loCatId="" qsTypeId="urn:microsoft.com/office/officeart/2005/8/quickstyle/simple1" qsCatId="simple" csTypeId="urn:microsoft.com/office/officeart/2005/8/colors/accent1_5" csCatId="accent1" phldr="1"/>
      <dgm:spPr/>
      <dgm:t>
        <a:bodyPr/>
        <a:lstStyle/>
        <a:p>
          <a:endParaRPr kumimoji="1" lang="ja-JP" altLang="en-US"/>
        </a:p>
      </dgm:t>
    </dgm:pt>
    <dgm:pt modelId="{2B682BED-008D-EF42-9FE7-735A78E60358}">
      <dgm:prSet phldrT="[テキスト]" custT="1"/>
      <dgm:spPr/>
      <dgm:t>
        <a:bodyPr/>
        <a:lstStyle/>
        <a:p>
          <a:r>
            <a:rPr kumimoji="1" lang="ja-JP" altLang="en-US" sz="2400" b="1">
              <a:solidFill>
                <a:schemeClr val="tx1">
                  <a:lumMod val="50000"/>
                </a:schemeClr>
              </a:solidFill>
            </a:rPr>
            <a:t>機械学習</a:t>
          </a:r>
          <a:endParaRPr kumimoji="1" lang="en-US" altLang="ja-JP" sz="2400" b="1" dirty="0">
            <a:solidFill>
              <a:schemeClr val="tx1">
                <a:lumMod val="50000"/>
              </a:schemeClr>
            </a:solidFill>
          </a:endParaRPr>
        </a:p>
      </dgm:t>
    </dgm:pt>
    <dgm:pt modelId="{FA010F7E-0059-7047-BE01-0BDB7E58AF66}" type="parTrans" cxnId="{86F2DC20-D937-E843-95E8-ED488E3246FC}">
      <dgm:prSet/>
      <dgm:spPr/>
      <dgm:t>
        <a:bodyPr/>
        <a:lstStyle/>
        <a:p>
          <a:endParaRPr kumimoji="1" lang="ja-JP" altLang="en-US" sz="2400" b="1">
            <a:solidFill>
              <a:schemeClr val="tx1">
                <a:lumMod val="50000"/>
              </a:schemeClr>
            </a:solidFill>
          </a:endParaRPr>
        </a:p>
      </dgm:t>
    </dgm:pt>
    <dgm:pt modelId="{2A5B5DC7-D3F0-D145-9A9A-3DC4490934BD}" type="sibTrans" cxnId="{86F2DC20-D937-E843-95E8-ED488E3246FC}">
      <dgm:prSet/>
      <dgm:spPr/>
      <dgm:t>
        <a:bodyPr/>
        <a:lstStyle/>
        <a:p>
          <a:endParaRPr kumimoji="1" lang="ja-JP" altLang="en-US" sz="2400" b="1">
            <a:solidFill>
              <a:schemeClr val="tx1">
                <a:lumMod val="50000"/>
              </a:schemeClr>
            </a:solidFill>
          </a:endParaRPr>
        </a:p>
      </dgm:t>
    </dgm:pt>
    <dgm:pt modelId="{295B347B-5645-C74A-B788-C8476154C93E}">
      <dgm:prSet phldrT="[テキスト]" custT="1"/>
      <dgm:spPr/>
      <dgm:t>
        <a:bodyPr/>
        <a:lstStyle/>
        <a:p>
          <a:r>
            <a:rPr kumimoji="1" lang="ja-JP" altLang="en-US" sz="2400" b="1">
              <a:solidFill>
                <a:schemeClr val="tx1">
                  <a:lumMod val="50000"/>
                </a:schemeClr>
              </a:solidFill>
            </a:rPr>
            <a:t>教師あり学習</a:t>
          </a:r>
        </a:p>
      </dgm:t>
    </dgm:pt>
    <dgm:pt modelId="{9D68389A-F115-F941-8FA7-07A4E235F232}" type="parTrans" cxnId="{A9A0D3A2-6599-274F-8B67-45728FDB6986}">
      <dgm:prSet/>
      <dgm:spPr/>
      <dgm:t>
        <a:bodyPr/>
        <a:lstStyle/>
        <a:p>
          <a:endParaRPr kumimoji="1" lang="ja-JP" altLang="en-US" sz="2400" b="1">
            <a:solidFill>
              <a:schemeClr val="tx1">
                <a:lumMod val="50000"/>
              </a:schemeClr>
            </a:solidFill>
          </a:endParaRPr>
        </a:p>
      </dgm:t>
    </dgm:pt>
    <dgm:pt modelId="{B8BAD5A8-BAFA-C741-A562-EDF2E53FF385}" type="sibTrans" cxnId="{A9A0D3A2-6599-274F-8B67-45728FDB6986}">
      <dgm:prSet/>
      <dgm:spPr/>
      <dgm:t>
        <a:bodyPr/>
        <a:lstStyle/>
        <a:p>
          <a:endParaRPr kumimoji="1" lang="ja-JP" altLang="en-US" sz="2400" b="1">
            <a:solidFill>
              <a:schemeClr val="tx1">
                <a:lumMod val="50000"/>
              </a:schemeClr>
            </a:solidFill>
          </a:endParaRPr>
        </a:p>
      </dgm:t>
    </dgm:pt>
    <dgm:pt modelId="{2B25D19D-1E23-DA44-83EB-E53BC62B487E}">
      <dgm:prSet phldrT="[テキスト]" custT="1"/>
      <dgm:spPr/>
      <dgm:t>
        <a:bodyPr/>
        <a:lstStyle/>
        <a:p>
          <a:r>
            <a:rPr kumimoji="1" lang="ja-JP" altLang="en-US" sz="2400" b="1">
              <a:solidFill>
                <a:schemeClr val="tx1">
                  <a:lumMod val="50000"/>
                </a:schemeClr>
              </a:solidFill>
            </a:rPr>
            <a:t>教師なし学習</a:t>
          </a:r>
        </a:p>
      </dgm:t>
    </dgm:pt>
    <dgm:pt modelId="{D9B0992F-2F96-C947-BD4B-AB908499E23D}" type="parTrans" cxnId="{FAAD3CC2-6F31-BA49-826D-5CAAFF926189}">
      <dgm:prSet/>
      <dgm:spPr/>
      <dgm:t>
        <a:bodyPr/>
        <a:lstStyle/>
        <a:p>
          <a:endParaRPr kumimoji="1" lang="ja-JP" altLang="en-US" sz="2400" b="1">
            <a:solidFill>
              <a:schemeClr val="tx1">
                <a:lumMod val="50000"/>
              </a:schemeClr>
            </a:solidFill>
          </a:endParaRPr>
        </a:p>
      </dgm:t>
    </dgm:pt>
    <dgm:pt modelId="{4A0E645C-DD06-264F-83AE-8773000029D6}" type="sibTrans" cxnId="{FAAD3CC2-6F31-BA49-826D-5CAAFF926189}">
      <dgm:prSet/>
      <dgm:spPr/>
      <dgm:t>
        <a:bodyPr/>
        <a:lstStyle/>
        <a:p>
          <a:endParaRPr kumimoji="1" lang="ja-JP" altLang="en-US" sz="2400" b="1">
            <a:solidFill>
              <a:schemeClr val="tx1">
                <a:lumMod val="50000"/>
              </a:schemeClr>
            </a:solidFill>
          </a:endParaRPr>
        </a:p>
      </dgm:t>
    </dgm:pt>
    <dgm:pt modelId="{FAB54B1D-EC80-DD4A-B361-D2BDB6831EEF}">
      <dgm:prSet phldrT="[テキスト]" custT="1"/>
      <dgm:spPr/>
      <dgm:t>
        <a:bodyPr/>
        <a:lstStyle/>
        <a:p>
          <a:r>
            <a:rPr kumimoji="1" lang="ja-JP" altLang="en-US" sz="2400" b="1">
              <a:solidFill>
                <a:schemeClr val="tx1">
                  <a:lumMod val="50000"/>
                </a:schemeClr>
              </a:solidFill>
            </a:rPr>
            <a:t>強化学習</a:t>
          </a:r>
        </a:p>
      </dgm:t>
    </dgm:pt>
    <dgm:pt modelId="{30BF3AA4-CE24-4B49-98C1-672DEC0445C1}" type="parTrans" cxnId="{B327518C-70A2-694F-9DAC-064493A9BAA1}">
      <dgm:prSet/>
      <dgm:spPr/>
      <dgm:t>
        <a:bodyPr/>
        <a:lstStyle/>
        <a:p>
          <a:endParaRPr kumimoji="1" lang="ja-JP" altLang="en-US" sz="2400" b="1">
            <a:solidFill>
              <a:schemeClr val="tx1">
                <a:lumMod val="50000"/>
              </a:schemeClr>
            </a:solidFill>
          </a:endParaRPr>
        </a:p>
      </dgm:t>
    </dgm:pt>
    <dgm:pt modelId="{5BA1AB1E-07CE-AF4E-B3E3-949ECAD28172}" type="sibTrans" cxnId="{B327518C-70A2-694F-9DAC-064493A9BAA1}">
      <dgm:prSet/>
      <dgm:spPr/>
      <dgm:t>
        <a:bodyPr/>
        <a:lstStyle/>
        <a:p>
          <a:endParaRPr kumimoji="1" lang="ja-JP" altLang="en-US" sz="2400" b="1">
            <a:solidFill>
              <a:schemeClr val="tx1">
                <a:lumMod val="50000"/>
              </a:schemeClr>
            </a:solidFill>
          </a:endParaRPr>
        </a:p>
      </dgm:t>
    </dgm:pt>
    <dgm:pt modelId="{90805A15-86C9-1747-BACF-7A1B5C800447}">
      <dgm:prSet phldrT="[テキスト]" custT="1"/>
      <dgm:spPr/>
      <dgm:t>
        <a:bodyPr/>
        <a:lstStyle/>
        <a:p>
          <a:r>
            <a:rPr kumimoji="1" lang="ja-JP" altLang="en-US" sz="2400" b="1">
              <a:solidFill>
                <a:schemeClr val="tx1">
                  <a:lumMod val="50000"/>
                </a:schemeClr>
              </a:solidFill>
            </a:rPr>
            <a:t>回帰</a:t>
          </a:r>
        </a:p>
      </dgm:t>
    </dgm:pt>
    <dgm:pt modelId="{7FD87218-119E-6145-95D7-714281FB48F3}" type="parTrans" cxnId="{F623DC1E-ECA7-934A-BF39-348A71251921}">
      <dgm:prSet/>
      <dgm:spPr/>
      <dgm:t>
        <a:bodyPr/>
        <a:lstStyle/>
        <a:p>
          <a:endParaRPr kumimoji="1" lang="ja-JP" altLang="en-US" sz="2400" b="1">
            <a:solidFill>
              <a:schemeClr val="tx1">
                <a:lumMod val="50000"/>
              </a:schemeClr>
            </a:solidFill>
          </a:endParaRPr>
        </a:p>
      </dgm:t>
    </dgm:pt>
    <dgm:pt modelId="{E1022D69-F566-1948-8F85-AD5948A78078}" type="sibTrans" cxnId="{F623DC1E-ECA7-934A-BF39-348A71251921}">
      <dgm:prSet/>
      <dgm:spPr/>
      <dgm:t>
        <a:bodyPr/>
        <a:lstStyle/>
        <a:p>
          <a:endParaRPr kumimoji="1" lang="ja-JP" altLang="en-US" sz="2400" b="1">
            <a:solidFill>
              <a:schemeClr val="tx1">
                <a:lumMod val="50000"/>
              </a:schemeClr>
            </a:solidFill>
          </a:endParaRPr>
        </a:p>
      </dgm:t>
    </dgm:pt>
    <dgm:pt modelId="{5B2E5E2F-6069-154A-A2DD-A5CF0A9B51FC}">
      <dgm:prSet phldrT="[テキスト]" custT="1"/>
      <dgm:spPr/>
      <dgm:t>
        <a:bodyPr/>
        <a:lstStyle/>
        <a:p>
          <a:r>
            <a:rPr kumimoji="1" lang="ja-JP" altLang="en-US" sz="2400" b="1">
              <a:solidFill>
                <a:schemeClr val="tx1">
                  <a:lumMod val="50000"/>
                </a:schemeClr>
              </a:solidFill>
            </a:rPr>
            <a:t>分類</a:t>
          </a:r>
        </a:p>
      </dgm:t>
    </dgm:pt>
    <dgm:pt modelId="{101D3EC8-6009-D145-AD14-0B9F7FCE7FE1}" type="parTrans" cxnId="{CC5E6666-461E-344E-BAB2-1879993E5B9A}">
      <dgm:prSet/>
      <dgm:spPr/>
      <dgm:t>
        <a:bodyPr/>
        <a:lstStyle/>
        <a:p>
          <a:endParaRPr kumimoji="1" lang="ja-JP" altLang="en-US" sz="2400" b="1">
            <a:solidFill>
              <a:schemeClr val="tx1">
                <a:lumMod val="50000"/>
              </a:schemeClr>
            </a:solidFill>
          </a:endParaRPr>
        </a:p>
      </dgm:t>
    </dgm:pt>
    <dgm:pt modelId="{76049BF5-3AC7-F645-91A2-978D895861CD}" type="sibTrans" cxnId="{CC5E6666-461E-344E-BAB2-1879993E5B9A}">
      <dgm:prSet/>
      <dgm:spPr/>
      <dgm:t>
        <a:bodyPr/>
        <a:lstStyle/>
        <a:p>
          <a:endParaRPr kumimoji="1" lang="ja-JP" altLang="en-US" sz="2400" b="1">
            <a:solidFill>
              <a:schemeClr val="tx1">
                <a:lumMod val="50000"/>
              </a:schemeClr>
            </a:solidFill>
          </a:endParaRPr>
        </a:p>
      </dgm:t>
    </dgm:pt>
    <dgm:pt modelId="{2D10037C-2A43-2A42-B71D-DB931763F367}" type="pres">
      <dgm:prSet presAssocID="{B11CADAD-846A-864D-A683-AB0145550EFE}" presName="hierChild1" presStyleCnt="0">
        <dgm:presLayoutVars>
          <dgm:orgChart val="1"/>
          <dgm:chPref val="1"/>
          <dgm:dir/>
          <dgm:animOne val="branch"/>
          <dgm:animLvl val="lvl"/>
          <dgm:resizeHandles/>
        </dgm:presLayoutVars>
      </dgm:prSet>
      <dgm:spPr/>
    </dgm:pt>
    <dgm:pt modelId="{FDEB863D-F71C-0749-93AF-C8B62D757312}" type="pres">
      <dgm:prSet presAssocID="{2B682BED-008D-EF42-9FE7-735A78E60358}" presName="hierRoot1" presStyleCnt="0">
        <dgm:presLayoutVars>
          <dgm:hierBranch val="init"/>
        </dgm:presLayoutVars>
      </dgm:prSet>
      <dgm:spPr/>
    </dgm:pt>
    <dgm:pt modelId="{53DA6091-678A-3044-9F3E-97A4514B8DE7}" type="pres">
      <dgm:prSet presAssocID="{2B682BED-008D-EF42-9FE7-735A78E60358}" presName="rootComposite1" presStyleCnt="0"/>
      <dgm:spPr/>
    </dgm:pt>
    <dgm:pt modelId="{ECF9E54D-4E13-D84C-B8FC-66DF05561382}" type="pres">
      <dgm:prSet presAssocID="{2B682BED-008D-EF42-9FE7-735A78E60358}" presName="rootText1" presStyleLbl="node0" presStyleIdx="0" presStyleCnt="1">
        <dgm:presLayoutVars>
          <dgm:chPref val="3"/>
        </dgm:presLayoutVars>
      </dgm:prSet>
      <dgm:spPr/>
    </dgm:pt>
    <dgm:pt modelId="{20EE4FCF-6E3D-094A-A1BB-0C60F8BB216D}" type="pres">
      <dgm:prSet presAssocID="{2B682BED-008D-EF42-9FE7-735A78E60358}" presName="rootConnector1" presStyleLbl="node1" presStyleIdx="0" presStyleCnt="0"/>
      <dgm:spPr/>
    </dgm:pt>
    <dgm:pt modelId="{6E9B0D50-9059-5044-9C4F-61E4D6552CDB}" type="pres">
      <dgm:prSet presAssocID="{2B682BED-008D-EF42-9FE7-735A78E60358}" presName="hierChild2" presStyleCnt="0"/>
      <dgm:spPr/>
    </dgm:pt>
    <dgm:pt modelId="{16157B0A-7D73-5147-8852-B782C753C106}" type="pres">
      <dgm:prSet presAssocID="{9D68389A-F115-F941-8FA7-07A4E235F232}" presName="Name37" presStyleLbl="parChTrans1D2" presStyleIdx="0" presStyleCnt="3"/>
      <dgm:spPr/>
    </dgm:pt>
    <dgm:pt modelId="{96B4673D-BEB3-7642-A6A4-7C810F93ED71}" type="pres">
      <dgm:prSet presAssocID="{295B347B-5645-C74A-B788-C8476154C93E}" presName="hierRoot2" presStyleCnt="0">
        <dgm:presLayoutVars>
          <dgm:hierBranch val="init"/>
        </dgm:presLayoutVars>
      </dgm:prSet>
      <dgm:spPr/>
    </dgm:pt>
    <dgm:pt modelId="{1B2EEBBE-DA08-D746-9B96-F5EA2BA91097}" type="pres">
      <dgm:prSet presAssocID="{295B347B-5645-C74A-B788-C8476154C93E}" presName="rootComposite" presStyleCnt="0"/>
      <dgm:spPr/>
    </dgm:pt>
    <dgm:pt modelId="{35566141-04F0-1545-831A-DAB1621D71B3}" type="pres">
      <dgm:prSet presAssocID="{295B347B-5645-C74A-B788-C8476154C93E}" presName="rootText" presStyleLbl="node2" presStyleIdx="0" presStyleCnt="3">
        <dgm:presLayoutVars>
          <dgm:chPref val="3"/>
        </dgm:presLayoutVars>
      </dgm:prSet>
      <dgm:spPr/>
    </dgm:pt>
    <dgm:pt modelId="{51010089-3901-8149-ACFA-B572B0F4072B}" type="pres">
      <dgm:prSet presAssocID="{295B347B-5645-C74A-B788-C8476154C93E}" presName="rootConnector" presStyleLbl="node2" presStyleIdx="0" presStyleCnt="3"/>
      <dgm:spPr/>
    </dgm:pt>
    <dgm:pt modelId="{CBA4BF47-0AD5-C34D-8CCE-35D92A1699AB}" type="pres">
      <dgm:prSet presAssocID="{295B347B-5645-C74A-B788-C8476154C93E}" presName="hierChild4" presStyleCnt="0"/>
      <dgm:spPr/>
    </dgm:pt>
    <dgm:pt modelId="{6D84D91D-5052-D04A-9E0C-CF0BABC907DB}" type="pres">
      <dgm:prSet presAssocID="{7FD87218-119E-6145-95D7-714281FB48F3}" presName="Name37" presStyleLbl="parChTrans1D3" presStyleIdx="0" presStyleCnt="2"/>
      <dgm:spPr/>
    </dgm:pt>
    <dgm:pt modelId="{12771177-A73D-F541-AB09-469940B9B2B0}" type="pres">
      <dgm:prSet presAssocID="{90805A15-86C9-1747-BACF-7A1B5C800447}" presName="hierRoot2" presStyleCnt="0">
        <dgm:presLayoutVars>
          <dgm:hierBranch val="init"/>
        </dgm:presLayoutVars>
      </dgm:prSet>
      <dgm:spPr/>
    </dgm:pt>
    <dgm:pt modelId="{1C3D6784-8A06-304E-85AD-41170DD6D29C}" type="pres">
      <dgm:prSet presAssocID="{90805A15-86C9-1747-BACF-7A1B5C800447}" presName="rootComposite" presStyleCnt="0"/>
      <dgm:spPr/>
    </dgm:pt>
    <dgm:pt modelId="{BB6C9109-54DF-8145-BF5D-4B48D287D1C4}" type="pres">
      <dgm:prSet presAssocID="{90805A15-86C9-1747-BACF-7A1B5C800447}" presName="rootText" presStyleLbl="node3" presStyleIdx="0" presStyleCnt="2">
        <dgm:presLayoutVars>
          <dgm:chPref val="3"/>
        </dgm:presLayoutVars>
      </dgm:prSet>
      <dgm:spPr/>
    </dgm:pt>
    <dgm:pt modelId="{0FA2408E-5171-CF41-8111-E315D758218B}" type="pres">
      <dgm:prSet presAssocID="{90805A15-86C9-1747-BACF-7A1B5C800447}" presName="rootConnector" presStyleLbl="node3" presStyleIdx="0" presStyleCnt="2"/>
      <dgm:spPr/>
    </dgm:pt>
    <dgm:pt modelId="{52B02B89-D662-6A44-AC3B-B4D8ED76CE28}" type="pres">
      <dgm:prSet presAssocID="{90805A15-86C9-1747-BACF-7A1B5C800447}" presName="hierChild4" presStyleCnt="0"/>
      <dgm:spPr/>
    </dgm:pt>
    <dgm:pt modelId="{3735747C-28EE-D647-8D3B-F5F38FD65883}" type="pres">
      <dgm:prSet presAssocID="{90805A15-86C9-1747-BACF-7A1B5C800447}" presName="hierChild5" presStyleCnt="0"/>
      <dgm:spPr/>
    </dgm:pt>
    <dgm:pt modelId="{C84337DE-69F4-D14C-8B17-646976FA0720}" type="pres">
      <dgm:prSet presAssocID="{101D3EC8-6009-D145-AD14-0B9F7FCE7FE1}" presName="Name37" presStyleLbl="parChTrans1D3" presStyleIdx="1" presStyleCnt="2"/>
      <dgm:spPr/>
    </dgm:pt>
    <dgm:pt modelId="{9C24A674-896F-2646-9E56-CF6FE9661898}" type="pres">
      <dgm:prSet presAssocID="{5B2E5E2F-6069-154A-A2DD-A5CF0A9B51FC}" presName="hierRoot2" presStyleCnt="0">
        <dgm:presLayoutVars>
          <dgm:hierBranch val="init"/>
        </dgm:presLayoutVars>
      </dgm:prSet>
      <dgm:spPr/>
    </dgm:pt>
    <dgm:pt modelId="{3DF807D1-3FFB-AF45-AECE-5925BC44049D}" type="pres">
      <dgm:prSet presAssocID="{5B2E5E2F-6069-154A-A2DD-A5CF0A9B51FC}" presName="rootComposite" presStyleCnt="0"/>
      <dgm:spPr/>
    </dgm:pt>
    <dgm:pt modelId="{3EF657D5-1CC7-C946-AEA7-11A720B6E3DC}" type="pres">
      <dgm:prSet presAssocID="{5B2E5E2F-6069-154A-A2DD-A5CF0A9B51FC}" presName="rootText" presStyleLbl="node3" presStyleIdx="1" presStyleCnt="2">
        <dgm:presLayoutVars>
          <dgm:chPref val="3"/>
        </dgm:presLayoutVars>
      </dgm:prSet>
      <dgm:spPr/>
    </dgm:pt>
    <dgm:pt modelId="{0D12A050-21AD-9141-AEDB-A988097954A3}" type="pres">
      <dgm:prSet presAssocID="{5B2E5E2F-6069-154A-A2DD-A5CF0A9B51FC}" presName="rootConnector" presStyleLbl="node3" presStyleIdx="1" presStyleCnt="2"/>
      <dgm:spPr/>
    </dgm:pt>
    <dgm:pt modelId="{A5EE62CA-B161-0E40-9A26-496B7A67A548}" type="pres">
      <dgm:prSet presAssocID="{5B2E5E2F-6069-154A-A2DD-A5CF0A9B51FC}" presName="hierChild4" presStyleCnt="0"/>
      <dgm:spPr/>
    </dgm:pt>
    <dgm:pt modelId="{D81916E8-A440-D14E-A650-38E41FBF668E}" type="pres">
      <dgm:prSet presAssocID="{5B2E5E2F-6069-154A-A2DD-A5CF0A9B51FC}" presName="hierChild5" presStyleCnt="0"/>
      <dgm:spPr/>
    </dgm:pt>
    <dgm:pt modelId="{EAE74637-1CFA-7B42-AAAB-EE99FF600578}" type="pres">
      <dgm:prSet presAssocID="{295B347B-5645-C74A-B788-C8476154C93E}" presName="hierChild5" presStyleCnt="0"/>
      <dgm:spPr/>
    </dgm:pt>
    <dgm:pt modelId="{DA2EAA3C-877B-AB45-BDF4-D7111B6ABB8A}" type="pres">
      <dgm:prSet presAssocID="{D9B0992F-2F96-C947-BD4B-AB908499E23D}" presName="Name37" presStyleLbl="parChTrans1D2" presStyleIdx="1" presStyleCnt="3"/>
      <dgm:spPr/>
    </dgm:pt>
    <dgm:pt modelId="{E3E801D1-21DC-9C4D-82D1-076867CB4696}" type="pres">
      <dgm:prSet presAssocID="{2B25D19D-1E23-DA44-83EB-E53BC62B487E}" presName="hierRoot2" presStyleCnt="0">
        <dgm:presLayoutVars>
          <dgm:hierBranch val="init"/>
        </dgm:presLayoutVars>
      </dgm:prSet>
      <dgm:spPr/>
    </dgm:pt>
    <dgm:pt modelId="{D0DC28A1-0C03-E840-8417-AC634D1FFD71}" type="pres">
      <dgm:prSet presAssocID="{2B25D19D-1E23-DA44-83EB-E53BC62B487E}" presName="rootComposite" presStyleCnt="0"/>
      <dgm:spPr/>
    </dgm:pt>
    <dgm:pt modelId="{3F4313EA-DF65-C54F-B399-CF30007C682C}" type="pres">
      <dgm:prSet presAssocID="{2B25D19D-1E23-DA44-83EB-E53BC62B487E}" presName="rootText" presStyleLbl="node2" presStyleIdx="1" presStyleCnt="3">
        <dgm:presLayoutVars>
          <dgm:chPref val="3"/>
        </dgm:presLayoutVars>
      </dgm:prSet>
      <dgm:spPr/>
    </dgm:pt>
    <dgm:pt modelId="{4B25CE2A-4ED4-104B-A790-2FDF676EBC26}" type="pres">
      <dgm:prSet presAssocID="{2B25D19D-1E23-DA44-83EB-E53BC62B487E}" presName="rootConnector" presStyleLbl="node2" presStyleIdx="1" presStyleCnt="3"/>
      <dgm:spPr/>
    </dgm:pt>
    <dgm:pt modelId="{1C1DF7DF-328D-EF4D-8359-2617C486B201}" type="pres">
      <dgm:prSet presAssocID="{2B25D19D-1E23-DA44-83EB-E53BC62B487E}" presName="hierChild4" presStyleCnt="0"/>
      <dgm:spPr/>
    </dgm:pt>
    <dgm:pt modelId="{B8B05B20-D795-2548-B262-AE0C6666F033}" type="pres">
      <dgm:prSet presAssocID="{2B25D19D-1E23-DA44-83EB-E53BC62B487E}" presName="hierChild5" presStyleCnt="0"/>
      <dgm:spPr/>
    </dgm:pt>
    <dgm:pt modelId="{39667B61-070A-7245-8D94-98FC1CFB6E4F}" type="pres">
      <dgm:prSet presAssocID="{30BF3AA4-CE24-4B49-98C1-672DEC0445C1}" presName="Name37" presStyleLbl="parChTrans1D2" presStyleIdx="2" presStyleCnt="3"/>
      <dgm:spPr/>
    </dgm:pt>
    <dgm:pt modelId="{48E0743A-EBB2-6343-BD68-C953CBE409DA}" type="pres">
      <dgm:prSet presAssocID="{FAB54B1D-EC80-DD4A-B361-D2BDB6831EEF}" presName="hierRoot2" presStyleCnt="0">
        <dgm:presLayoutVars>
          <dgm:hierBranch val="init"/>
        </dgm:presLayoutVars>
      </dgm:prSet>
      <dgm:spPr/>
    </dgm:pt>
    <dgm:pt modelId="{0EF7F282-AF1E-3348-A592-226D0CFBFA48}" type="pres">
      <dgm:prSet presAssocID="{FAB54B1D-EC80-DD4A-B361-D2BDB6831EEF}" presName="rootComposite" presStyleCnt="0"/>
      <dgm:spPr/>
    </dgm:pt>
    <dgm:pt modelId="{C43362E9-0A27-DA42-BF74-D99E83F44BFB}" type="pres">
      <dgm:prSet presAssocID="{FAB54B1D-EC80-DD4A-B361-D2BDB6831EEF}" presName="rootText" presStyleLbl="node2" presStyleIdx="2" presStyleCnt="3">
        <dgm:presLayoutVars>
          <dgm:chPref val="3"/>
        </dgm:presLayoutVars>
      </dgm:prSet>
      <dgm:spPr/>
    </dgm:pt>
    <dgm:pt modelId="{F147E352-67CD-3447-8FE7-F4232B38A7CD}" type="pres">
      <dgm:prSet presAssocID="{FAB54B1D-EC80-DD4A-B361-D2BDB6831EEF}" presName="rootConnector" presStyleLbl="node2" presStyleIdx="2" presStyleCnt="3"/>
      <dgm:spPr/>
    </dgm:pt>
    <dgm:pt modelId="{FC9E80A2-BA0F-8D4A-ACA9-6BE5B90BAB28}" type="pres">
      <dgm:prSet presAssocID="{FAB54B1D-EC80-DD4A-B361-D2BDB6831EEF}" presName="hierChild4" presStyleCnt="0"/>
      <dgm:spPr/>
    </dgm:pt>
    <dgm:pt modelId="{3224138E-9A8B-854D-99D9-8DB877DCB2BE}" type="pres">
      <dgm:prSet presAssocID="{FAB54B1D-EC80-DD4A-B361-D2BDB6831EEF}" presName="hierChild5" presStyleCnt="0"/>
      <dgm:spPr/>
    </dgm:pt>
    <dgm:pt modelId="{0567B481-664B-CC4C-B260-C23A1C07ABF4}" type="pres">
      <dgm:prSet presAssocID="{2B682BED-008D-EF42-9FE7-735A78E60358}" presName="hierChild3" presStyleCnt="0"/>
      <dgm:spPr/>
    </dgm:pt>
  </dgm:ptLst>
  <dgm:cxnLst>
    <dgm:cxn modelId="{06DEA307-3423-6840-B9EA-B2B524AAB331}" type="presOf" srcId="{2B682BED-008D-EF42-9FE7-735A78E60358}" destId="{20EE4FCF-6E3D-094A-A1BB-0C60F8BB216D}" srcOrd="1" destOrd="0" presId="urn:microsoft.com/office/officeart/2005/8/layout/orgChart1"/>
    <dgm:cxn modelId="{E995F609-5258-D14E-AA0E-CE718C67AFA7}" type="presOf" srcId="{FAB54B1D-EC80-DD4A-B361-D2BDB6831EEF}" destId="{C43362E9-0A27-DA42-BF74-D99E83F44BFB}" srcOrd="0" destOrd="0" presId="urn:microsoft.com/office/officeart/2005/8/layout/orgChart1"/>
    <dgm:cxn modelId="{26370D1A-5B2A-B648-9305-315766F76A13}" type="presOf" srcId="{5B2E5E2F-6069-154A-A2DD-A5CF0A9B51FC}" destId="{0D12A050-21AD-9141-AEDB-A988097954A3}" srcOrd="1" destOrd="0" presId="urn:microsoft.com/office/officeart/2005/8/layout/orgChart1"/>
    <dgm:cxn modelId="{F623DC1E-ECA7-934A-BF39-348A71251921}" srcId="{295B347B-5645-C74A-B788-C8476154C93E}" destId="{90805A15-86C9-1747-BACF-7A1B5C800447}" srcOrd="0" destOrd="0" parTransId="{7FD87218-119E-6145-95D7-714281FB48F3}" sibTransId="{E1022D69-F566-1948-8F85-AD5948A78078}"/>
    <dgm:cxn modelId="{86F2DC20-D937-E843-95E8-ED488E3246FC}" srcId="{B11CADAD-846A-864D-A683-AB0145550EFE}" destId="{2B682BED-008D-EF42-9FE7-735A78E60358}" srcOrd="0" destOrd="0" parTransId="{FA010F7E-0059-7047-BE01-0BDB7E58AF66}" sibTransId="{2A5B5DC7-D3F0-D145-9A9A-3DC4490934BD}"/>
    <dgm:cxn modelId="{69744C22-0CAE-E44B-B623-982FFEF58791}" type="presOf" srcId="{90805A15-86C9-1747-BACF-7A1B5C800447}" destId="{BB6C9109-54DF-8145-BF5D-4B48D287D1C4}" srcOrd="0" destOrd="0" presId="urn:microsoft.com/office/officeart/2005/8/layout/orgChart1"/>
    <dgm:cxn modelId="{8332812B-58C5-194F-A37C-BFB3908D41C8}" type="presOf" srcId="{101D3EC8-6009-D145-AD14-0B9F7FCE7FE1}" destId="{C84337DE-69F4-D14C-8B17-646976FA0720}" srcOrd="0" destOrd="0" presId="urn:microsoft.com/office/officeart/2005/8/layout/orgChart1"/>
    <dgm:cxn modelId="{F6B5AB34-686A-DC41-B722-1861F56FCF72}" type="presOf" srcId="{D9B0992F-2F96-C947-BD4B-AB908499E23D}" destId="{DA2EAA3C-877B-AB45-BDF4-D7111B6ABB8A}" srcOrd="0" destOrd="0" presId="urn:microsoft.com/office/officeart/2005/8/layout/orgChart1"/>
    <dgm:cxn modelId="{B70DA33B-C1DD-DA45-9D5C-87961A3BB94A}" type="presOf" srcId="{7FD87218-119E-6145-95D7-714281FB48F3}" destId="{6D84D91D-5052-D04A-9E0C-CF0BABC907DB}" srcOrd="0" destOrd="0" presId="urn:microsoft.com/office/officeart/2005/8/layout/orgChart1"/>
    <dgm:cxn modelId="{AD96F242-D23D-D44F-B62E-5753B06F5495}" type="presOf" srcId="{2B25D19D-1E23-DA44-83EB-E53BC62B487E}" destId="{4B25CE2A-4ED4-104B-A790-2FDF676EBC26}" srcOrd="1" destOrd="0" presId="urn:microsoft.com/office/officeart/2005/8/layout/orgChart1"/>
    <dgm:cxn modelId="{26503950-DB98-1B45-B027-C64C4D3B8DD2}" type="presOf" srcId="{9D68389A-F115-F941-8FA7-07A4E235F232}" destId="{16157B0A-7D73-5147-8852-B782C753C106}" srcOrd="0" destOrd="0" presId="urn:microsoft.com/office/officeart/2005/8/layout/orgChart1"/>
    <dgm:cxn modelId="{A5C3DD56-ACF1-2D47-AA28-8482114FAF0B}" type="presOf" srcId="{5B2E5E2F-6069-154A-A2DD-A5CF0A9B51FC}" destId="{3EF657D5-1CC7-C946-AEA7-11A720B6E3DC}" srcOrd="0" destOrd="0" presId="urn:microsoft.com/office/officeart/2005/8/layout/orgChart1"/>
    <dgm:cxn modelId="{FD69665F-0BB8-8A4F-B09D-B37D9322C942}" type="presOf" srcId="{295B347B-5645-C74A-B788-C8476154C93E}" destId="{35566141-04F0-1545-831A-DAB1621D71B3}" srcOrd="0" destOrd="0" presId="urn:microsoft.com/office/officeart/2005/8/layout/orgChart1"/>
    <dgm:cxn modelId="{CC5E6666-461E-344E-BAB2-1879993E5B9A}" srcId="{295B347B-5645-C74A-B788-C8476154C93E}" destId="{5B2E5E2F-6069-154A-A2DD-A5CF0A9B51FC}" srcOrd="1" destOrd="0" parTransId="{101D3EC8-6009-D145-AD14-0B9F7FCE7FE1}" sibTransId="{76049BF5-3AC7-F645-91A2-978D895861CD}"/>
    <dgm:cxn modelId="{C98EAB81-D2A9-5944-A3D2-68FB3375B9B6}" type="presOf" srcId="{2B25D19D-1E23-DA44-83EB-E53BC62B487E}" destId="{3F4313EA-DF65-C54F-B399-CF30007C682C}" srcOrd="0" destOrd="0" presId="urn:microsoft.com/office/officeart/2005/8/layout/orgChart1"/>
    <dgm:cxn modelId="{EEFF1B85-D892-4B49-896A-6F6AD8E0CADA}" type="presOf" srcId="{2B682BED-008D-EF42-9FE7-735A78E60358}" destId="{ECF9E54D-4E13-D84C-B8FC-66DF05561382}" srcOrd="0" destOrd="0" presId="urn:microsoft.com/office/officeart/2005/8/layout/orgChart1"/>
    <dgm:cxn modelId="{B327518C-70A2-694F-9DAC-064493A9BAA1}" srcId="{2B682BED-008D-EF42-9FE7-735A78E60358}" destId="{FAB54B1D-EC80-DD4A-B361-D2BDB6831EEF}" srcOrd="2" destOrd="0" parTransId="{30BF3AA4-CE24-4B49-98C1-672DEC0445C1}" sibTransId="{5BA1AB1E-07CE-AF4E-B3E3-949ECAD28172}"/>
    <dgm:cxn modelId="{06C76E99-4082-AC4F-86E1-828A7548DCC1}" type="presOf" srcId="{B11CADAD-846A-864D-A683-AB0145550EFE}" destId="{2D10037C-2A43-2A42-B71D-DB931763F367}" srcOrd="0" destOrd="0" presId="urn:microsoft.com/office/officeart/2005/8/layout/orgChart1"/>
    <dgm:cxn modelId="{A9A0D3A2-6599-274F-8B67-45728FDB6986}" srcId="{2B682BED-008D-EF42-9FE7-735A78E60358}" destId="{295B347B-5645-C74A-B788-C8476154C93E}" srcOrd="0" destOrd="0" parTransId="{9D68389A-F115-F941-8FA7-07A4E235F232}" sibTransId="{B8BAD5A8-BAFA-C741-A562-EDF2E53FF385}"/>
    <dgm:cxn modelId="{7DC5F7A5-957A-DF40-BD4A-3E99BE1447B0}" type="presOf" srcId="{FAB54B1D-EC80-DD4A-B361-D2BDB6831EEF}" destId="{F147E352-67CD-3447-8FE7-F4232B38A7CD}" srcOrd="1" destOrd="0" presId="urn:microsoft.com/office/officeart/2005/8/layout/orgChart1"/>
    <dgm:cxn modelId="{DE74A3AF-A27C-AA4C-95ED-81FACA7E2E98}" type="presOf" srcId="{90805A15-86C9-1747-BACF-7A1B5C800447}" destId="{0FA2408E-5171-CF41-8111-E315D758218B}" srcOrd="1" destOrd="0" presId="urn:microsoft.com/office/officeart/2005/8/layout/orgChart1"/>
    <dgm:cxn modelId="{A53539B5-5CCA-6641-9341-AD40DE1B559D}" type="presOf" srcId="{30BF3AA4-CE24-4B49-98C1-672DEC0445C1}" destId="{39667B61-070A-7245-8D94-98FC1CFB6E4F}" srcOrd="0" destOrd="0" presId="urn:microsoft.com/office/officeart/2005/8/layout/orgChart1"/>
    <dgm:cxn modelId="{404AC7B9-1471-3649-A3D1-EE31CD9A8E45}" type="presOf" srcId="{295B347B-5645-C74A-B788-C8476154C93E}" destId="{51010089-3901-8149-ACFA-B572B0F4072B}" srcOrd="1" destOrd="0" presId="urn:microsoft.com/office/officeart/2005/8/layout/orgChart1"/>
    <dgm:cxn modelId="{FAAD3CC2-6F31-BA49-826D-5CAAFF926189}" srcId="{2B682BED-008D-EF42-9FE7-735A78E60358}" destId="{2B25D19D-1E23-DA44-83EB-E53BC62B487E}" srcOrd="1" destOrd="0" parTransId="{D9B0992F-2F96-C947-BD4B-AB908499E23D}" sibTransId="{4A0E645C-DD06-264F-83AE-8773000029D6}"/>
    <dgm:cxn modelId="{0FFB3BA0-57DC-C247-B09D-DAB43D8A5328}" type="presParOf" srcId="{2D10037C-2A43-2A42-B71D-DB931763F367}" destId="{FDEB863D-F71C-0749-93AF-C8B62D757312}" srcOrd="0" destOrd="0" presId="urn:microsoft.com/office/officeart/2005/8/layout/orgChart1"/>
    <dgm:cxn modelId="{87EC6339-6204-ED46-9D98-5ED2899981FA}" type="presParOf" srcId="{FDEB863D-F71C-0749-93AF-C8B62D757312}" destId="{53DA6091-678A-3044-9F3E-97A4514B8DE7}" srcOrd="0" destOrd="0" presId="urn:microsoft.com/office/officeart/2005/8/layout/orgChart1"/>
    <dgm:cxn modelId="{FB095A5B-31DB-0343-92C7-3BF16EB9807A}" type="presParOf" srcId="{53DA6091-678A-3044-9F3E-97A4514B8DE7}" destId="{ECF9E54D-4E13-D84C-B8FC-66DF05561382}" srcOrd="0" destOrd="0" presId="urn:microsoft.com/office/officeart/2005/8/layout/orgChart1"/>
    <dgm:cxn modelId="{0CB153EC-703A-7A4A-A322-4E2365A259E4}" type="presParOf" srcId="{53DA6091-678A-3044-9F3E-97A4514B8DE7}" destId="{20EE4FCF-6E3D-094A-A1BB-0C60F8BB216D}" srcOrd="1" destOrd="0" presId="urn:microsoft.com/office/officeart/2005/8/layout/orgChart1"/>
    <dgm:cxn modelId="{3DA3C10B-8902-0240-A05A-11891EDC2143}" type="presParOf" srcId="{FDEB863D-F71C-0749-93AF-C8B62D757312}" destId="{6E9B0D50-9059-5044-9C4F-61E4D6552CDB}" srcOrd="1" destOrd="0" presId="urn:microsoft.com/office/officeart/2005/8/layout/orgChart1"/>
    <dgm:cxn modelId="{9E875A31-0289-9748-974F-15F16E1B7B55}" type="presParOf" srcId="{6E9B0D50-9059-5044-9C4F-61E4D6552CDB}" destId="{16157B0A-7D73-5147-8852-B782C753C106}" srcOrd="0" destOrd="0" presId="urn:microsoft.com/office/officeart/2005/8/layout/orgChart1"/>
    <dgm:cxn modelId="{C3BD8350-9775-6448-B6DE-D48592383D50}" type="presParOf" srcId="{6E9B0D50-9059-5044-9C4F-61E4D6552CDB}" destId="{96B4673D-BEB3-7642-A6A4-7C810F93ED71}" srcOrd="1" destOrd="0" presId="urn:microsoft.com/office/officeart/2005/8/layout/orgChart1"/>
    <dgm:cxn modelId="{48DD372E-5163-4F4B-ACFE-6BE5D6A4ABB6}" type="presParOf" srcId="{96B4673D-BEB3-7642-A6A4-7C810F93ED71}" destId="{1B2EEBBE-DA08-D746-9B96-F5EA2BA91097}" srcOrd="0" destOrd="0" presId="urn:microsoft.com/office/officeart/2005/8/layout/orgChart1"/>
    <dgm:cxn modelId="{39D56FBA-25AE-B840-83AE-06D8D3708B63}" type="presParOf" srcId="{1B2EEBBE-DA08-D746-9B96-F5EA2BA91097}" destId="{35566141-04F0-1545-831A-DAB1621D71B3}" srcOrd="0" destOrd="0" presId="urn:microsoft.com/office/officeart/2005/8/layout/orgChart1"/>
    <dgm:cxn modelId="{77DEC866-A715-D347-90FD-008D059CB0BE}" type="presParOf" srcId="{1B2EEBBE-DA08-D746-9B96-F5EA2BA91097}" destId="{51010089-3901-8149-ACFA-B572B0F4072B}" srcOrd="1" destOrd="0" presId="urn:microsoft.com/office/officeart/2005/8/layout/orgChart1"/>
    <dgm:cxn modelId="{80B7216C-7793-FB41-AD5B-16E2D5F96502}" type="presParOf" srcId="{96B4673D-BEB3-7642-A6A4-7C810F93ED71}" destId="{CBA4BF47-0AD5-C34D-8CCE-35D92A1699AB}" srcOrd="1" destOrd="0" presId="urn:microsoft.com/office/officeart/2005/8/layout/orgChart1"/>
    <dgm:cxn modelId="{8A04120F-0B36-6C41-B943-5D4A74CBE2CE}" type="presParOf" srcId="{CBA4BF47-0AD5-C34D-8CCE-35D92A1699AB}" destId="{6D84D91D-5052-D04A-9E0C-CF0BABC907DB}" srcOrd="0" destOrd="0" presId="urn:microsoft.com/office/officeart/2005/8/layout/orgChart1"/>
    <dgm:cxn modelId="{4172EF52-FADD-9442-8E06-37F020859FA0}" type="presParOf" srcId="{CBA4BF47-0AD5-C34D-8CCE-35D92A1699AB}" destId="{12771177-A73D-F541-AB09-469940B9B2B0}" srcOrd="1" destOrd="0" presId="urn:microsoft.com/office/officeart/2005/8/layout/orgChart1"/>
    <dgm:cxn modelId="{4ABD198C-7B1C-8E49-B2B0-DDC491D34969}" type="presParOf" srcId="{12771177-A73D-F541-AB09-469940B9B2B0}" destId="{1C3D6784-8A06-304E-85AD-41170DD6D29C}" srcOrd="0" destOrd="0" presId="urn:microsoft.com/office/officeart/2005/8/layout/orgChart1"/>
    <dgm:cxn modelId="{8DDA2050-DEC9-5745-B6A5-2D5FA3796441}" type="presParOf" srcId="{1C3D6784-8A06-304E-85AD-41170DD6D29C}" destId="{BB6C9109-54DF-8145-BF5D-4B48D287D1C4}" srcOrd="0" destOrd="0" presId="urn:microsoft.com/office/officeart/2005/8/layout/orgChart1"/>
    <dgm:cxn modelId="{A67916D3-153D-164D-9CA5-BF4EB9C140E4}" type="presParOf" srcId="{1C3D6784-8A06-304E-85AD-41170DD6D29C}" destId="{0FA2408E-5171-CF41-8111-E315D758218B}" srcOrd="1" destOrd="0" presId="urn:microsoft.com/office/officeart/2005/8/layout/orgChart1"/>
    <dgm:cxn modelId="{69921861-5690-7941-9F41-2AE3F06317E9}" type="presParOf" srcId="{12771177-A73D-F541-AB09-469940B9B2B0}" destId="{52B02B89-D662-6A44-AC3B-B4D8ED76CE28}" srcOrd="1" destOrd="0" presId="urn:microsoft.com/office/officeart/2005/8/layout/orgChart1"/>
    <dgm:cxn modelId="{A40904D6-F7C3-724B-953E-CB051DF34970}" type="presParOf" srcId="{12771177-A73D-F541-AB09-469940B9B2B0}" destId="{3735747C-28EE-D647-8D3B-F5F38FD65883}" srcOrd="2" destOrd="0" presId="urn:microsoft.com/office/officeart/2005/8/layout/orgChart1"/>
    <dgm:cxn modelId="{B876BF56-841E-DB4A-A53D-B58A4C37E29F}" type="presParOf" srcId="{CBA4BF47-0AD5-C34D-8CCE-35D92A1699AB}" destId="{C84337DE-69F4-D14C-8B17-646976FA0720}" srcOrd="2" destOrd="0" presId="urn:microsoft.com/office/officeart/2005/8/layout/orgChart1"/>
    <dgm:cxn modelId="{B22B30EC-EE85-6A48-833C-919AECD6BEE5}" type="presParOf" srcId="{CBA4BF47-0AD5-C34D-8CCE-35D92A1699AB}" destId="{9C24A674-896F-2646-9E56-CF6FE9661898}" srcOrd="3" destOrd="0" presId="urn:microsoft.com/office/officeart/2005/8/layout/orgChart1"/>
    <dgm:cxn modelId="{F22C2DDA-B4A5-0947-83E2-C55F35622AE3}" type="presParOf" srcId="{9C24A674-896F-2646-9E56-CF6FE9661898}" destId="{3DF807D1-3FFB-AF45-AECE-5925BC44049D}" srcOrd="0" destOrd="0" presId="urn:microsoft.com/office/officeart/2005/8/layout/orgChart1"/>
    <dgm:cxn modelId="{D654370C-71D8-2B4B-8C54-A0FAE2548762}" type="presParOf" srcId="{3DF807D1-3FFB-AF45-AECE-5925BC44049D}" destId="{3EF657D5-1CC7-C946-AEA7-11A720B6E3DC}" srcOrd="0" destOrd="0" presId="urn:microsoft.com/office/officeart/2005/8/layout/orgChart1"/>
    <dgm:cxn modelId="{663BF6C2-C914-B541-9E23-0739AC4E1973}" type="presParOf" srcId="{3DF807D1-3FFB-AF45-AECE-5925BC44049D}" destId="{0D12A050-21AD-9141-AEDB-A988097954A3}" srcOrd="1" destOrd="0" presId="urn:microsoft.com/office/officeart/2005/8/layout/orgChart1"/>
    <dgm:cxn modelId="{9E6E0328-C17D-B04E-B407-CFC202EF1BDE}" type="presParOf" srcId="{9C24A674-896F-2646-9E56-CF6FE9661898}" destId="{A5EE62CA-B161-0E40-9A26-496B7A67A548}" srcOrd="1" destOrd="0" presId="urn:microsoft.com/office/officeart/2005/8/layout/orgChart1"/>
    <dgm:cxn modelId="{226FEB27-91E5-EE44-A2D0-ADAD9249745D}" type="presParOf" srcId="{9C24A674-896F-2646-9E56-CF6FE9661898}" destId="{D81916E8-A440-D14E-A650-38E41FBF668E}" srcOrd="2" destOrd="0" presId="urn:microsoft.com/office/officeart/2005/8/layout/orgChart1"/>
    <dgm:cxn modelId="{448A192D-0962-CB4D-BE23-7D7F7AFEED29}" type="presParOf" srcId="{96B4673D-BEB3-7642-A6A4-7C810F93ED71}" destId="{EAE74637-1CFA-7B42-AAAB-EE99FF600578}" srcOrd="2" destOrd="0" presId="urn:microsoft.com/office/officeart/2005/8/layout/orgChart1"/>
    <dgm:cxn modelId="{63FC9028-2E37-244C-8895-670592EF0422}" type="presParOf" srcId="{6E9B0D50-9059-5044-9C4F-61E4D6552CDB}" destId="{DA2EAA3C-877B-AB45-BDF4-D7111B6ABB8A}" srcOrd="2" destOrd="0" presId="urn:microsoft.com/office/officeart/2005/8/layout/orgChart1"/>
    <dgm:cxn modelId="{92D4B4CD-1138-724B-A87B-230F749D11A0}" type="presParOf" srcId="{6E9B0D50-9059-5044-9C4F-61E4D6552CDB}" destId="{E3E801D1-21DC-9C4D-82D1-076867CB4696}" srcOrd="3" destOrd="0" presId="urn:microsoft.com/office/officeart/2005/8/layout/orgChart1"/>
    <dgm:cxn modelId="{C8954472-CAD2-5543-A4CF-B3432BC4F145}" type="presParOf" srcId="{E3E801D1-21DC-9C4D-82D1-076867CB4696}" destId="{D0DC28A1-0C03-E840-8417-AC634D1FFD71}" srcOrd="0" destOrd="0" presId="urn:microsoft.com/office/officeart/2005/8/layout/orgChart1"/>
    <dgm:cxn modelId="{733DA9D4-1C7E-6848-B3D5-022C389A43C8}" type="presParOf" srcId="{D0DC28A1-0C03-E840-8417-AC634D1FFD71}" destId="{3F4313EA-DF65-C54F-B399-CF30007C682C}" srcOrd="0" destOrd="0" presId="urn:microsoft.com/office/officeart/2005/8/layout/orgChart1"/>
    <dgm:cxn modelId="{750ABB20-3BCD-024F-8451-A989E2B3D36F}" type="presParOf" srcId="{D0DC28A1-0C03-E840-8417-AC634D1FFD71}" destId="{4B25CE2A-4ED4-104B-A790-2FDF676EBC26}" srcOrd="1" destOrd="0" presId="urn:microsoft.com/office/officeart/2005/8/layout/orgChart1"/>
    <dgm:cxn modelId="{58EE6582-CA0C-1042-A01B-5910B8581C5F}" type="presParOf" srcId="{E3E801D1-21DC-9C4D-82D1-076867CB4696}" destId="{1C1DF7DF-328D-EF4D-8359-2617C486B201}" srcOrd="1" destOrd="0" presId="urn:microsoft.com/office/officeart/2005/8/layout/orgChart1"/>
    <dgm:cxn modelId="{A63EAC04-B6B4-8C43-91E7-3D19351D1A32}" type="presParOf" srcId="{E3E801D1-21DC-9C4D-82D1-076867CB4696}" destId="{B8B05B20-D795-2548-B262-AE0C6666F033}" srcOrd="2" destOrd="0" presId="urn:microsoft.com/office/officeart/2005/8/layout/orgChart1"/>
    <dgm:cxn modelId="{39292894-D64A-5940-9CD1-748FA6D534C5}" type="presParOf" srcId="{6E9B0D50-9059-5044-9C4F-61E4D6552CDB}" destId="{39667B61-070A-7245-8D94-98FC1CFB6E4F}" srcOrd="4" destOrd="0" presId="urn:microsoft.com/office/officeart/2005/8/layout/orgChart1"/>
    <dgm:cxn modelId="{BC52A491-6DA0-914A-A7E6-2586CA99AA62}" type="presParOf" srcId="{6E9B0D50-9059-5044-9C4F-61E4D6552CDB}" destId="{48E0743A-EBB2-6343-BD68-C953CBE409DA}" srcOrd="5" destOrd="0" presId="urn:microsoft.com/office/officeart/2005/8/layout/orgChart1"/>
    <dgm:cxn modelId="{D8396456-7228-1043-8DB3-DE170E37EFE8}" type="presParOf" srcId="{48E0743A-EBB2-6343-BD68-C953CBE409DA}" destId="{0EF7F282-AF1E-3348-A592-226D0CFBFA48}" srcOrd="0" destOrd="0" presId="urn:microsoft.com/office/officeart/2005/8/layout/orgChart1"/>
    <dgm:cxn modelId="{6B7C05E7-CA41-924A-8524-DDF0C6EFF77C}" type="presParOf" srcId="{0EF7F282-AF1E-3348-A592-226D0CFBFA48}" destId="{C43362E9-0A27-DA42-BF74-D99E83F44BFB}" srcOrd="0" destOrd="0" presId="urn:microsoft.com/office/officeart/2005/8/layout/orgChart1"/>
    <dgm:cxn modelId="{59A862B3-FAEC-1549-B824-6607F66CDF79}" type="presParOf" srcId="{0EF7F282-AF1E-3348-A592-226D0CFBFA48}" destId="{F147E352-67CD-3447-8FE7-F4232B38A7CD}" srcOrd="1" destOrd="0" presId="urn:microsoft.com/office/officeart/2005/8/layout/orgChart1"/>
    <dgm:cxn modelId="{6BB4BE59-7405-6E42-B6E2-23E6EEC509A4}" type="presParOf" srcId="{48E0743A-EBB2-6343-BD68-C953CBE409DA}" destId="{FC9E80A2-BA0F-8D4A-ACA9-6BE5B90BAB28}" srcOrd="1" destOrd="0" presId="urn:microsoft.com/office/officeart/2005/8/layout/orgChart1"/>
    <dgm:cxn modelId="{12BEF603-0576-5341-AA47-3EC2622451D5}" type="presParOf" srcId="{48E0743A-EBB2-6343-BD68-C953CBE409DA}" destId="{3224138E-9A8B-854D-99D9-8DB877DCB2BE}" srcOrd="2" destOrd="0" presId="urn:microsoft.com/office/officeart/2005/8/layout/orgChart1"/>
    <dgm:cxn modelId="{D78B9861-479F-DD4A-B38D-377912A83758}" type="presParOf" srcId="{FDEB863D-F71C-0749-93AF-C8B62D757312}" destId="{0567B481-664B-CC4C-B260-C23A1C07ABF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38154-B22C-E841-840A-C16C89C79964}" type="doc">
      <dgm:prSet loTypeId="urn:microsoft.com/office/officeart/2005/8/layout/chevron1" loCatId="" qsTypeId="urn:microsoft.com/office/officeart/2005/8/quickstyle/simple1" qsCatId="simple" csTypeId="urn:microsoft.com/office/officeart/2005/8/colors/accent1_2" csCatId="accent1" phldr="1"/>
      <dgm:spPr/>
    </dgm:pt>
    <dgm:pt modelId="{C8D99CC0-FA19-1D48-A2EC-B1346A92A55D}">
      <dgm:prSet phldrT="[テキスト]" custT="1"/>
      <dgm:spPr/>
      <dgm:t>
        <a:bodyPr/>
        <a:lstStyle/>
        <a:p>
          <a:r>
            <a:rPr kumimoji="1" lang="ja-JP" altLang="en-US" sz="2800">
              <a:solidFill>
                <a:schemeClr val="tx1">
                  <a:lumMod val="50000"/>
                </a:schemeClr>
              </a:solidFill>
            </a:rPr>
            <a:t>データの準備</a:t>
          </a:r>
        </a:p>
      </dgm:t>
    </dgm:pt>
    <dgm:pt modelId="{A00BF44A-FD32-0041-A3E2-3A527700F70A}" type="parTrans" cxnId="{90042398-9D3A-8F4E-9964-EE36666BB0A3}">
      <dgm:prSet/>
      <dgm:spPr/>
      <dgm:t>
        <a:bodyPr/>
        <a:lstStyle/>
        <a:p>
          <a:endParaRPr kumimoji="1" lang="ja-JP" altLang="en-US" sz="2800">
            <a:solidFill>
              <a:schemeClr val="tx1">
                <a:lumMod val="50000"/>
              </a:schemeClr>
            </a:solidFill>
          </a:endParaRPr>
        </a:p>
      </dgm:t>
    </dgm:pt>
    <dgm:pt modelId="{8874A406-25D9-B847-8ED9-3ECC390A3B66}" type="sibTrans" cxnId="{90042398-9D3A-8F4E-9964-EE36666BB0A3}">
      <dgm:prSet/>
      <dgm:spPr/>
      <dgm:t>
        <a:bodyPr/>
        <a:lstStyle/>
        <a:p>
          <a:endParaRPr kumimoji="1" lang="ja-JP" altLang="en-US" sz="2800">
            <a:solidFill>
              <a:schemeClr val="tx1">
                <a:lumMod val="50000"/>
              </a:schemeClr>
            </a:solidFill>
          </a:endParaRPr>
        </a:p>
      </dgm:t>
    </dgm:pt>
    <dgm:pt modelId="{183B6143-8656-5647-AD5B-BABF73211392}">
      <dgm:prSet phldrT="[テキスト]" custT="1"/>
      <dgm:spPr/>
      <dgm:t>
        <a:bodyPr/>
        <a:lstStyle/>
        <a:p>
          <a:r>
            <a:rPr kumimoji="1" lang="ja-JP" altLang="en-US" sz="2800">
              <a:solidFill>
                <a:schemeClr val="tx1">
                  <a:lumMod val="50000"/>
                </a:schemeClr>
              </a:solidFill>
            </a:rPr>
            <a:t>モデル学習</a:t>
          </a:r>
        </a:p>
      </dgm:t>
    </dgm:pt>
    <dgm:pt modelId="{DD0A8473-A7C1-2842-8723-CE7361E97BD3}" type="parTrans" cxnId="{48A3C90B-E390-DC4A-B00F-1E8194D5EDF2}">
      <dgm:prSet/>
      <dgm:spPr/>
      <dgm:t>
        <a:bodyPr/>
        <a:lstStyle/>
        <a:p>
          <a:endParaRPr kumimoji="1" lang="ja-JP" altLang="en-US" sz="2800">
            <a:solidFill>
              <a:schemeClr val="tx1">
                <a:lumMod val="50000"/>
              </a:schemeClr>
            </a:solidFill>
          </a:endParaRPr>
        </a:p>
      </dgm:t>
    </dgm:pt>
    <dgm:pt modelId="{69F898A5-F159-1041-9E66-720A4F29E24E}" type="sibTrans" cxnId="{48A3C90B-E390-DC4A-B00F-1E8194D5EDF2}">
      <dgm:prSet/>
      <dgm:spPr/>
      <dgm:t>
        <a:bodyPr/>
        <a:lstStyle/>
        <a:p>
          <a:endParaRPr kumimoji="1" lang="ja-JP" altLang="en-US" sz="2800">
            <a:solidFill>
              <a:schemeClr val="tx1">
                <a:lumMod val="50000"/>
              </a:schemeClr>
            </a:solidFill>
          </a:endParaRPr>
        </a:p>
      </dgm:t>
    </dgm:pt>
    <dgm:pt modelId="{C5FA1DB3-EB7F-064A-B397-11FE26EE3679}">
      <dgm:prSet phldrT="[テキスト]" custT="1"/>
      <dgm:spPr/>
      <dgm:t>
        <a:bodyPr/>
        <a:lstStyle/>
        <a:p>
          <a:r>
            <a:rPr kumimoji="1" lang="ja-JP" altLang="en-US" sz="2800">
              <a:solidFill>
                <a:schemeClr val="tx1">
                  <a:lumMod val="50000"/>
                </a:schemeClr>
              </a:solidFill>
            </a:rPr>
            <a:t>モデル検証</a:t>
          </a:r>
        </a:p>
      </dgm:t>
    </dgm:pt>
    <dgm:pt modelId="{4A791CF1-F231-7846-92DF-7AED6AADAF07}" type="parTrans" cxnId="{BB3CC799-BF68-7242-ABA6-2B3EC77169FA}">
      <dgm:prSet/>
      <dgm:spPr/>
      <dgm:t>
        <a:bodyPr/>
        <a:lstStyle/>
        <a:p>
          <a:endParaRPr kumimoji="1" lang="ja-JP" altLang="en-US" sz="2800">
            <a:solidFill>
              <a:schemeClr val="tx1">
                <a:lumMod val="50000"/>
              </a:schemeClr>
            </a:solidFill>
          </a:endParaRPr>
        </a:p>
      </dgm:t>
    </dgm:pt>
    <dgm:pt modelId="{0AD9A3C4-99B2-974A-AED0-8EE15F07F087}" type="sibTrans" cxnId="{BB3CC799-BF68-7242-ABA6-2B3EC77169FA}">
      <dgm:prSet/>
      <dgm:spPr/>
      <dgm:t>
        <a:bodyPr/>
        <a:lstStyle/>
        <a:p>
          <a:endParaRPr kumimoji="1" lang="ja-JP" altLang="en-US" sz="2800">
            <a:solidFill>
              <a:schemeClr val="tx1">
                <a:lumMod val="50000"/>
              </a:schemeClr>
            </a:solidFill>
          </a:endParaRPr>
        </a:p>
      </dgm:t>
    </dgm:pt>
    <dgm:pt modelId="{ACF41FFA-AE22-A343-AC4F-C474D34F1C96}">
      <dgm:prSet phldrT="[テキスト]" custT="1"/>
      <dgm:spPr/>
      <dgm:t>
        <a:bodyPr/>
        <a:lstStyle/>
        <a:p>
          <a:r>
            <a:rPr kumimoji="1" lang="ja-JP" altLang="en-US" sz="2800">
              <a:solidFill>
                <a:schemeClr val="tx1">
                  <a:lumMod val="50000"/>
                </a:schemeClr>
              </a:solidFill>
            </a:rPr>
            <a:t>モデル実装</a:t>
          </a:r>
          <a:endParaRPr kumimoji="1" lang="en-US" altLang="ja-JP" sz="2800" dirty="0">
            <a:solidFill>
              <a:schemeClr val="tx1">
                <a:lumMod val="50000"/>
              </a:schemeClr>
            </a:solidFill>
          </a:endParaRPr>
        </a:p>
      </dgm:t>
    </dgm:pt>
    <dgm:pt modelId="{E7BCB3CE-9A1D-EF41-8772-2A444C3862AE}" type="parTrans" cxnId="{D9D72D32-E590-C246-9A65-15D78EDD0D42}">
      <dgm:prSet/>
      <dgm:spPr/>
      <dgm:t>
        <a:bodyPr/>
        <a:lstStyle/>
        <a:p>
          <a:endParaRPr kumimoji="1" lang="ja-JP" altLang="en-US" sz="2800">
            <a:solidFill>
              <a:schemeClr val="tx1">
                <a:lumMod val="50000"/>
              </a:schemeClr>
            </a:solidFill>
          </a:endParaRPr>
        </a:p>
      </dgm:t>
    </dgm:pt>
    <dgm:pt modelId="{1F1A321C-B48A-4347-AFCE-1CDA086CEC4C}" type="sibTrans" cxnId="{D9D72D32-E590-C246-9A65-15D78EDD0D42}">
      <dgm:prSet/>
      <dgm:spPr/>
      <dgm:t>
        <a:bodyPr/>
        <a:lstStyle/>
        <a:p>
          <a:endParaRPr kumimoji="1" lang="ja-JP" altLang="en-US" sz="2800">
            <a:solidFill>
              <a:schemeClr val="tx1">
                <a:lumMod val="50000"/>
              </a:schemeClr>
            </a:solidFill>
          </a:endParaRPr>
        </a:p>
      </dgm:t>
    </dgm:pt>
    <dgm:pt modelId="{4B23434D-56BF-C64C-8B6C-AC819A8DA25A}">
      <dgm:prSet phldrT="[テキスト]" custT="1"/>
      <dgm:spPr/>
      <dgm:t>
        <a:bodyPr/>
        <a:lstStyle/>
        <a:p>
          <a:r>
            <a:rPr kumimoji="1" lang="ja-JP" altLang="en-US" sz="2800">
              <a:solidFill>
                <a:schemeClr val="tx1">
                  <a:lumMod val="50000"/>
                </a:schemeClr>
              </a:solidFill>
            </a:rPr>
            <a:t>モデル運用・活用</a:t>
          </a:r>
        </a:p>
      </dgm:t>
    </dgm:pt>
    <dgm:pt modelId="{EE506D24-42EF-1048-B242-FE6CF6CF364C}" type="parTrans" cxnId="{4223BEA7-657C-5947-AF14-5704CE07D56A}">
      <dgm:prSet/>
      <dgm:spPr/>
      <dgm:t>
        <a:bodyPr/>
        <a:lstStyle/>
        <a:p>
          <a:endParaRPr kumimoji="1" lang="ja-JP" altLang="en-US" sz="2800">
            <a:solidFill>
              <a:schemeClr val="tx1">
                <a:lumMod val="50000"/>
              </a:schemeClr>
            </a:solidFill>
          </a:endParaRPr>
        </a:p>
      </dgm:t>
    </dgm:pt>
    <dgm:pt modelId="{E67BD2EF-6331-374A-A24E-D54869AE3803}" type="sibTrans" cxnId="{4223BEA7-657C-5947-AF14-5704CE07D56A}">
      <dgm:prSet/>
      <dgm:spPr/>
      <dgm:t>
        <a:bodyPr/>
        <a:lstStyle/>
        <a:p>
          <a:endParaRPr kumimoji="1" lang="ja-JP" altLang="en-US" sz="2800">
            <a:solidFill>
              <a:schemeClr val="tx1">
                <a:lumMod val="50000"/>
              </a:schemeClr>
            </a:solidFill>
          </a:endParaRPr>
        </a:p>
      </dgm:t>
    </dgm:pt>
    <dgm:pt modelId="{EF9E9C92-6515-3D4B-BF0E-9AB3D1DFB58E}" type="pres">
      <dgm:prSet presAssocID="{DFD38154-B22C-E841-840A-C16C89C79964}" presName="Name0" presStyleCnt="0">
        <dgm:presLayoutVars>
          <dgm:dir/>
          <dgm:animLvl val="lvl"/>
          <dgm:resizeHandles val="exact"/>
        </dgm:presLayoutVars>
      </dgm:prSet>
      <dgm:spPr/>
    </dgm:pt>
    <dgm:pt modelId="{0D0602A1-03AB-2848-B640-760917E39F8A}" type="pres">
      <dgm:prSet presAssocID="{C8D99CC0-FA19-1D48-A2EC-B1346A92A55D}" presName="parTxOnly" presStyleLbl="node1" presStyleIdx="0" presStyleCnt="5">
        <dgm:presLayoutVars>
          <dgm:chMax val="0"/>
          <dgm:chPref val="0"/>
          <dgm:bulletEnabled val="1"/>
        </dgm:presLayoutVars>
      </dgm:prSet>
      <dgm:spPr/>
    </dgm:pt>
    <dgm:pt modelId="{1BA6FF31-2C8D-CE44-B1F1-D59EC4B9ECE5}" type="pres">
      <dgm:prSet presAssocID="{8874A406-25D9-B847-8ED9-3ECC390A3B66}" presName="parTxOnlySpace" presStyleCnt="0"/>
      <dgm:spPr/>
    </dgm:pt>
    <dgm:pt modelId="{BCD35F4C-26E8-8B4B-8F53-2A17A37E97B2}" type="pres">
      <dgm:prSet presAssocID="{183B6143-8656-5647-AD5B-BABF73211392}" presName="parTxOnly" presStyleLbl="node1" presStyleIdx="1" presStyleCnt="5">
        <dgm:presLayoutVars>
          <dgm:chMax val="0"/>
          <dgm:chPref val="0"/>
          <dgm:bulletEnabled val="1"/>
        </dgm:presLayoutVars>
      </dgm:prSet>
      <dgm:spPr/>
    </dgm:pt>
    <dgm:pt modelId="{8E6C5840-6504-6341-A46A-E9B42BAEE31C}" type="pres">
      <dgm:prSet presAssocID="{69F898A5-F159-1041-9E66-720A4F29E24E}" presName="parTxOnlySpace" presStyleCnt="0"/>
      <dgm:spPr/>
    </dgm:pt>
    <dgm:pt modelId="{27C11D43-094F-A242-817E-C048F515089B}" type="pres">
      <dgm:prSet presAssocID="{C5FA1DB3-EB7F-064A-B397-11FE26EE3679}" presName="parTxOnly" presStyleLbl="node1" presStyleIdx="2" presStyleCnt="5">
        <dgm:presLayoutVars>
          <dgm:chMax val="0"/>
          <dgm:chPref val="0"/>
          <dgm:bulletEnabled val="1"/>
        </dgm:presLayoutVars>
      </dgm:prSet>
      <dgm:spPr/>
    </dgm:pt>
    <dgm:pt modelId="{7F025AD6-ED8B-C84D-AC44-6D6BBA9412C4}" type="pres">
      <dgm:prSet presAssocID="{0AD9A3C4-99B2-974A-AED0-8EE15F07F087}" presName="parTxOnlySpace" presStyleCnt="0"/>
      <dgm:spPr/>
    </dgm:pt>
    <dgm:pt modelId="{02FAAAAE-DD27-EC4B-A3C8-5642388394EE}" type="pres">
      <dgm:prSet presAssocID="{ACF41FFA-AE22-A343-AC4F-C474D34F1C96}" presName="parTxOnly" presStyleLbl="node1" presStyleIdx="3" presStyleCnt="5">
        <dgm:presLayoutVars>
          <dgm:chMax val="0"/>
          <dgm:chPref val="0"/>
          <dgm:bulletEnabled val="1"/>
        </dgm:presLayoutVars>
      </dgm:prSet>
      <dgm:spPr/>
    </dgm:pt>
    <dgm:pt modelId="{47618202-EC34-204D-B456-4BE76EBB13ED}" type="pres">
      <dgm:prSet presAssocID="{1F1A321C-B48A-4347-AFCE-1CDA086CEC4C}" presName="parTxOnlySpace" presStyleCnt="0"/>
      <dgm:spPr/>
    </dgm:pt>
    <dgm:pt modelId="{AABBA95C-927D-A14A-80D5-FD7DA22A4645}" type="pres">
      <dgm:prSet presAssocID="{4B23434D-56BF-C64C-8B6C-AC819A8DA25A}" presName="parTxOnly" presStyleLbl="node1" presStyleIdx="4" presStyleCnt="5">
        <dgm:presLayoutVars>
          <dgm:chMax val="0"/>
          <dgm:chPref val="0"/>
          <dgm:bulletEnabled val="1"/>
        </dgm:presLayoutVars>
      </dgm:prSet>
      <dgm:spPr/>
    </dgm:pt>
  </dgm:ptLst>
  <dgm:cxnLst>
    <dgm:cxn modelId="{48A3C90B-E390-DC4A-B00F-1E8194D5EDF2}" srcId="{DFD38154-B22C-E841-840A-C16C89C79964}" destId="{183B6143-8656-5647-AD5B-BABF73211392}" srcOrd="1" destOrd="0" parTransId="{DD0A8473-A7C1-2842-8723-CE7361E97BD3}" sibTransId="{69F898A5-F159-1041-9E66-720A4F29E24E}"/>
    <dgm:cxn modelId="{2604F631-C89D-9842-ACA4-549D917C0DF3}" type="presOf" srcId="{ACF41FFA-AE22-A343-AC4F-C474D34F1C96}" destId="{02FAAAAE-DD27-EC4B-A3C8-5642388394EE}" srcOrd="0" destOrd="0" presId="urn:microsoft.com/office/officeart/2005/8/layout/chevron1"/>
    <dgm:cxn modelId="{D9D72D32-E590-C246-9A65-15D78EDD0D42}" srcId="{DFD38154-B22C-E841-840A-C16C89C79964}" destId="{ACF41FFA-AE22-A343-AC4F-C474D34F1C96}" srcOrd="3" destOrd="0" parTransId="{E7BCB3CE-9A1D-EF41-8772-2A444C3862AE}" sibTransId="{1F1A321C-B48A-4347-AFCE-1CDA086CEC4C}"/>
    <dgm:cxn modelId="{24C7613B-E6F2-504B-B8BB-80B1C2E75211}" type="presOf" srcId="{DFD38154-B22C-E841-840A-C16C89C79964}" destId="{EF9E9C92-6515-3D4B-BF0E-9AB3D1DFB58E}" srcOrd="0" destOrd="0" presId="urn:microsoft.com/office/officeart/2005/8/layout/chevron1"/>
    <dgm:cxn modelId="{3D1D0661-2C6A-544F-ABE7-6E888676A14A}" type="presOf" srcId="{183B6143-8656-5647-AD5B-BABF73211392}" destId="{BCD35F4C-26E8-8B4B-8F53-2A17A37E97B2}" srcOrd="0" destOrd="0" presId="urn:microsoft.com/office/officeart/2005/8/layout/chevron1"/>
    <dgm:cxn modelId="{50AC4590-6052-1C4C-96CA-B767D4ADCDC6}" type="presOf" srcId="{C5FA1DB3-EB7F-064A-B397-11FE26EE3679}" destId="{27C11D43-094F-A242-817E-C048F515089B}" srcOrd="0" destOrd="0" presId="urn:microsoft.com/office/officeart/2005/8/layout/chevron1"/>
    <dgm:cxn modelId="{90042398-9D3A-8F4E-9964-EE36666BB0A3}" srcId="{DFD38154-B22C-E841-840A-C16C89C79964}" destId="{C8D99CC0-FA19-1D48-A2EC-B1346A92A55D}" srcOrd="0" destOrd="0" parTransId="{A00BF44A-FD32-0041-A3E2-3A527700F70A}" sibTransId="{8874A406-25D9-B847-8ED9-3ECC390A3B66}"/>
    <dgm:cxn modelId="{BB3CC799-BF68-7242-ABA6-2B3EC77169FA}" srcId="{DFD38154-B22C-E841-840A-C16C89C79964}" destId="{C5FA1DB3-EB7F-064A-B397-11FE26EE3679}" srcOrd="2" destOrd="0" parTransId="{4A791CF1-F231-7846-92DF-7AED6AADAF07}" sibTransId="{0AD9A3C4-99B2-974A-AED0-8EE15F07F087}"/>
    <dgm:cxn modelId="{4223BEA7-657C-5947-AF14-5704CE07D56A}" srcId="{DFD38154-B22C-E841-840A-C16C89C79964}" destId="{4B23434D-56BF-C64C-8B6C-AC819A8DA25A}" srcOrd="4" destOrd="0" parTransId="{EE506D24-42EF-1048-B242-FE6CF6CF364C}" sibTransId="{E67BD2EF-6331-374A-A24E-D54869AE3803}"/>
    <dgm:cxn modelId="{A2C398C6-C0E1-6B4E-AC5D-DD398E0AA7C2}" type="presOf" srcId="{C8D99CC0-FA19-1D48-A2EC-B1346A92A55D}" destId="{0D0602A1-03AB-2848-B640-760917E39F8A}" srcOrd="0" destOrd="0" presId="urn:microsoft.com/office/officeart/2005/8/layout/chevron1"/>
    <dgm:cxn modelId="{792E17CA-333A-F640-96A7-D46C6C0680AB}" type="presOf" srcId="{4B23434D-56BF-C64C-8B6C-AC819A8DA25A}" destId="{AABBA95C-927D-A14A-80D5-FD7DA22A4645}" srcOrd="0" destOrd="0" presId="urn:microsoft.com/office/officeart/2005/8/layout/chevron1"/>
    <dgm:cxn modelId="{0F0C2730-CCA8-D647-B16A-911F6ECFBA4E}" type="presParOf" srcId="{EF9E9C92-6515-3D4B-BF0E-9AB3D1DFB58E}" destId="{0D0602A1-03AB-2848-B640-760917E39F8A}" srcOrd="0" destOrd="0" presId="urn:microsoft.com/office/officeart/2005/8/layout/chevron1"/>
    <dgm:cxn modelId="{56C47B4D-EA9D-8945-AB83-2CE09C14F094}" type="presParOf" srcId="{EF9E9C92-6515-3D4B-BF0E-9AB3D1DFB58E}" destId="{1BA6FF31-2C8D-CE44-B1F1-D59EC4B9ECE5}" srcOrd="1" destOrd="0" presId="urn:microsoft.com/office/officeart/2005/8/layout/chevron1"/>
    <dgm:cxn modelId="{2E306B5C-93C5-9446-BA6B-D72AF578E71B}" type="presParOf" srcId="{EF9E9C92-6515-3D4B-BF0E-9AB3D1DFB58E}" destId="{BCD35F4C-26E8-8B4B-8F53-2A17A37E97B2}" srcOrd="2" destOrd="0" presId="urn:microsoft.com/office/officeart/2005/8/layout/chevron1"/>
    <dgm:cxn modelId="{BAF78651-91F0-D446-BB1A-CD6B4C962FF8}" type="presParOf" srcId="{EF9E9C92-6515-3D4B-BF0E-9AB3D1DFB58E}" destId="{8E6C5840-6504-6341-A46A-E9B42BAEE31C}" srcOrd="3" destOrd="0" presId="urn:microsoft.com/office/officeart/2005/8/layout/chevron1"/>
    <dgm:cxn modelId="{34851E24-5D5C-3847-9AA4-7C62E89C7547}" type="presParOf" srcId="{EF9E9C92-6515-3D4B-BF0E-9AB3D1DFB58E}" destId="{27C11D43-094F-A242-817E-C048F515089B}" srcOrd="4" destOrd="0" presId="urn:microsoft.com/office/officeart/2005/8/layout/chevron1"/>
    <dgm:cxn modelId="{2CEE0061-0390-6640-9974-7BE9A9E29417}" type="presParOf" srcId="{EF9E9C92-6515-3D4B-BF0E-9AB3D1DFB58E}" destId="{7F025AD6-ED8B-C84D-AC44-6D6BBA9412C4}" srcOrd="5" destOrd="0" presId="urn:microsoft.com/office/officeart/2005/8/layout/chevron1"/>
    <dgm:cxn modelId="{BB55EFA2-F9EC-DA49-893A-116CFD4E1B98}" type="presParOf" srcId="{EF9E9C92-6515-3D4B-BF0E-9AB3D1DFB58E}" destId="{02FAAAAE-DD27-EC4B-A3C8-5642388394EE}" srcOrd="6" destOrd="0" presId="urn:microsoft.com/office/officeart/2005/8/layout/chevron1"/>
    <dgm:cxn modelId="{253FC8EA-0538-8540-A531-8FFB437C9113}" type="presParOf" srcId="{EF9E9C92-6515-3D4B-BF0E-9AB3D1DFB58E}" destId="{47618202-EC34-204D-B456-4BE76EBB13ED}" srcOrd="7" destOrd="0" presId="urn:microsoft.com/office/officeart/2005/8/layout/chevron1"/>
    <dgm:cxn modelId="{D7EEF7AF-ED4D-8D46-9B1A-07094B56EDF2}" type="presParOf" srcId="{EF9E9C92-6515-3D4B-BF0E-9AB3D1DFB58E}" destId="{AABBA95C-927D-A14A-80D5-FD7DA22A4645}"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39D36D-E9CE-F24D-A8AA-A4529043AA67}" type="doc">
      <dgm:prSet loTypeId="urn:microsoft.com/office/officeart/2005/8/layout/chevron1" loCatId="" qsTypeId="urn:microsoft.com/office/officeart/2005/8/quickstyle/simple1" qsCatId="simple" csTypeId="urn:microsoft.com/office/officeart/2005/8/colors/accent0_3" csCatId="mainScheme" phldr="1"/>
      <dgm:spPr/>
    </dgm:pt>
    <dgm:pt modelId="{6E2E22AE-4255-4142-9B6A-168CB47D12B3}">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ユースケース設計</a:t>
          </a:r>
          <a:endParaRPr kumimoji="1" lang="ja-JP" altLang="en-US" sz="3600"/>
        </a:p>
      </dgm:t>
    </dgm:pt>
    <dgm:pt modelId="{852262A4-32F0-F24F-B900-B03D04B444CD}" type="parTrans" cxnId="{A1665EC1-3501-484C-ACE1-FDBA3BB896AB}">
      <dgm:prSet/>
      <dgm:spPr/>
      <dgm:t>
        <a:bodyPr/>
        <a:lstStyle/>
        <a:p>
          <a:endParaRPr kumimoji="1" lang="ja-JP" altLang="en-US" sz="1000"/>
        </a:p>
      </dgm:t>
    </dgm:pt>
    <dgm:pt modelId="{1D5407D5-AC2C-8A4D-B2D7-AEC21864E508}" type="sibTrans" cxnId="{A1665EC1-3501-484C-ACE1-FDBA3BB896AB}">
      <dgm:prSet/>
      <dgm:spPr/>
      <dgm:t>
        <a:bodyPr/>
        <a:lstStyle/>
        <a:p>
          <a:endParaRPr kumimoji="1" lang="ja-JP" altLang="en-US" sz="1000"/>
        </a:p>
      </dgm:t>
    </dgm:pt>
    <dgm:pt modelId="{8299FDED-5A85-3C43-A063-BCC2CB05D846}">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機械学習モデルの開発</a:t>
          </a:r>
        </a:p>
      </dgm:t>
    </dgm:pt>
    <dgm:pt modelId="{2F67F916-4814-7040-9461-782F89315130}" type="parTrans" cxnId="{9694C59E-E01A-C64A-82BD-206746069926}">
      <dgm:prSet/>
      <dgm:spPr/>
      <dgm:t>
        <a:bodyPr/>
        <a:lstStyle/>
        <a:p>
          <a:endParaRPr kumimoji="1" lang="ja-JP" altLang="en-US" sz="1000"/>
        </a:p>
      </dgm:t>
    </dgm:pt>
    <dgm:pt modelId="{705E382B-0724-F549-8FCF-B2EF23838EA1}" type="sibTrans" cxnId="{9694C59E-E01A-C64A-82BD-206746069926}">
      <dgm:prSet/>
      <dgm:spPr/>
      <dgm:t>
        <a:bodyPr/>
        <a:lstStyle/>
        <a:p>
          <a:endParaRPr kumimoji="1" lang="ja-JP" altLang="en-US" sz="1000"/>
        </a:p>
      </dgm:t>
    </dgm:pt>
    <dgm:pt modelId="{E8F5F9C4-6940-F543-9457-50BC5DC2733C}">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ビジネス適用</a:t>
          </a:r>
        </a:p>
      </dgm:t>
    </dgm:pt>
    <dgm:pt modelId="{DEEB51D5-A618-5247-8F9F-4078772131BD}" type="parTrans" cxnId="{BA4048FE-7484-F247-9E72-FB1327C53E0F}">
      <dgm:prSet/>
      <dgm:spPr/>
      <dgm:t>
        <a:bodyPr/>
        <a:lstStyle/>
        <a:p>
          <a:endParaRPr kumimoji="1" lang="ja-JP" altLang="en-US" sz="1000"/>
        </a:p>
      </dgm:t>
    </dgm:pt>
    <dgm:pt modelId="{1311D1B2-E680-A148-8DBA-71BDDCFB7147}" type="sibTrans" cxnId="{BA4048FE-7484-F247-9E72-FB1327C53E0F}">
      <dgm:prSet/>
      <dgm:spPr/>
      <dgm:t>
        <a:bodyPr/>
        <a:lstStyle/>
        <a:p>
          <a:endParaRPr kumimoji="1" lang="ja-JP" altLang="en-US" sz="1000"/>
        </a:p>
      </dgm:t>
    </dgm:pt>
    <dgm:pt modelId="{B623FD59-6067-EF47-9A39-D722A30C4681}" type="pres">
      <dgm:prSet presAssocID="{9A39D36D-E9CE-F24D-A8AA-A4529043AA67}" presName="Name0" presStyleCnt="0">
        <dgm:presLayoutVars>
          <dgm:dir/>
          <dgm:animLvl val="lvl"/>
          <dgm:resizeHandles val="exact"/>
        </dgm:presLayoutVars>
      </dgm:prSet>
      <dgm:spPr/>
    </dgm:pt>
    <dgm:pt modelId="{FBC995B4-0695-E24E-BF24-F0DC90889B76}" type="pres">
      <dgm:prSet presAssocID="{6E2E22AE-4255-4142-9B6A-168CB47D12B3}" presName="parTxOnly" presStyleLbl="node1" presStyleIdx="0" presStyleCnt="3">
        <dgm:presLayoutVars>
          <dgm:chMax val="0"/>
          <dgm:chPref val="0"/>
          <dgm:bulletEnabled val="1"/>
        </dgm:presLayoutVars>
      </dgm:prSet>
      <dgm:spPr/>
    </dgm:pt>
    <dgm:pt modelId="{A9094C34-04BE-EB4A-9481-24771B90DE38}" type="pres">
      <dgm:prSet presAssocID="{1D5407D5-AC2C-8A4D-B2D7-AEC21864E508}" presName="parTxOnlySpace" presStyleCnt="0"/>
      <dgm:spPr/>
    </dgm:pt>
    <dgm:pt modelId="{7B790357-B27D-0C4F-85E5-011770D02F1C}" type="pres">
      <dgm:prSet presAssocID="{8299FDED-5A85-3C43-A063-BCC2CB05D846}" presName="parTxOnly" presStyleLbl="node1" presStyleIdx="1" presStyleCnt="3">
        <dgm:presLayoutVars>
          <dgm:chMax val="0"/>
          <dgm:chPref val="0"/>
          <dgm:bulletEnabled val="1"/>
        </dgm:presLayoutVars>
      </dgm:prSet>
      <dgm:spPr/>
    </dgm:pt>
    <dgm:pt modelId="{CE8F4CAD-CCE2-4D43-A923-21F2EC38FB4F}" type="pres">
      <dgm:prSet presAssocID="{705E382B-0724-F549-8FCF-B2EF23838EA1}" presName="parTxOnlySpace" presStyleCnt="0"/>
      <dgm:spPr/>
    </dgm:pt>
    <dgm:pt modelId="{4F6D35C4-07F0-2543-8388-024106A918CE}" type="pres">
      <dgm:prSet presAssocID="{E8F5F9C4-6940-F543-9457-50BC5DC2733C}" presName="parTxOnly" presStyleLbl="node1" presStyleIdx="2" presStyleCnt="3">
        <dgm:presLayoutVars>
          <dgm:chMax val="0"/>
          <dgm:chPref val="0"/>
          <dgm:bulletEnabled val="1"/>
        </dgm:presLayoutVars>
      </dgm:prSet>
      <dgm:spPr/>
    </dgm:pt>
  </dgm:ptLst>
  <dgm:cxnLst>
    <dgm:cxn modelId="{C1DBC873-213E-DE46-ACC8-2BDD250F3A68}" type="presOf" srcId="{9A39D36D-E9CE-F24D-A8AA-A4529043AA67}" destId="{B623FD59-6067-EF47-9A39-D722A30C4681}" srcOrd="0" destOrd="0" presId="urn:microsoft.com/office/officeart/2005/8/layout/chevron1"/>
    <dgm:cxn modelId="{97473896-2E1F-0D44-A70B-49377B8EE790}" type="presOf" srcId="{E8F5F9C4-6940-F543-9457-50BC5DC2733C}" destId="{4F6D35C4-07F0-2543-8388-024106A918CE}" srcOrd="0" destOrd="0" presId="urn:microsoft.com/office/officeart/2005/8/layout/chevron1"/>
    <dgm:cxn modelId="{188C4F98-2FFD-4C45-AD4C-A5139C64B045}" type="presOf" srcId="{6E2E22AE-4255-4142-9B6A-168CB47D12B3}" destId="{FBC995B4-0695-E24E-BF24-F0DC90889B76}" srcOrd="0" destOrd="0" presId="urn:microsoft.com/office/officeart/2005/8/layout/chevron1"/>
    <dgm:cxn modelId="{7BEE7D9D-8121-3B4C-B42B-91D6C538FF98}" type="presOf" srcId="{8299FDED-5A85-3C43-A063-BCC2CB05D846}" destId="{7B790357-B27D-0C4F-85E5-011770D02F1C}" srcOrd="0" destOrd="0" presId="urn:microsoft.com/office/officeart/2005/8/layout/chevron1"/>
    <dgm:cxn modelId="{9694C59E-E01A-C64A-82BD-206746069926}" srcId="{9A39D36D-E9CE-F24D-A8AA-A4529043AA67}" destId="{8299FDED-5A85-3C43-A063-BCC2CB05D846}" srcOrd="1" destOrd="0" parTransId="{2F67F916-4814-7040-9461-782F89315130}" sibTransId="{705E382B-0724-F549-8FCF-B2EF23838EA1}"/>
    <dgm:cxn modelId="{A1665EC1-3501-484C-ACE1-FDBA3BB896AB}" srcId="{9A39D36D-E9CE-F24D-A8AA-A4529043AA67}" destId="{6E2E22AE-4255-4142-9B6A-168CB47D12B3}" srcOrd="0" destOrd="0" parTransId="{852262A4-32F0-F24F-B900-B03D04B444CD}" sibTransId="{1D5407D5-AC2C-8A4D-B2D7-AEC21864E508}"/>
    <dgm:cxn modelId="{BA4048FE-7484-F247-9E72-FB1327C53E0F}" srcId="{9A39D36D-E9CE-F24D-A8AA-A4529043AA67}" destId="{E8F5F9C4-6940-F543-9457-50BC5DC2733C}" srcOrd="2" destOrd="0" parTransId="{DEEB51D5-A618-5247-8F9F-4078772131BD}" sibTransId="{1311D1B2-E680-A148-8DBA-71BDDCFB7147}"/>
    <dgm:cxn modelId="{6D6B4A5B-6DC6-124B-AFA0-0369B40EF006}" type="presParOf" srcId="{B623FD59-6067-EF47-9A39-D722A30C4681}" destId="{FBC995B4-0695-E24E-BF24-F0DC90889B76}" srcOrd="0" destOrd="0" presId="urn:microsoft.com/office/officeart/2005/8/layout/chevron1"/>
    <dgm:cxn modelId="{81C4CD1C-0FCD-8D4A-A07D-720980916212}" type="presParOf" srcId="{B623FD59-6067-EF47-9A39-D722A30C4681}" destId="{A9094C34-04BE-EB4A-9481-24771B90DE38}" srcOrd="1" destOrd="0" presId="urn:microsoft.com/office/officeart/2005/8/layout/chevron1"/>
    <dgm:cxn modelId="{394BFF47-CDB2-2045-98B4-240297749E5F}" type="presParOf" srcId="{B623FD59-6067-EF47-9A39-D722A30C4681}" destId="{7B790357-B27D-0C4F-85E5-011770D02F1C}" srcOrd="2" destOrd="0" presId="urn:microsoft.com/office/officeart/2005/8/layout/chevron1"/>
    <dgm:cxn modelId="{E963D3B7-922C-2346-A54A-7961B83CE81D}" type="presParOf" srcId="{B623FD59-6067-EF47-9A39-D722A30C4681}" destId="{CE8F4CAD-CCE2-4D43-A923-21F2EC38FB4F}" srcOrd="3" destOrd="0" presId="urn:microsoft.com/office/officeart/2005/8/layout/chevron1"/>
    <dgm:cxn modelId="{C76F38ED-BB49-BD43-BAA0-4E7D718027B9}" type="presParOf" srcId="{B623FD59-6067-EF47-9A39-D722A30C4681}" destId="{4F6D35C4-07F0-2543-8388-024106A918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39D36D-E9CE-F24D-A8AA-A4529043AA67}" type="doc">
      <dgm:prSet loTypeId="urn:microsoft.com/office/officeart/2005/8/layout/chevron1" loCatId="" qsTypeId="urn:microsoft.com/office/officeart/2005/8/quickstyle/simple1" qsCatId="simple" csTypeId="urn:microsoft.com/office/officeart/2005/8/colors/accent0_3" csCatId="mainScheme" phldr="1"/>
      <dgm:spPr/>
    </dgm:pt>
    <dgm:pt modelId="{6E2E22AE-4255-4142-9B6A-168CB47D12B3}">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ユースケース設計</a:t>
          </a:r>
          <a:endParaRPr kumimoji="1" lang="ja-JP" altLang="en-US" sz="3600"/>
        </a:p>
      </dgm:t>
    </dgm:pt>
    <dgm:pt modelId="{852262A4-32F0-F24F-B900-B03D04B444CD}" type="parTrans" cxnId="{A1665EC1-3501-484C-ACE1-FDBA3BB896AB}">
      <dgm:prSet/>
      <dgm:spPr/>
      <dgm:t>
        <a:bodyPr/>
        <a:lstStyle/>
        <a:p>
          <a:endParaRPr kumimoji="1" lang="ja-JP" altLang="en-US" sz="1000"/>
        </a:p>
      </dgm:t>
    </dgm:pt>
    <dgm:pt modelId="{1D5407D5-AC2C-8A4D-B2D7-AEC21864E508}" type="sibTrans" cxnId="{A1665EC1-3501-484C-ACE1-FDBA3BB896AB}">
      <dgm:prSet/>
      <dgm:spPr/>
      <dgm:t>
        <a:bodyPr/>
        <a:lstStyle/>
        <a:p>
          <a:endParaRPr kumimoji="1" lang="ja-JP" altLang="en-US" sz="1000"/>
        </a:p>
      </dgm:t>
    </dgm:pt>
    <dgm:pt modelId="{8299FDED-5A85-3C43-A063-BCC2CB05D846}">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機械学習モデルの開発</a:t>
          </a:r>
        </a:p>
      </dgm:t>
    </dgm:pt>
    <dgm:pt modelId="{2F67F916-4814-7040-9461-782F89315130}" type="parTrans" cxnId="{9694C59E-E01A-C64A-82BD-206746069926}">
      <dgm:prSet/>
      <dgm:spPr/>
      <dgm:t>
        <a:bodyPr/>
        <a:lstStyle/>
        <a:p>
          <a:endParaRPr kumimoji="1" lang="ja-JP" altLang="en-US" sz="1000"/>
        </a:p>
      </dgm:t>
    </dgm:pt>
    <dgm:pt modelId="{705E382B-0724-F549-8FCF-B2EF23838EA1}" type="sibTrans" cxnId="{9694C59E-E01A-C64A-82BD-206746069926}">
      <dgm:prSet/>
      <dgm:spPr/>
      <dgm:t>
        <a:bodyPr/>
        <a:lstStyle/>
        <a:p>
          <a:endParaRPr kumimoji="1" lang="ja-JP" altLang="en-US" sz="1000"/>
        </a:p>
      </dgm:t>
    </dgm:pt>
    <dgm:pt modelId="{E8F5F9C4-6940-F543-9457-50BC5DC2733C}">
      <dgm:prSet phldrT="[テキスト]" custT="1"/>
      <dgm:spPr/>
      <dgm:t>
        <a:bodyPr/>
        <a:lstStyle/>
        <a:p>
          <a:r>
            <a:rPr kumimoji="1" lang="ja-JP" altLang="en-US" sz="3600" b="0" cap="none" spc="0">
              <a:ln w="0"/>
              <a:effectLst>
                <a:outerShdw blurRad="38100" dist="25400" dir="5400000" algn="ctr" rotWithShape="0">
                  <a:srgbClr val="6E747A">
                    <a:alpha val="43000"/>
                  </a:srgbClr>
                </a:outerShdw>
              </a:effectLst>
            </a:rPr>
            <a:t>ビジネス適用</a:t>
          </a:r>
        </a:p>
      </dgm:t>
    </dgm:pt>
    <dgm:pt modelId="{DEEB51D5-A618-5247-8F9F-4078772131BD}" type="parTrans" cxnId="{BA4048FE-7484-F247-9E72-FB1327C53E0F}">
      <dgm:prSet/>
      <dgm:spPr/>
      <dgm:t>
        <a:bodyPr/>
        <a:lstStyle/>
        <a:p>
          <a:endParaRPr kumimoji="1" lang="ja-JP" altLang="en-US" sz="1000"/>
        </a:p>
      </dgm:t>
    </dgm:pt>
    <dgm:pt modelId="{1311D1B2-E680-A148-8DBA-71BDDCFB7147}" type="sibTrans" cxnId="{BA4048FE-7484-F247-9E72-FB1327C53E0F}">
      <dgm:prSet/>
      <dgm:spPr/>
      <dgm:t>
        <a:bodyPr/>
        <a:lstStyle/>
        <a:p>
          <a:endParaRPr kumimoji="1" lang="ja-JP" altLang="en-US" sz="1000"/>
        </a:p>
      </dgm:t>
    </dgm:pt>
    <dgm:pt modelId="{B623FD59-6067-EF47-9A39-D722A30C4681}" type="pres">
      <dgm:prSet presAssocID="{9A39D36D-E9CE-F24D-A8AA-A4529043AA67}" presName="Name0" presStyleCnt="0">
        <dgm:presLayoutVars>
          <dgm:dir/>
          <dgm:animLvl val="lvl"/>
          <dgm:resizeHandles val="exact"/>
        </dgm:presLayoutVars>
      </dgm:prSet>
      <dgm:spPr/>
    </dgm:pt>
    <dgm:pt modelId="{FBC995B4-0695-E24E-BF24-F0DC90889B76}" type="pres">
      <dgm:prSet presAssocID="{6E2E22AE-4255-4142-9B6A-168CB47D12B3}" presName="parTxOnly" presStyleLbl="node1" presStyleIdx="0" presStyleCnt="3">
        <dgm:presLayoutVars>
          <dgm:chMax val="0"/>
          <dgm:chPref val="0"/>
          <dgm:bulletEnabled val="1"/>
        </dgm:presLayoutVars>
      </dgm:prSet>
      <dgm:spPr/>
    </dgm:pt>
    <dgm:pt modelId="{A9094C34-04BE-EB4A-9481-24771B90DE38}" type="pres">
      <dgm:prSet presAssocID="{1D5407D5-AC2C-8A4D-B2D7-AEC21864E508}" presName="parTxOnlySpace" presStyleCnt="0"/>
      <dgm:spPr/>
    </dgm:pt>
    <dgm:pt modelId="{7B790357-B27D-0C4F-85E5-011770D02F1C}" type="pres">
      <dgm:prSet presAssocID="{8299FDED-5A85-3C43-A063-BCC2CB05D846}" presName="parTxOnly" presStyleLbl="node1" presStyleIdx="1" presStyleCnt="3">
        <dgm:presLayoutVars>
          <dgm:chMax val="0"/>
          <dgm:chPref val="0"/>
          <dgm:bulletEnabled val="1"/>
        </dgm:presLayoutVars>
      </dgm:prSet>
      <dgm:spPr/>
    </dgm:pt>
    <dgm:pt modelId="{CE8F4CAD-CCE2-4D43-A923-21F2EC38FB4F}" type="pres">
      <dgm:prSet presAssocID="{705E382B-0724-F549-8FCF-B2EF23838EA1}" presName="parTxOnlySpace" presStyleCnt="0"/>
      <dgm:spPr/>
    </dgm:pt>
    <dgm:pt modelId="{4F6D35C4-07F0-2543-8388-024106A918CE}" type="pres">
      <dgm:prSet presAssocID="{E8F5F9C4-6940-F543-9457-50BC5DC2733C}" presName="parTxOnly" presStyleLbl="node1" presStyleIdx="2" presStyleCnt="3">
        <dgm:presLayoutVars>
          <dgm:chMax val="0"/>
          <dgm:chPref val="0"/>
          <dgm:bulletEnabled val="1"/>
        </dgm:presLayoutVars>
      </dgm:prSet>
      <dgm:spPr/>
    </dgm:pt>
  </dgm:ptLst>
  <dgm:cxnLst>
    <dgm:cxn modelId="{C1DBC873-213E-DE46-ACC8-2BDD250F3A68}" type="presOf" srcId="{9A39D36D-E9CE-F24D-A8AA-A4529043AA67}" destId="{B623FD59-6067-EF47-9A39-D722A30C4681}" srcOrd="0" destOrd="0" presId="urn:microsoft.com/office/officeart/2005/8/layout/chevron1"/>
    <dgm:cxn modelId="{97473896-2E1F-0D44-A70B-49377B8EE790}" type="presOf" srcId="{E8F5F9C4-6940-F543-9457-50BC5DC2733C}" destId="{4F6D35C4-07F0-2543-8388-024106A918CE}" srcOrd="0" destOrd="0" presId="urn:microsoft.com/office/officeart/2005/8/layout/chevron1"/>
    <dgm:cxn modelId="{188C4F98-2FFD-4C45-AD4C-A5139C64B045}" type="presOf" srcId="{6E2E22AE-4255-4142-9B6A-168CB47D12B3}" destId="{FBC995B4-0695-E24E-BF24-F0DC90889B76}" srcOrd="0" destOrd="0" presId="urn:microsoft.com/office/officeart/2005/8/layout/chevron1"/>
    <dgm:cxn modelId="{7BEE7D9D-8121-3B4C-B42B-91D6C538FF98}" type="presOf" srcId="{8299FDED-5A85-3C43-A063-BCC2CB05D846}" destId="{7B790357-B27D-0C4F-85E5-011770D02F1C}" srcOrd="0" destOrd="0" presId="urn:microsoft.com/office/officeart/2005/8/layout/chevron1"/>
    <dgm:cxn modelId="{9694C59E-E01A-C64A-82BD-206746069926}" srcId="{9A39D36D-E9CE-F24D-A8AA-A4529043AA67}" destId="{8299FDED-5A85-3C43-A063-BCC2CB05D846}" srcOrd="1" destOrd="0" parTransId="{2F67F916-4814-7040-9461-782F89315130}" sibTransId="{705E382B-0724-F549-8FCF-B2EF23838EA1}"/>
    <dgm:cxn modelId="{A1665EC1-3501-484C-ACE1-FDBA3BB896AB}" srcId="{9A39D36D-E9CE-F24D-A8AA-A4529043AA67}" destId="{6E2E22AE-4255-4142-9B6A-168CB47D12B3}" srcOrd="0" destOrd="0" parTransId="{852262A4-32F0-F24F-B900-B03D04B444CD}" sibTransId="{1D5407D5-AC2C-8A4D-B2D7-AEC21864E508}"/>
    <dgm:cxn modelId="{BA4048FE-7484-F247-9E72-FB1327C53E0F}" srcId="{9A39D36D-E9CE-F24D-A8AA-A4529043AA67}" destId="{E8F5F9C4-6940-F543-9457-50BC5DC2733C}" srcOrd="2" destOrd="0" parTransId="{DEEB51D5-A618-5247-8F9F-4078772131BD}" sibTransId="{1311D1B2-E680-A148-8DBA-71BDDCFB7147}"/>
    <dgm:cxn modelId="{6D6B4A5B-6DC6-124B-AFA0-0369B40EF006}" type="presParOf" srcId="{B623FD59-6067-EF47-9A39-D722A30C4681}" destId="{FBC995B4-0695-E24E-BF24-F0DC90889B76}" srcOrd="0" destOrd="0" presId="urn:microsoft.com/office/officeart/2005/8/layout/chevron1"/>
    <dgm:cxn modelId="{81C4CD1C-0FCD-8D4A-A07D-720980916212}" type="presParOf" srcId="{B623FD59-6067-EF47-9A39-D722A30C4681}" destId="{A9094C34-04BE-EB4A-9481-24771B90DE38}" srcOrd="1" destOrd="0" presId="urn:microsoft.com/office/officeart/2005/8/layout/chevron1"/>
    <dgm:cxn modelId="{394BFF47-CDB2-2045-98B4-240297749E5F}" type="presParOf" srcId="{B623FD59-6067-EF47-9A39-D722A30C4681}" destId="{7B790357-B27D-0C4F-85E5-011770D02F1C}" srcOrd="2" destOrd="0" presId="urn:microsoft.com/office/officeart/2005/8/layout/chevron1"/>
    <dgm:cxn modelId="{E963D3B7-922C-2346-A54A-7961B83CE81D}" type="presParOf" srcId="{B623FD59-6067-EF47-9A39-D722A30C4681}" destId="{CE8F4CAD-CCE2-4D43-A923-21F2EC38FB4F}" srcOrd="3" destOrd="0" presId="urn:microsoft.com/office/officeart/2005/8/layout/chevron1"/>
    <dgm:cxn modelId="{C76F38ED-BB49-BD43-BAA0-4E7D718027B9}" type="presParOf" srcId="{B623FD59-6067-EF47-9A39-D722A30C4681}" destId="{4F6D35C4-07F0-2543-8388-024106A918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D38154-B22C-E841-840A-C16C89C79964}" type="doc">
      <dgm:prSet loTypeId="urn:microsoft.com/office/officeart/2005/8/layout/chevron1" loCatId="" qsTypeId="urn:microsoft.com/office/officeart/2005/8/quickstyle/simple1" qsCatId="simple" csTypeId="urn:microsoft.com/office/officeart/2005/8/colors/accent1_2" csCatId="accent1" phldr="1"/>
      <dgm:spPr/>
    </dgm:pt>
    <dgm:pt modelId="{C8D99CC0-FA19-1D48-A2EC-B1346A92A55D}">
      <dgm:prSet phldrT="[テキスト]" custT="1"/>
      <dgm:spPr/>
      <dgm:t>
        <a:bodyPr/>
        <a:lstStyle/>
        <a:p>
          <a:r>
            <a:rPr kumimoji="1" lang="ja-JP" altLang="en-US" sz="2800">
              <a:solidFill>
                <a:schemeClr val="tx1">
                  <a:lumMod val="50000"/>
                </a:schemeClr>
              </a:solidFill>
            </a:rPr>
            <a:t>データの準備</a:t>
          </a:r>
        </a:p>
      </dgm:t>
    </dgm:pt>
    <dgm:pt modelId="{A00BF44A-FD32-0041-A3E2-3A527700F70A}" type="parTrans" cxnId="{90042398-9D3A-8F4E-9964-EE36666BB0A3}">
      <dgm:prSet/>
      <dgm:spPr/>
      <dgm:t>
        <a:bodyPr/>
        <a:lstStyle/>
        <a:p>
          <a:endParaRPr kumimoji="1" lang="ja-JP" altLang="en-US" sz="2800">
            <a:solidFill>
              <a:schemeClr val="tx1">
                <a:lumMod val="50000"/>
              </a:schemeClr>
            </a:solidFill>
          </a:endParaRPr>
        </a:p>
      </dgm:t>
    </dgm:pt>
    <dgm:pt modelId="{8874A406-25D9-B847-8ED9-3ECC390A3B66}" type="sibTrans" cxnId="{90042398-9D3A-8F4E-9964-EE36666BB0A3}">
      <dgm:prSet/>
      <dgm:spPr/>
      <dgm:t>
        <a:bodyPr/>
        <a:lstStyle/>
        <a:p>
          <a:endParaRPr kumimoji="1" lang="ja-JP" altLang="en-US" sz="2800">
            <a:solidFill>
              <a:schemeClr val="tx1">
                <a:lumMod val="50000"/>
              </a:schemeClr>
            </a:solidFill>
          </a:endParaRPr>
        </a:p>
      </dgm:t>
    </dgm:pt>
    <dgm:pt modelId="{183B6143-8656-5647-AD5B-BABF73211392}">
      <dgm:prSet phldrT="[テキスト]" custT="1"/>
      <dgm:spPr/>
      <dgm:t>
        <a:bodyPr/>
        <a:lstStyle/>
        <a:p>
          <a:r>
            <a:rPr kumimoji="1" lang="ja-JP" altLang="en-US" sz="2800">
              <a:solidFill>
                <a:schemeClr val="tx1">
                  <a:lumMod val="50000"/>
                </a:schemeClr>
              </a:solidFill>
            </a:rPr>
            <a:t>モデル学習</a:t>
          </a:r>
        </a:p>
      </dgm:t>
    </dgm:pt>
    <dgm:pt modelId="{DD0A8473-A7C1-2842-8723-CE7361E97BD3}" type="parTrans" cxnId="{48A3C90B-E390-DC4A-B00F-1E8194D5EDF2}">
      <dgm:prSet/>
      <dgm:spPr/>
      <dgm:t>
        <a:bodyPr/>
        <a:lstStyle/>
        <a:p>
          <a:endParaRPr kumimoji="1" lang="ja-JP" altLang="en-US" sz="2800">
            <a:solidFill>
              <a:schemeClr val="tx1">
                <a:lumMod val="50000"/>
              </a:schemeClr>
            </a:solidFill>
          </a:endParaRPr>
        </a:p>
      </dgm:t>
    </dgm:pt>
    <dgm:pt modelId="{69F898A5-F159-1041-9E66-720A4F29E24E}" type="sibTrans" cxnId="{48A3C90B-E390-DC4A-B00F-1E8194D5EDF2}">
      <dgm:prSet/>
      <dgm:spPr/>
      <dgm:t>
        <a:bodyPr/>
        <a:lstStyle/>
        <a:p>
          <a:endParaRPr kumimoji="1" lang="ja-JP" altLang="en-US" sz="2800">
            <a:solidFill>
              <a:schemeClr val="tx1">
                <a:lumMod val="50000"/>
              </a:schemeClr>
            </a:solidFill>
          </a:endParaRPr>
        </a:p>
      </dgm:t>
    </dgm:pt>
    <dgm:pt modelId="{C5FA1DB3-EB7F-064A-B397-11FE26EE3679}">
      <dgm:prSet phldrT="[テキスト]" custT="1"/>
      <dgm:spPr/>
      <dgm:t>
        <a:bodyPr/>
        <a:lstStyle/>
        <a:p>
          <a:r>
            <a:rPr kumimoji="1" lang="ja-JP" altLang="en-US" sz="2800">
              <a:solidFill>
                <a:schemeClr val="tx1">
                  <a:lumMod val="50000"/>
                </a:schemeClr>
              </a:solidFill>
            </a:rPr>
            <a:t>モデル検証</a:t>
          </a:r>
        </a:p>
      </dgm:t>
    </dgm:pt>
    <dgm:pt modelId="{4A791CF1-F231-7846-92DF-7AED6AADAF07}" type="parTrans" cxnId="{BB3CC799-BF68-7242-ABA6-2B3EC77169FA}">
      <dgm:prSet/>
      <dgm:spPr/>
      <dgm:t>
        <a:bodyPr/>
        <a:lstStyle/>
        <a:p>
          <a:endParaRPr kumimoji="1" lang="ja-JP" altLang="en-US" sz="2800">
            <a:solidFill>
              <a:schemeClr val="tx1">
                <a:lumMod val="50000"/>
              </a:schemeClr>
            </a:solidFill>
          </a:endParaRPr>
        </a:p>
      </dgm:t>
    </dgm:pt>
    <dgm:pt modelId="{0AD9A3C4-99B2-974A-AED0-8EE15F07F087}" type="sibTrans" cxnId="{BB3CC799-BF68-7242-ABA6-2B3EC77169FA}">
      <dgm:prSet/>
      <dgm:spPr/>
      <dgm:t>
        <a:bodyPr/>
        <a:lstStyle/>
        <a:p>
          <a:endParaRPr kumimoji="1" lang="ja-JP" altLang="en-US" sz="2800">
            <a:solidFill>
              <a:schemeClr val="tx1">
                <a:lumMod val="50000"/>
              </a:schemeClr>
            </a:solidFill>
          </a:endParaRPr>
        </a:p>
      </dgm:t>
    </dgm:pt>
    <dgm:pt modelId="{ACF41FFA-AE22-A343-AC4F-C474D34F1C96}">
      <dgm:prSet phldrT="[テキスト]" custT="1"/>
      <dgm:spPr/>
      <dgm:t>
        <a:bodyPr/>
        <a:lstStyle/>
        <a:p>
          <a:r>
            <a:rPr kumimoji="1" lang="ja-JP" altLang="en-US" sz="2800">
              <a:solidFill>
                <a:schemeClr val="tx1">
                  <a:lumMod val="50000"/>
                </a:schemeClr>
              </a:solidFill>
            </a:rPr>
            <a:t>モデル実装</a:t>
          </a:r>
          <a:endParaRPr kumimoji="1" lang="en-US" altLang="ja-JP" sz="2800" dirty="0">
            <a:solidFill>
              <a:schemeClr val="tx1">
                <a:lumMod val="50000"/>
              </a:schemeClr>
            </a:solidFill>
          </a:endParaRPr>
        </a:p>
      </dgm:t>
    </dgm:pt>
    <dgm:pt modelId="{E7BCB3CE-9A1D-EF41-8772-2A444C3862AE}" type="parTrans" cxnId="{D9D72D32-E590-C246-9A65-15D78EDD0D42}">
      <dgm:prSet/>
      <dgm:spPr/>
      <dgm:t>
        <a:bodyPr/>
        <a:lstStyle/>
        <a:p>
          <a:endParaRPr kumimoji="1" lang="ja-JP" altLang="en-US" sz="2800">
            <a:solidFill>
              <a:schemeClr val="tx1">
                <a:lumMod val="50000"/>
              </a:schemeClr>
            </a:solidFill>
          </a:endParaRPr>
        </a:p>
      </dgm:t>
    </dgm:pt>
    <dgm:pt modelId="{1F1A321C-B48A-4347-AFCE-1CDA086CEC4C}" type="sibTrans" cxnId="{D9D72D32-E590-C246-9A65-15D78EDD0D42}">
      <dgm:prSet/>
      <dgm:spPr/>
      <dgm:t>
        <a:bodyPr/>
        <a:lstStyle/>
        <a:p>
          <a:endParaRPr kumimoji="1" lang="ja-JP" altLang="en-US" sz="2800">
            <a:solidFill>
              <a:schemeClr val="tx1">
                <a:lumMod val="50000"/>
              </a:schemeClr>
            </a:solidFill>
          </a:endParaRPr>
        </a:p>
      </dgm:t>
    </dgm:pt>
    <dgm:pt modelId="{4B23434D-56BF-C64C-8B6C-AC819A8DA25A}">
      <dgm:prSet phldrT="[テキスト]" custT="1"/>
      <dgm:spPr/>
      <dgm:t>
        <a:bodyPr/>
        <a:lstStyle/>
        <a:p>
          <a:r>
            <a:rPr kumimoji="1" lang="ja-JP" altLang="en-US" sz="2800">
              <a:solidFill>
                <a:schemeClr val="tx1">
                  <a:lumMod val="50000"/>
                </a:schemeClr>
              </a:solidFill>
            </a:rPr>
            <a:t>モデル運用・活用</a:t>
          </a:r>
        </a:p>
      </dgm:t>
    </dgm:pt>
    <dgm:pt modelId="{EE506D24-42EF-1048-B242-FE6CF6CF364C}" type="parTrans" cxnId="{4223BEA7-657C-5947-AF14-5704CE07D56A}">
      <dgm:prSet/>
      <dgm:spPr/>
      <dgm:t>
        <a:bodyPr/>
        <a:lstStyle/>
        <a:p>
          <a:endParaRPr kumimoji="1" lang="ja-JP" altLang="en-US" sz="2800">
            <a:solidFill>
              <a:schemeClr val="tx1">
                <a:lumMod val="50000"/>
              </a:schemeClr>
            </a:solidFill>
          </a:endParaRPr>
        </a:p>
      </dgm:t>
    </dgm:pt>
    <dgm:pt modelId="{E67BD2EF-6331-374A-A24E-D54869AE3803}" type="sibTrans" cxnId="{4223BEA7-657C-5947-AF14-5704CE07D56A}">
      <dgm:prSet/>
      <dgm:spPr/>
      <dgm:t>
        <a:bodyPr/>
        <a:lstStyle/>
        <a:p>
          <a:endParaRPr kumimoji="1" lang="ja-JP" altLang="en-US" sz="2800">
            <a:solidFill>
              <a:schemeClr val="tx1">
                <a:lumMod val="50000"/>
              </a:schemeClr>
            </a:solidFill>
          </a:endParaRPr>
        </a:p>
      </dgm:t>
    </dgm:pt>
    <dgm:pt modelId="{EF9E9C92-6515-3D4B-BF0E-9AB3D1DFB58E}" type="pres">
      <dgm:prSet presAssocID="{DFD38154-B22C-E841-840A-C16C89C79964}" presName="Name0" presStyleCnt="0">
        <dgm:presLayoutVars>
          <dgm:dir/>
          <dgm:animLvl val="lvl"/>
          <dgm:resizeHandles val="exact"/>
        </dgm:presLayoutVars>
      </dgm:prSet>
      <dgm:spPr/>
    </dgm:pt>
    <dgm:pt modelId="{0D0602A1-03AB-2848-B640-760917E39F8A}" type="pres">
      <dgm:prSet presAssocID="{C8D99CC0-FA19-1D48-A2EC-B1346A92A55D}" presName="parTxOnly" presStyleLbl="node1" presStyleIdx="0" presStyleCnt="5">
        <dgm:presLayoutVars>
          <dgm:chMax val="0"/>
          <dgm:chPref val="0"/>
          <dgm:bulletEnabled val="1"/>
        </dgm:presLayoutVars>
      </dgm:prSet>
      <dgm:spPr/>
    </dgm:pt>
    <dgm:pt modelId="{1BA6FF31-2C8D-CE44-B1F1-D59EC4B9ECE5}" type="pres">
      <dgm:prSet presAssocID="{8874A406-25D9-B847-8ED9-3ECC390A3B66}" presName="parTxOnlySpace" presStyleCnt="0"/>
      <dgm:spPr/>
    </dgm:pt>
    <dgm:pt modelId="{BCD35F4C-26E8-8B4B-8F53-2A17A37E97B2}" type="pres">
      <dgm:prSet presAssocID="{183B6143-8656-5647-AD5B-BABF73211392}" presName="parTxOnly" presStyleLbl="node1" presStyleIdx="1" presStyleCnt="5">
        <dgm:presLayoutVars>
          <dgm:chMax val="0"/>
          <dgm:chPref val="0"/>
          <dgm:bulletEnabled val="1"/>
        </dgm:presLayoutVars>
      </dgm:prSet>
      <dgm:spPr/>
    </dgm:pt>
    <dgm:pt modelId="{8E6C5840-6504-6341-A46A-E9B42BAEE31C}" type="pres">
      <dgm:prSet presAssocID="{69F898A5-F159-1041-9E66-720A4F29E24E}" presName="parTxOnlySpace" presStyleCnt="0"/>
      <dgm:spPr/>
    </dgm:pt>
    <dgm:pt modelId="{27C11D43-094F-A242-817E-C048F515089B}" type="pres">
      <dgm:prSet presAssocID="{C5FA1DB3-EB7F-064A-B397-11FE26EE3679}" presName="parTxOnly" presStyleLbl="node1" presStyleIdx="2" presStyleCnt="5">
        <dgm:presLayoutVars>
          <dgm:chMax val="0"/>
          <dgm:chPref val="0"/>
          <dgm:bulletEnabled val="1"/>
        </dgm:presLayoutVars>
      </dgm:prSet>
      <dgm:spPr/>
    </dgm:pt>
    <dgm:pt modelId="{7F025AD6-ED8B-C84D-AC44-6D6BBA9412C4}" type="pres">
      <dgm:prSet presAssocID="{0AD9A3C4-99B2-974A-AED0-8EE15F07F087}" presName="parTxOnlySpace" presStyleCnt="0"/>
      <dgm:spPr/>
    </dgm:pt>
    <dgm:pt modelId="{02FAAAAE-DD27-EC4B-A3C8-5642388394EE}" type="pres">
      <dgm:prSet presAssocID="{ACF41FFA-AE22-A343-AC4F-C474D34F1C96}" presName="parTxOnly" presStyleLbl="node1" presStyleIdx="3" presStyleCnt="5">
        <dgm:presLayoutVars>
          <dgm:chMax val="0"/>
          <dgm:chPref val="0"/>
          <dgm:bulletEnabled val="1"/>
        </dgm:presLayoutVars>
      </dgm:prSet>
      <dgm:spPr/>
    </dgm:pt>
    <dgm:pt modelId="{47618202-EC34-204D-B456-4BE76EBB13ED}" type="pres">
      <dgm:prSet presAssocID="{1F1A321C-B48A-4347-AFCE-1CDA086CEC4C}" presName="parTxOnlySpace" presStyleCnt="0"/>
      <dgm:spPr/>
    </dgm:pt>
    <dgm:pt modelId="{AABBA95C-927D-A14A-80D5-FD7DA22A4645}" type="pres">
      <dgm:prSet presAssocID="{4B23434D-56BF-C64C-8B6C-AC819A8DA25A}" presName="parTxOnly" presStyleLbl="node1" presStyleIdx="4" presStyleCnt="5">
        <dgm:presLayoutVars>
          <dgm:chMax val="0"/>
          <dgm:chPref val="0"/>
          <dgm:bulletEnabled val="1"/>
        </dgm:presLayoutVars>
      </dgm:prSet>
      <dgm:spPr/>
    </dgm:pt>
  </dgm:ptLst>
  <dgm:cxnLst>
    <dgm:cxn modelId="{48A3C90B-E390-DC4A-B00F-1E8194D5EDF2}" srcId="{DFD38154-B22C-E841-840A-C16C89C79964}" destId="{183B6143-8656-5647-AD5B-BABF73211392}" srcOrd="1" destOrd="0" parTransId="{DD0A8473-A7C1-2842-8723-CE7361E97BD3}" sibTransId="{69F898A5-F159-1041-9E66-720A4F29E24E}"/>
    <dgm:cxn modelId="{2604F631-C89D-9842-ACA4-549D917C0DF3}" type="presOf" srcId="{ACF41FFA-AE22-A343-AC4F-C474D34F1C96}" destId="{02FAAAAE-DD27-EC4B-A3C8-5642388394EE}" srcOrd="0" destOrd="0" presId="urn:microsoft.com/office/officeart/2005/8/layout/chevron1"/>
    <dgm:cxn modelId="{D9D72D32-E590-C246-9A65-15D78EDD0D42}" srcId="{DFD38154-B22C-E841-840A-C16C89C79964}" destId="{ACF41FFA-AE22-A343-AC4F-C474D34F1C96}" srcOrd="3" destOrd="0" parTransId="{E7BCB3CE-9A1D-EF41-8772-2A444C3862AE}" sibTransId="{1F1A321C-B48A-4347-AFCE-1CDA086CEC4C}"/>
    <dgm:cxn modelId="{24C7613B-E6F2-504B-B8BB-80B1C2E75211}" type="presOf" srcId="{DFD38154-B22C-E841-840A-C16C89C79964}" destId="{EF9E9C92-6515-3D4B-BF0E-9AB3D1DFB58E}" srcOrd="0" destOrd="0" presId="urn:microsoft.com/office/officeart/2005/8/layout/chevron1"/>
    <dgm:cxn modelId="{3D1D0661-2C6A-544F-ABE7-6E888676A14A}" type="presOf" srcId="{183B6143-8656-5647-AD5B-BABF73211392}" destId="{BCD35F4C-26E8-8B4B-8F53-2A17A37E97B2}" srcOrd="0" destOrd="0" presId="urn:microsoft.com/office/officeart/2005/8/layout/chevron1"/>
    <dgm:cxn modelId="{50AC4590-6052-1C4C-96CA-B767D4ADCDC6}" type="presOf" srcId="{C5FA1DB3-EB7F-064A-B397-11FE26EE3679}" destId="{27C11D43-094F-A242-817E-C048F515089B}" srcOrd="0" destOrd="0" presId="urn:microsoft.com/office/officeart/2005/8/layout/chevron1"/>
    <dgm:cxn modelId="{90042398-9D3A-8F4E-9964-EE36666BB0A3}" srcId="{DFD38154-B22C-E841-840A-C16C89C79964}" destId="{C8D99CC0-FA19-1D48-A2EC-B1346A92A55D}" srcOrd="0" destOrd="0" parTransId="{A00BF44A-FD32-0041-A3E2-3A527700F70A}" sibTransId="{8874A406-25D9-B847-8ED9-3ECC390A3B66}"/>
    <dgm:cxn modelId="{BB3CC799-BF68-7242-ABA6-2B3EC77169FA}" srcId="{DFD38154-B22C-E841-840A-C16C89C79964}" destId="{C5FA1DB3-EB7F-064A-B397-11FE26EE3679}" srcOrd="2" destOrd="0" parTransId="{4A791CF1-F231-7846-92DF-7AED6AADAF07}" sibTransId="{0AD9A3C4-99B2-974A-AED0-8EE15F07F087}"/>
    <dgm:cxn modelId="{4223BEA7-657C-5947-AF14-5704CE07D56A}" srcId="{DFD38154-B22C-E841-840A-C16C89C79964}" destId="{4B23434D-56BF-C64C-8B6C-AC819A8DA25A}" srcOrd="4" destOrd="0" parTransId="{EE506D24-42EF-1048-B242-FE6CF6CF364C}" sibTransId="{E67BD2EF-6331-374A-A24E-D54869AE3803}"/>
    <dgm:cxn modelId="{A2C398C6-C0E1-6B4E-AC5D-DD398E0AA7C2}" type="presOf" srcId="{C8D99CC0-FA19-1D48-A2EC-B1346A92A55D}" destId="{0D0602A1-03AB-2848-B640-760917E39F8A}" srcOrd="0" destOrd="0" presId="urn:microsoft.com/office/officeart/2005/8/layout/chevron1"/>
    <dgm:cxn modelId="{792E17CA-333A-F640-96A7-D46C6C0680AB}" type="presOf" srcId="{4B23434D-56BF-C64C-8B6C-AC819A8DA25A}" destId="{AABBA95C-927D-A14A-80D5-FD7DA22A4645}" srcOrd="0" destOrd="0" presId="urn:microsoft.com/office/officeart/2005/8/layout/chevron1"/>
    <dgm:cxn modelId="{0F0C2730-CCA8-D647-B16A-911F6ECFBA4E}" type="presParOf" srcId="{EF9E9C92-6515-3D4B-BF0E-9AB3D1DFB58E}" destId="{0D0602A1-03AB-2848-B640-760917E39F8A}" srcOrd="0" destOrd="0" presId="urn:microsoft.com/office/officeart/2005/8/layout/chevron1"/>
    <dgm:cxn modelId="{56C47B4D-EA9D-8945-AB83-2CE09C14F094}" type="presParOf" srcId="{EF9E9C92-6515-3D4B-BF0E-9AB3D1DFB58E}" destId="{1BA6FF31-2C8D-CE44-B1F1-D59EC4B9ECE5}" srcOrd="1" destOrd="0" presId="urn:microsoft.com/office/officeart/2005/8/layout/chevron1"/>
    <dgm:cxn modelId="{2E306B5C-93C5-9446-BA6B-D72AF578E71B}" type="presParOf" srcId="{EF9E9C92-6515-3D4B-BF0E-9AB3D1DFB58E}" destId="{BCD35F4C-26E8-8B4B-8F53-2A17A37E97B2}" srcOrd="2" destOrd="0" presId="urn:microsoft.com/office/officeart/2005/8/layout/chevron1"/>
    <dgm:cxn modelId="{BAF78651-91F0-D446-BB1A-CD6B4C962FF8}" type="presParOf" srcId="{EF9E9C92-6515-3D4B-BF0E-9AB3D1DFB58E}" destId="{8E6C5840-6504-6341-A46A-E9B42BAEE31C}" srcOrd="3" destOrd="0" presId="urn:microsoft.com/office/officeart/2005/8/layout/chevron1"/>
    <dgm:cxn modelId="{34851E24-5D5C-3847-9AA4-7C62E89C7547}" type="presParOf" srcId="{EF9E9C92-6515-3D4B-BF0E-9AB3D1DFB58E}" destId="{27C11D43-094F-A242-817E-C048F515089B}" srcOrd="4" destOrd="0" presId="urn:microsoft.com/office/officeart/2005/8/layout/chevron1"/>
    <dgm:cxn modelId="{2CEE0061-0390-6640-9974-7BE9A9E29417}" type="presParOf" srcId="{EF9E9C92-6515-3D4B-BF0E-9AB3D1DFB58E}" destId="{7F025AD6-ED8B-C84D-AC44-6D6BBA9412C4}" srcOrd="5" destOrd="0" presId="urn:microsoft.com/office/officeart/2005/8/layout/chevron1"/>
    <dgm:cxn modelId="{BB55EFA2-F9EC-DA49-893A-116CFD4E1B98}" type="presParOf" srcId="{EF9E9C92-6515-3D4B-BF0E-9AB3D1DFB58E}" destId="{02FAAAAE-DD27-EC4B-A3C8-5642388394EE}" srcOrd="6" destOrd="0" presId="urn:microsoft.com/office/officeart/2005/8/layout/chevron1"/>
    <dgm:cxn modelId="{253FC8EA-0538-8540-A531-8FFB437C9113}" type="presParOf" srcId="{EF9E9C92-6515-3D4B-BF0E-9AB3D1DFB58E}" destId="{47618202-EC34-204D-B456-4BE76EBB13ED}" srcOrd="7" destOrd="0" presId="urn:microsoft.com/office/officeart/2005/8/layout/chevron1"/>
    <dgm:cxn modelId="{D7EEF7AF-ED4D-8D46-9B1A-07094B56EDF2}" type="presParOf" srcId="{EF9E9C92-6515-3D4B-BF0E-9AB3D1DFB58E}" destId="{AABBA95C-927D-A14A-80D5-FD7DA22A4645}"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D38154-B22C-E841-840A-C16C89C79964}" type="doc">
      <dgm:prSet loTypeId="urn:microsoft.com/office/officeart/2005/8/layout/chevron1" loCatId="" qsTypeId="urn:microsoft.com/office/officeart/2005/8/quickstyle/simple1" qsCatId="simple" csTypeId="urn:microsoft.com/office/officeart/2005/8/colors/accent1_2" csCatId="accent1" phldr="1"/>
      <dgm:spPr/>
    </dgm:pt>
    <dgm:pt modelId="{C8D99CC0-FA19-1D48-A2EC-B1346A92A55D}">
      <dgm:prSet phldrT="[テキスト]" custT="1"/>
      <dgm:spPr/>
      <dgm:t>
        <a:bodyPr/>
        <a:lstStyle/>
        <a:p>
          <a:r>
            <a:rPr kumimoji="1" lang="ja-JP" altLang="en-US" sz="2800">
              <a:solidFill>
                <a:schemeClr val="tx1">
                  <a:lumMod val="50000"/>
                </a:schemeClr>
              </a:solidFill>
            </a:rPr>
            <a:t>データの準備</a:t>
          </a:r>
        </a:p>
      </dgm:t>
    </dgm:pt>
    <dgm:pt modelId="{A00BF44A-FD32-0041-A3E2-3A527700F70A}" type="parTrans" cxnId="{90042398-9D3A-8F4E-9964-EE36666BB0A3}">
      <dgm:prSet/>
      <dgm:spPr/>
      <dgm:t>
        <a:bodyPr/>
        <a:lstStyle/>
        <a:p>
          <a:endParaRPr kumimoji="1" lang="ja-JP" altLang="en-US" sz="2800">
            <a:solidFill>
              <a:schemeClr val="tx1">
                <a:lumMod val="50000"/>
              </a:schemeClr>
            </a:solidFill>
          </a:endParaRPr>
        </a:p>
      </dgm:t>
    </dgm:pt>
    <dgm:pt modelId="{8874A406-25D9-B847-8ED9-3ECC390A3B66}" type="sibTrans" cxnId="{90042398-9D3A-8F4E-9964-EE36666BB0A3}">
      <dgm:prSet/>
      <dgm:spPr/>
      <dgm:t>
        <a:bodyPr/>
        <a:lstStyle/>
        <a:p>
          <a:endParaRPr kumimoji="1" lang="ja-JP" altLang="en-US" sz="2800">
            <a:solidFill>
              <a:schemeClr val="tx1">
                <a:lumMod val="50000"/>
              </a:schemeClr>
            </a:solidFill>
          </a:endParaRPr>
        </a:p>
      </dgm:t>
    </dgm:pt>
    <dgm:pt modelId="{183B6143-8656-5647-AD5B-BABF73211392}">
      <dgm:prSet phldrT="[テキスト]" custT="1"/>
      <dgm:spPr/>
      <dgm:t>
        <a:bodyPr/>
        <a:lstStyle/>
        <a:p>
          <a:r>
            <a:rPr kumimoji="1" lang="ja-JP" altLang="en-US" sz="2800">
              <a:solidFill>
                <a:schemeClr val="tx1">
                  <a:lumMod val="50000"/>
                </a:schemeClr>
              </a:solidFill>
            </a:rPr>
            <a:t>モデル学習</a:t>
          </a:r>
        </a:p>
      </dgm:t>
    </dgm:pt>
    <dgm:pt modelId="{DD0A8473-A7C1-2842-8723-CE7361E97BD3}" type="parTrans" cxnId="{48A3C90B-E390-DC4A-B00F-1E8194D5EDF2}">
      <dgm:prSet/>
      <dgm:spPr/>
      <dgm:t>
        <a:bodyPr/>
        <a:lstStyle/>
        <a:p>
          <a:endParaRPr kumimoji="1" lang="ja-JP" altLang="en-US" sz="2800">
            <a:solidFill>
              <a:schemeClr val="tx1">
                <a:lumMod val="50000"/>
              </a:schemeClr>
            </a:solidFill>
          </a:endParaRPr>
        </a:p>
      </dgm:t>
    </dgm:pt>
    <dgm:pt modelId="{69F898A5-F159-1041-9E66-720A4F29E24E}" type="sibTrans" cxnId="{48A3C90B-E390-DC4A-B00F-1E8194D5EDF2}">
      <dgm:prSet/>
      <dgm:spPr/>
      <dgm:t>
        <a:bodyPr/>
        <a:lstStyle/>
        <a:p>
          <a:endParaRPr kumimoji="1" lang="ja-JP" altLang="en-US" sz="2800">
            <a:solidFill>
              <a:schemeClr val="tx1">
                <a:lumMod val="50000"/>
              </a:schemeClr>
            </a:solidFill>
          </a:endParaRPr>
        </a:p>
      </dgm:t>
    </dgm:pt>
    <dgm:pt modelId="{C5FA1DB3-EB7F-064A-B397-11FE26EE3679}">
      <dgm:prSet phldrT="[テキスト]" custT="1"/>
      <dgm:spPr/>
      <dgm:t>
        <a:bodyPr/>
        <a:lstStyle/>
        <a:p>
          <a:r>
            <a:rPr kumimoji="1" lang="ja-JP" altLang="en-US" sz="2800">
              <a:solidFill>
                <a:schemeClr val="tx1">
                  <a:lumMod val="50000"/>
                </a:schemeClr>
              </a:solidFill>
            </a:rPr>
            <a:t>モデル検証</a:t>
          </a:r>
        </a:p>
      </dgm:t>
    </dgm:pt>
    <dgm:pt modelId="{4A791CF1-F231-7846-92DF-7AED6AADAF07}" type="parTrans" cxnId="{BB3CC799-BF68-7242-ABA6-2B3EC77169FA}">
      <dgm:prSet/>
      <dgm:spPr/>
      <dgm:t>
        <a:bodyPr/>
        <a:lstStyle/>
        <a:p>
          <a:endParaRPr kumimoji="1" lang="ja-JP" altLang="en-US" sz="2800">
            <a:solidFill>
              <a:schemeClr val="tx1">
                <a:lumMod val="50000"/>
              </a:schemeClr>
            </a:solidFill>
          </a:endParaRPr>
        </a:p>
      </dgm:t>
    </dgm:pt>
    <dgm:pt modelId="{0AD9A3C4-99B2-974A-AED0-8EE15F07F087}" type="sibTrans" cxnId="{BB3CC799-BF68-7242-ABA6-2B3EC77169FA}">
      <dgm:prSet/>
      <dgm:spPr/>
      <dgm:t>
        <a:bodyPr/>
        <a:lstStyle/>
        <a:p>
          <a:endParaRPr kumimoji="1" lang="ja-JP" altLang="en-US" sz="2800">
            <a:solidFill>
              <a:schemeClr val="tx1">
                <a:lumMod val="50000"/>
              </a:schemeClr>
            </a:solidFill>
          </a:endParaRPr>
        </a:p>
      </dgm:t>
    </dgm:pt>
    <dgm:pt modelId="{ACF41FFA-AE22-A343-AC4F-C474D34F1C96}">
      <dgm:prSet phldrT="[テキスト]" custT="1"/>
      <dgm:spPr/>
      <dgm:t>
        <a:bodyPr/>
        <a:lstStyle/>
        <a:p>
          <a:r>
            <a:rPr kumimoji="1" lang="ja-JP" altLang="en-US" sz="2800">
              <a:solidFill>
                <a:schemeClr val="tx1">
                  <a:lumMod val="50000"/>
                </a:schemeClr>
              </a:solidFill>
            </a:rPr>
            <a:t>モデル実装</a:t>
          </a:r>
          <a:endParaRPr kumimoji="1" lang="en-US" altLang="ja-JP" sz="2800" dirty="0">
            <a:solidFill>
              <a:schemeClr val="tx1">
                <a:lumMod val="50000"/>
              </a:schemeClr>
            </a:solidFill>
          </a:endParaRPr>
        </a:p>
      </dgm:t>
    </dgm:pt>
    <dgm:pt modelId="{E7BCB3CE-9A1D-EF41-8772-2A444C3862AE}" type="parTrans" cxnId="{D9D72D32-E590-C246-9A65-15D78EDD0D42}">
      <dgm:prSet/>
      <dgm:spPr/>
      <dgm:t>
        <a:bodyPr/>
        <a:lstStyle/>
        <a:p>
          <a:endParaRPr kumimoji="1" lang="ja-JP" altLang="en-US" sz="2800">
            <a:solidFill>
              <a:schemeClr val="tx1">
                <a:lumMod val="50000"/>
              </a:schemeClr>
            </a:solidFill>
          </a:endParaRPr>
        </a:p>
      </dgm:t>
    </dgm:pt>
    <dgm:pt modelId="{1F1A321C-B48A-4347-AFCE-1CDA086CEC4C}" type="sibTrans" cxnId="{D9D72D32-E590-C246-9A65-15D78EDD0D42}">
      <dgm:prSet/>
      <dgm:spPr/>
      <dgm:t>
        <a:bodyPr/>
        <a:lstStyle/>
        <a:p>
          <a:endParaRPr kumimoji="1" lang="ja-JP" altLang="en-US" sz="2800">
            <a:solidFill>
              <a:schemeClr val="tx1">
                <a:lumMod val="50000"/>
              </a:schemeClr>
            </a:solidFill>
          </a:endParaRPr>
        </a:p>
      </dgm:t>
    </dgm:pt>
    <dgm:pt modelId="{4B23434D-56BF-C64C-8B6C-AC819A8DA25A}">
      <dgm:prSet phldrT="[テキスト]" custT="1"/>
      <dgm:spPr/>
      <dgm:t>
        <a:bodyPr/>
        <a:lstStyle/>
        <a:p>
          <a:r>
            <a:rPr kumimoji="1" lang="ja-JP" altLang="en-US" sz="2800">
              <a:solidFill>
                <a:schemeClr val="tx1">
                  <a:lumMod val="50000"/>
                </a:schemeClr>
              </a:solidFill>
            </a:rPr>
            <a:t>モデル運用・活用</a:t>
          </a:r>
        </a:p>
      </dgm:t>
    </dgm:pt>
    <dgm:pt modelId="{EE506D24-42EF-1048-B242-FE6CF6CF364C}" type="parTrans" cxnId="{4223BEA7-657C-5947-AF14-5704CE07D56A}">
      <dgm:prSet/>
      <dgm:spPr/>
      <dgm:t>
        <a:bodyPr/>
        <a:lstStyle/>
        <a:p>
          <a:endParaRPr kumimoji="1" lang="ja-JP" altLang="en-US" sz="2800">
            <a:solidFill>
              <a:schemeClr val="tx1">
                <a:lumMod val="50000"/>
              </a:schemeClr>
            </a:solidFill>
          </a:endParaRPr>
        </a:p>
      </dgm:t>
    </dgm:pt>
    <dgm:pt modelId="{E67BD2EF-6331-374A-A24E-D54869AE3803}" type="sibTrans" cxnId="{4223BEA7-657C-5947-AF14-5704CE07D56A}">
      <dgm:prSet/>
      <dgm:spPr/>
      <dgm:t>
        <a:bodyPr/>
        <a:lstStyle/>
        <a:p>
          <a:endParaRPr kumimoji="1" lang="ja-JP" altLang="en-US" sz="2800">
            <a:solidFill>
              <a:schemeClr val="tx1">
                <a:lumMod val="50000"/>
              </a:schemeClr>
            </a:solidFill>
          </a:endParaRPr>
        </a:p>
      </dgm:t>
    </dgm:pt>
    <dgm:pt modelId="{EF9E9C92-6515-3D4B-BF0E-9AB3D1DFB58E}" type="pres">
      <dgm:prSet presAssocID="{DFD38154-B22C-E841-840A-C16C89C79964}" presName="Name0" presStyleCnt="0">
        <dgm:presLayoutVars>
          <dgm:dir/>
          <dgm:animLvl val="lvl"/>
          <dgm:resizeHandles val="exact"/>
        </dgm:presLayoutVars>
      </dgm:prSet>
      <dgm:spPr/>
    </dgm:pt>
    <dgm:pt modelId="{0D0602A1-03AB-2848-B640-760917E39F8A}" type="pres">
      <dgm:prSet presAssocID="{C8D99CC0-FA19-1D48-A2EC-B1346A92A55D}" presName="parTxOnly" presStyleLbl="node1" presStyleIdx="0" presStyleCnt="5">
        <dgm:presLayoutVars>
          <dgm:chMax val="0"/>
          <dgm:chPref val="0"/>
          <dgm:bulletEnabled val="1"/>
        </dgm:presLayoutVars>
      </dgm:prSet>
      <dgm:spPr/>
    </dgm:pt>
    <dgm:pt modelId="{1BA6FF31-2C8D-CE44-B1F1-D59EC4B9ECE5}" type="pres">
      <dgm:prSet presAssocID="{8874A406-25D9-B847-8ED9-3ECC390A3B66}" presName="parTxOnlySpace" presStyleCnt="0"/>
      <dgm:spPr/>
    </dgm:pt>
    <dgm:pt modelId="{BCD35F4C-26E8-8B4B-8F53-2A17A37E97B2}" type="pres">
      <dgm:prSet presAssocID="{183B6143-8656-5647-AD5B-BABF73211392}" presName="parTxOnly" presStyleLbl="node1" presStyleIdx="1" presStyleCnt="5">
        <dgm:presLayoutVars>
          <dgm:chMax val="0"/>
          <dgm:chPref val="0"/>
          <dgm:bulletEnabled val="1"/>
        </dgm:presLayoutVars>
      </dgm:prSet>
      <dgm:spPr/>
    </dgm:pt>
    <dgm:pt modelId="{8E6C5840-6504-6341-A46A-E9B42BAEE31C}" type="pres">
      <dgm:prSet presAssocID="{69F898A5-F159-1041-9E66-720A4F29E24E}" presName="parTxOnlySpace" presStyleCnt="0"/>
      <dgm:spPr/>
    </dgm:pt>
    <dgm:pt modelId="{27C11D43-094F-A242-817E-C048F515089B}" type="pres">
      <dgm:prSet presAssocID="{C5FA1DB3-EB7F-064A-B397-11FE26EE3679}" presName="parTxOnly" presStyleLbl="node1" presStyleIdx="2" presStyleCnt="5">
        <dgm:presLayoutVars>
          <dgm:chMax val="0"/>
          <dgm:chPref val="0"/>
          <dgm:bulletEnabled val="1"/>
        </dgm:presLayoutVars>
      </dgm:prSet>
      <dgm:spPr/>
    </dgm:pt>
    <dgm:pt modelId="{7F025AD6-ED8B-C84D-AC44-6D6BBA9412C4}" type="pres">
      <dgm:prSet presAssocID="{0AD9A3C4-99B2-974A-AED0-8EE15F07F087}" presName="parTxOnlySpace" presStyleCnt="0"/>
      <dgm:spPr/>
    </dgm:pt>
    <dgm:pt modelId="{02FAAAAE-DD27-EC4B-A3C8-5642388394EE}" type="pres">
      <dgm:prSet presAssocID="{ACF41FFA-AE22-A343-AC4F-C474D34F1C96}" presName="parTxOnly" presStyleLbl="node1" presStyleIdx="3" presStyleCnt="5">
        <dgm:presLayoutVars>
          <dgm:chMax val="0"/>
          <dgm:chPref val="0"/>
          <dgm:bulletEnabled val="1"/>
        </dgm:presLayoutVars>
      </dgm:prSet>
      <dgm:spPr/>
    </dgm:pt>
    <dgm:pt modelId="{47618202-EC34-204D-B456-4BE76EBB13ED}" type="pres">
      <dgm:prSet presAssocID="{1F1A321C-B48A-4347-AFCE-1CDA086CEC4C}" presName="parTxOnlySpace" presStyleCnt="0"/>
      <dgm:spPr/>
    </dgm:pt>
    <dgm:pt modelId="{AABBA95C-927D-A14A-80D5-FD7DA22A4645}" type="pres">
      <dgm:prSet presAssocID="{4B23434D-56BF-C64C-8B6C-AC819A8DA25A}" presName="parTxOnly" presStyleLbl="node1" presStyleIdx="4" presStyleCnt="5">
        <dgm:presLayoutVars>
          <dgm:chMax val="0"/>
          <dgm:chPref val="0"/>
          <dgm:bulletEnabled val="1"/>
        </dgm:presLayoutVars>
      </dgm:prSet>
      <dgm:spPr/>
    </dgm:pt>
  </dgm:ptLst>
  <dgm:cxnLst>
    <dgm:cxn modelId="{48A3C90B-E390-DC4A-B00F-1E8194D5EDF2}" srcId="{DFD38154-B22C-E841-840A-C16C89C79964}" destId="{183B6143-8656-5647-AD5B-BABF73211392}" srcOrd="1" destOrd="0" parTransId="{DD0A8473-A7C1-2842-8723-CE7361E97BD3}" sibTransId="{69F898A5-F159-1041-9E66-720A4F29E24E}"/>
    <dgm:cxn modelId="{2604F631-C89D-9842-ACA4-549D917C0DF3}" type="presOf" srcId="{ACF41FFA-AE22-A343-AC4F-C474D34F1C96}" destId="{02FAAAAE-DD27-EC4B-A3C8-5642388394EE}" srcOrd="0" destOrd="0" presId="urn:microsoft.com/office/officeart/2005/8/layout/chevron1"/>
    <dgm:cxn modelId="{D9D72D32-E590-C246-9A65-15D78EDD0D42}" srcId="{DFD38154-B22C-E841-840A-C16C89C79964}" destId="{ACF41FFA-AE22-A343-AC4F-C474D34F1C96}" srcOrd="3" destOrd="0" parTransId="{E7BCB3CE-9A1D-EF41-8772-2A444C3862AE}" sibTransId="{1F1A321C-B48A-4347-AFCE-1CDA086CEC4C}"/>
    <dgm:cxn modelId="{24C7613B-E6F2-504B-B8BB-80B1C2E75211}" type="presOf" srcId="{DFD38154-B22C-E841-840A-C16C89C79964}" destId="{EF9E9C92-6515-3D4B-BF0E-9AB3D1DFB58E}" srcOrd="0" destOrd="0" presId="urn:microsoft.com/office/officeart/2005/8/layout/chevron1"/>
    <dgm:cxn modelId="{3D1D0661-2C6A-544F-ABE7-6E888676A14A}" type="presOf" srcId="{183B6143-8656-5647-AD5B-BABF73211392}" destId="{BCD35F4C-26E8-8B4B-8F53-2A17A37E97B2}" srcOrd="0" destOrd="0" presId="urn:microsoft.com/office/officeart/2005/8/layout/chevron1"/>
    <dgm:cxn modelId="{50AC4590-6052-1C4C-96CA-B767D4ADCDC6}" type="presOf" srcId="{C5FA1DB3-EB7F-064A-B397-11FE26EE3679}" destId="{27C11D43-094F-A242-817E-C048F515089B}" srcOrd="0" destOrd="0" presId="urn:microsoft.com/office/officeart/2005/8/layout/chevron1"/>
    <dgm:cxn modelId="{90042398-9D3A-8F4E-9964-EE36666BB0A3}" srcId="{DFD38154-B22C-E841-840A-C16C89C79964}" destId="{C8D99CC0-FA19-1D48-A2EC-B1346A92A55D}" srcOrd="0" destOrd="0" parTransId="{A00BF44A-FD32-0041-A3E2-3A527700F70A}" sibTransId="{8874A406-25D9-B847-8ED9-3ECC390A3B66}"/>
    <dgm:cxn modelId="{BB3CC799-BF68-7242-ABA6-2B3EC77169FA}" srcId="{DFD38154-B22C-E841-840A-C16C89C79964}" destId="{C5FA1DB3-EB7F-064A-B397-11FE26EE3679}" srcOrd="2" destOrd="0" parTransId="{4A791CF1-F231-7846-92DF-7AED6AADAF07}" sibTransId="{0AD9A3C4-99B2-974A-AED0-8EE15F07F087}"/>
    <dgm:cxn modelId="{4223BEA7-657C-5947-AF14-5704CE07D56A}" srcId="{DFD38154-B22C-E841-840A-C16C89C79964}" destId="{4B23434D-56BF-C64C-8B6C-AC819A8DA25A}" srcOrd="4" destOrd="0" parTransId="{EE506D24-42EF-1048-B242-FE6CF6CF364C}" sibTransId="{E67BD2EF-6331-374A-A24E-D54869AE3803}"/>
    <dgm:cxn modelId="{A2C398C6-C0E1-6B4E-AC5D-DD398E0AA7C2}" type="presOf" srcId="{C8D99CC0-FA19-1D48-A2EC-B1346A92A55D}" destId="{0D0602A1-03AB-2848-B640-760917E39F8A}" srcOrd="0" destOrd="0" presId="urn:microsoft.com/office/officeart/2005/8/layout/chevron1"/>
    <dgm:cxn modelId="{792E17CA-333A-F640-96A7-D46C6C0680AB}" type="presOf" srcId="{4B23434D-56BF-C64C-8B6C-AC819A8DA25A}" destId="{AABBA95C-927D-A14A-80D5-FD7DA22A4645}" srcOrd="0" destOrd="0" presId="urn:microsoft.com/office/officeart/2005/8/layout/chevron1"/>
    <dgm:cxn modelId="{0F0C2730-CCA8-D647-B16A-911F6ECFBA4E}" type="presParOf" srcId="{EF9E9C92-6515-3D4B-BF0E-9AB3D1DFB58E}" destId="{0D0602A1-03AB-2848-B640-760917E39F8A}" srcOrd="0" destOrd="0" presId="urn:microsoft.com/office/officeart/2005/8/layout/chevron1"/>
    <dgm:cxn modelId="{56C47B4D-EA9D-8945-AB83-2CE09C14F094}" type="presParOf" srcId="{EF9E9C92-6515-3D4B-BF0E-9AB3D1DFB58E}" destId="{1BA6FF31-2C8D-CE44-B1F1-D59EC4B9ECE5}" srcOrd="1" destOrd="0" presId="urn:microsoft.com/office/officeart/2005/8/layout/chevron1"/>
    <dgm:cxn modelId="{2E306B5C-93C5-9446-BA6B-D72AF578E71B}" type="presParOf" srcId="{EF9E9C92-6515-3D4B-BF0E-9AB3D1DFB58E}" destId="{BCD35F4C-26E8-8B4B-8F53-2A17A37E97B2}" srcOrd="2" destOrd="0" presId="urn:microsoft.com/office/officeart/2005/8/layout/chevron1"/>
    <dgm:cxn modelId="{BAF78651-91F0-D446-BB1A-CD6B4C962FF8}" type="presParOf" srcId="{EF9E9C92-6515-3D4B-BF0E-9AB3D1DFB58E}" destId="{8E6C5840-6504-6341-A46A-E9B42BAEE31C}" srcOrd="3" destOrd="0" presId="urn:microsoft.com/office/officeart/2005/8/layout/chevron1"/>
    <dgm:cxn modelId="{34851E24-5D5C-3847-9AA4-7C62E89C7547}" type="presParOf" srcId="{EF9E9C92-6515-3D4B-BF0E-9AB3D1DFB58E}" destId="{27C11D43-094F-A242-817E-C048F515089B}" srcOrd="4" destOrd="0" presId="urn:microsoft.com/office/officeart/2005/8/layout/chevron1"/>
    <dgm:cxn modelId="{2CEE0061-0390-6640-9974-7BE9A9E29417}" type="presParOf" srcId="{EF9E9C92-6515-3D4B-BF0E-9AB3D1DFB58E}" destId="{7F025AD6-ED8B-C84D-AC44-6D6BBA9412C4}" srcOrd="5" destOrd="0" presId="urn:microsoft.com/office/officeart/2005/8/layout/chevron1"/>
    <dgm:cxn modelId="{BB55EFA2-F9EC-DA49-893A-116CFD4E1B98}" type="presParOf" srcId="{EF9E9C92-6515-3D4B-BF0E-9AB3D1DFB58E}" destId="{02FAAAAE-DD27-EC4B-A3C8-5642388394EE}" srcOrd="6" destOrd="0" presId="urn:microsoft.com/office/officeart/2005/8/layout/chevron1"/>
    <dgm:cxn modelId="{253FC8EA-0538-8540-A531-8FFB437C9113}" type="presParOf" srcId="{EF9E9C92-6515-3D4B-BF0E-9AB3D1DFB58E}" destId="{47618202-EC34-204D-B456-4BE76EBB13ED}" srcOrd="7" destOrd="0" presId="urn:microsoft.com/office/officeart/2005/8/layout/chevron1"/>
    <dgm:cxn modelId="{D7EEF7AF-ED4D-8D46-9B1A-07094B56EDF2}" type="presParOf" srcId="{EF9E9C92-6515-3D4B-BF0E-9AB3D1DFB58E}" destId="{AABBA95C-927D-A14A-80D5-FD7DA22A4645}"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34ADAE-EC84-F54E-BAE6-D45A514B6061}" type="doc">
      <dgm:prSet loTypeId="urn:microsoft.com/office/officeart/2005/8/layout/process5" loCatId="" qsTypeId="urn:microsoft.com/office/officeart/2005/8/quickstyle/simple1" qsCatId="simple" csTypeId="urn:microsoft.com/office/officeart/2005/8/colors/accent4_2" csCatId="accent4" phldr="1"/>
      <dgm:spPr/>
      <dgm:t>
        <a:bodyPr/>
        <a:lstStyle/>
        <a:p>
          <a:endParaRPr kumimoji="1" lang="ja-JP" altLang="en-US"/>
        </a:p>
      </dgm:t>
    </dgm:pt>
    <dgm:pt modelId="{397ED6D0-4F7D-AD4B-B6E1-9EF6BDACCC9F}">
      <dgm:prSet phldrT="[テキスト]" custT="1"/>
      <dgm:spPr/>
      <dgm:t>
        <a:bodyPr/>
        <a:lstStyle/>
        <a:p>
          <a:r>
            <a:rPr lang="ja-JP" altLang="en-US" sz="2400" b="1">
              <a:solidFill>
                <a:schemeClr val="tx1">
                  <a:lumMod val="50000"/>
                </a:schemeClr>
              </a:solidFill>
            </a:rPr>
            <a:t>データの</a:t>
          </a:r>
          <a:endParaRPr lang="en-US" altLang="ja-JP" sz="2400" b="1">
            <a:solidFill>
              <a:schemeClr val="tx1">
                <a:lumMod val="50000"/>
              </a:schemeClr>
            </a:solidFill>
          </a:endParaRPr>
        </a:p>
        <a:p>
          <a:r>
            <a:rPr lang="ja-JP" altLang="en-US" sz="2400" b="1">
              <a:solidFill>
                <a:schemeClr val="tx1">
                  <a:lumMod val="50000"/>
                </a:schemeClr>
              </a:solidFill>
            </a:rPr>
            <a:t>アップロードと</a:t>
          </a:r>
          <a:endParaRPr lang="en-US" altLang="ja-JP" sz="2400" b="1">
            <a:solidFill>
              <a:schemeClr val="tx1">
                <a:lumMod val="50000"/>
              </a:schemeClr>
            </a:solidFill>
          </a:endParaRPr>
        </a:p>
        <a:p>
          <a:r>
            <a:rPr lang="ja-JP" altLang="en-US" sz="2400" b="1">
              <a:solidFill>
                <a:schemeClr val="tx1">
                  <a:lumMod val="50000"/>
                </a:schemeClr>
              </a:solidFill>
            </a:rPr>
            <a:t>確認</a:t>
          </a:r>
          <a:endParaRPr kumimoji="1" lang="ja-JP" altLang="en-US" sz="2400" b="1">
            <a:solidFill>
              <a:schemeClr val="tx1">
                <a:lumMod val="50000"/>
              </a:schemeClr>
            </a:solidFill>
          </a:endParaRPr>
        </a:p>
      </dgm:t>
    </dgm:pt>
    <dgm:pt modelId="{8D908D51-B6CC-9145-B0E3-F475E6BC96C8}" type="parTrans" cxnId="{6D6EF3BD-B54D-F544-8671-F08F132D2168}">
      <dgm:prSet/>
      <dgm:spPr/>
      <dgm:t>
        <a:bodyPr/>
        <a:lstStyle/>
        <a:p>
          <a:endParaRPr kumimoji="1" lang="ja-JP" altLang="en-US" sz="2400" b="1">
            <a:solidFill>
              <a:schemeClr val="tx1">
                <a:lumMod val="50000"/>
              </a:schemeClr>
            </a:solidFill>
          </a:endParaRPr>
        </a:p>
      </dgm:t>
    </dgm:pt>
    <dgm:pt modelId="{055D8E27-82AD-8041-88AE-232AE78CC27D}" type="sibTrans" cxnId="{6D6EF3BD-B54D-F544-8671-F08F132D2168}">
      <dgm:prSet custT="1"/>
      <dgm:spPr>
        <a:solidFill>
          <a:schemeClr val="accent4">
            <a:lumMod val="75000"/>
          </a:schemeClr>
        </a:solidFill>
      </dgm:spPr>
      <dgm:t>
        <a:bodyPr/>
        <a:lstStyle/>
        <a:p>
          <a:endParaRPr kumimoji="1" lang="ja-JP" altLang="en-US" sz="2400" b="1">
            <a:solidFill>
              <a:schemeClr val="tx1">
                <a:lumMod val="50000"/>
              </a:schemeClr>
            </a:solidFill>
          </a:endParaRPr>
        </a:p>
      </dgm:t>
    </dgm:pt>
    <dgm:pt modelId="{F000D296-ECFE-9F41-83D6-6E9258B31232}">
      <dgm:prSet phldrT="[テキスト]" custT="1"/>
      <dgm:spPr/>
      <dgm:t>
        <a:bodyPr/>
        <a:lstStyle/>
        <a:p>
          <a:r>
            <a:rPr lang="ja-JP" altLang="en-US" sz="2400" b="1">
              <a:solidFill>
                <a:schemeClr val="tx1">
                  <a:lumMod val="50000"/>
                </a:schemeClr>
              </a:solidFill>
            </a:rPr>
            <a:t>データ分割</a:t>
          </a:r>
          <a:endParaRPr kumimoji="1" lang="ja-JP" altLang="en-US" sz="2400" b="1">
            <a:solidFill>
              <a:schemeClr val="tx1">
                <a:lumMod val="50000"/>
              </a:schemeClr>
            </a:solidFill>
          </a:endParaRPr>
        </a:p>
      </dgm:t>
    </dgm:pt>
    <dgm:pt modelId="{32302EFF-6148-6046-BE09-0C323B3F8D12}" type="parTrans" cxnId="{1F4B0D43-E968-BC4D-96EA-225873832647}">
      <dgm:prSet/>
      <dgm:spPr/>
      <dgm:t>
        <a:bodyPr/>
        <a:lstStyle/>
        <a:p>
          <a:endParaRPr kumimoji="1" lang="ja-JP" altLang="en-US" sz="2400" b="1">
            <a:solidFill>
              <a:schemeClr val="tx1">
                <a:lumMod val="50000"/>
              </a:schemeClr>
            </a:solidFill>
          </a:endParaRPr>
        </a:p>
      </dgm:t>
    </dgm:pt>
    <dgm:pt modelId="{EF97C60C-62CA-E84C-B8D6-14F43D0B2A8D}" type="sibTrans" cxnId="{1F4B0D43-E968-BC4D-96EA-225873832647}">
      <dgm:prSet custT="1"/>
      <dgm:spPr>
        <a:solidFill>
          <a:schemeClr val="accent4">
            <a:lumMod val="75000"/>
          </a:schemeClr>
        </a:solidFill>
      </dgm:spPr>
      <dgm:t>
        <a:bodyPr/>
        <a:lstStyle/>
        <a:p>
          <a:endParaRPr kumimoji="1" lang="ja-JP" altLang="en-US" sz="2400" b="1">
            <a:solidFill>
              <a:schemeClr val="tx1">
                <a:lumMod val="50000"/>
              </a:schemeClr>
            </a:solidFill>
          </a:endParaRPr>
        </a:p>
      </dgm:t>
    </dgm:pt>
    <dgm:pt modelId="{35DC211E-1F82-B144-B019-B030B33E8781}">
      <dgm:prSet phldrT="[テキスト]" custT="1"/>
      <dgm:spPr/>
      <dgm:t>
        <a:bodyPr/>
        <a:lstStyle/>
        <a:p>
          <a:r>
            <a:rPr lang="en-US" altLang="ja-JP" sz="2400" b="1">
              <a:solidFill>
                <a:schemeClr val="tx1">
                  <a:lumMod val="50000"/>
                </a:schemeClr>
              </a:solidFill>
            </a:rPr>
            <a:t>Experiment</a:t>
          </a:r>
          <a:r>
            <a:rPr lang="ja-JP" altLang="en-US" sz="2400" b="1">
              <a:solidFill>
                <a:schemeClr val="tx1">
                  <a:lumMod val="50000"/>
                </a:schemeClr>
              </a:solidFill>
            </a:rPr>
            <a:t>の</a:t>
          </a:r>
          <a:endParaRPr lang="en-US" altLang="ja-JP" sz="2400" b="1">
            <a:solidFill>
              <a:schemeClr val="tx1">
                <a:lumMod val="50000"/>
              </a:schemeClr>
            </a:solidFill>
          </a:endParaRPr>
        </a:p>
        <a:p>
          <a:r>
            <a:rPr lang="ja-JP" altLang="en-US" sz="2400" b="1">
              <a:solidFill>
                <a:schemeClr val="tx1">
                  <a:lumMod val="50000"/>
                </a:schemeClr>
              </a:solidFill>
            </a:rPr>
            <a:t>設定と学習</a:t>
          </a:r>
          <a:endParaRPr kumimoji="1" lang="ja-JP" altLang="en-US" sz="2400" b="1">
            <a:solidFill>
              <a:schemeClr val="tx1">
                <a:lumMod val="50000"/>
              </a:schemeClr>
            </a:solidFill>
          </a:endParaRPr>
        </a:p>
      </dgm:t>
    </dgm:pt>
    <dgm:pt modelId="{2402B62C-876D-BF4C-A1CD-BA8B70A985D3}" type="parTrans" cxnId="{DEB90FB3-03DB-334D-8303-FCFC272A7C94}">
      <dgm:prSet/>
      <dgm:spPr/>
      <dgm:t>
        <a:bodyPr/>
        <a:lstStyle/>
        <a:p>
          <a:endParaRPr kumimoji="1" lang="ja-JP" altLang="en-US" sz="2400" b="1">
            <a:solidFill>
              <a:schemeClr val="tx1">
                <a:lumMod val="50000"/>
              </a:schemeClr>
            </a:solidFill>
          </a:endParaRPr>
        </a:p>
      </dgm:t>
    </dgm:pt>
    <dgm:pt modelId="{D21ECB96-EB05-C74E-BC27-492712114F9B}" type="sibTrans" cxnId="{DEB90FB3-03DB-334D-8303-FCFC272A7C94}">
      <dgm:prSet custT="1"/>
      <dgm:spPr>
        <a:solidFill>
          <a:schemeClr val="accent4">
            <a:lumMod val="75000"/>
          </a:schemeClr>
        </a:solidFill>
      </dgm:spPr>
      <dgm:t>
        <a:bodyPr/>
        <a:lstStyle/>
        <a:p>
          <a:endParaRPr kumimoji="1" lang="ja-JP" altLang="en-US" sz="2400" b="1">
            <a:solidFill>
              <a:schemeClr val="tx1">
                <a:lumMod val="50000"/>
              </a:schemeClr>
            </a:solidFill>
          </a:endParaRPr>
        </a:p>
      </dgm:t>
    </dgm:pt>
    <dgm:pt modelId="{FE5ABE6D-859B-FD40-897A-302E64E85C73}">
      <dgm:prSet phldrT="[テキスト]" custT="1"/>
      <dgm:spPr/>
      <dgm:t>
        <a:bodyPr/>
        <a:lstStyle/>
        <a:p>
          <a:r>
            <a:rPr lang="ja-JP" altLang="en-US" sz="2400" b="1">
              <a:solidFill>
                <a:schemeClr val="tx1">
                  <a:lumMod val="50000"/>
                </a:schemeClr>
              </a:solidFill>
            </a:rPr>
            <a:t>結果の確認</a:t>
          </a:r>
          <a:endParaRPr kumimoji="1" lang="ja-JP" altLang="en-US" sz="2400" b="1">
            <a:solidFill>
              <a:schemeClr val="tx1">
                <a:lumMod val="50000"/>
              </a:schemeClr>
            </a:solidFill>
          </a:endParaRPr>
        </a:p>
      </dgm:t>
    </dgm:pt>
    <dgm:pt modelId="{688B5041-22C7-0441-B923-A36BC11AAE8C}" type="parTrans" cxnId="{4A652953-C416-F141-8BB5-F0798478D8E1}">
      <dgm:prSet/>
      <dgm:spPr/>
      <dgm:t>
        <a:bodyPr/>
        <a:lstStyle/>
        <a:p>
          <a:endParaRPr kumimoji="1" lang="ja-JP" altLang="en-US" sz="2400" b="1">
            <a:solidFill>
              <a:schemeClr val="tx1">
                <a:lumMod val="50000"/>
              </a:schemeClr>
            </a:solidFill>
          </a:endParaRPr>
        </a:p>
      </dgm:t>
    </dgm:pt>
    <dgm:pt modelId="{F0C875BB-225A-D048-B2A2-C569BCD54A04}" type="sibTrans" cxnId="{4A652953-C416-F141-8BB5-F0798478D8E1}">
      <dgm:prSet/>
      <dgm:spPr/>
      <dgm:t>
        <a:bodyPr/>
        <a:lstStyle/>
        <a:p>
          <a:endParaRPr kumimoji="1" lang="ja-JP" altLang="en-US" sz="2400" b="1">
            <a:solidFill>
              <a:schemeClr val="tx1">
                <a:lumMod val="50000"/>
              </a:schemeClr>
            </a:solidFill>
          </a:endParaRPr>
        </a:p>
      </dgm:t>
    </dgm:pt>
    <dgm:pt modelId="{0FD17976-A268-BD44-B552-CFA058C66705}" type="pres">
      <dgm:prSet presAssocID="{5D34ADAE-EC84-F54E-BAE6-D45A514B6061}" presName="diagram" presStyleCnt="0">
        <dgm:presLayoutVars>
          <dgm:dir/>
          <dgm:resizeHandles val="exact"/>
        </dgm:presLayoutVars>
      </dgm:prSet>
      <dgm:spPr/>
    </dgm:pt>
    <dgm:pt modelId="{680C4859-F113-3948-90E0-645756E1984E}" type="pres">
      <dgm:prSet presAssocID="{397ED6D0-4F7D-AD4B-B6E1-9EF6BDACCC9F}" presName="node" presStyleLbl="node1" presStyleIdx="0" presStyleCnt="4">
        <dgm:presLayoutVars>
          <dgm:bulletEnabled val="1"/>
        </dgm:presLayoutVars>
      </dgm:prSet>
      <dgm:spPr/>
    </dgm:pt>
    <dgm:pt modelId="{BDD69AA6-C900-9046-946A-6624CA44A481}" type="pres">
      <dgm:prSet presAssocID="{055D8E27-82AD-8041-88AE-232AE78CC27D}" presName="sibTrans" presStyleLbl="sibTrans2D1" presStyleIdx="0" presStyleCnt="3"/>
      <dgm:spPr/>
    </dgm:pt>
    <dgm:pt modelId="{083C70FE-B7E1-3F41-92A4-009AF7FB3A8A}" type="pres">
      <dgm:prSet presAssocID="{055D8E27-82AD-8041-88AE-232AE78CC27D}" presName="connectorText" presStyleLbl="sibTrans2D1" presStyleIdx="0" presStyleCnt="3"/>
      <dgm:spPr/>
    </dgm:pt>
    <dgm:pt modelId="{F39248B0-1363-5C4D-8B7F-70587C178242}" type="pres">
      <dgm:prSet presAssocID="{F000D296-ECFE-9F41-83D6-6E9258B31232}" presName="node" presStyleLbl="node1" presStyleIdx="1" presStyleCnt="4">
        <dgm:presLayoutVars>
          <dgm:bulletEnabled val="1"/>
        </dgm:presLayoutVars>
      </dgm:prSet>
      <dgm:spPr/>
    </dgm:pt>
    <dgm:pt modelId="{FFE2EF21-119C-6840-8C61-73DC84C17BA8}" type="pres">
      <dgm:prSet presAssocID="{EF97C60C-62CA-E84C-B8D6-14F43D0B2A8D}" presName="sibTrans" presStyleLbl="sibTrans2D1" presStyleIdx="1" presStyleCnt="3"/>
      <dgm:spPr/>
    </dgm:pt>
    <dgm:pt modelId="{4B695FD4-E27C-9146-A590-2F62FF6E7603}" type="pres">
      <dgm:prSet presAssocID="{EF97C60C-62CA-E84C-B8D6-14F43D0B2A8D}" presName="connectorText" presStyleLbl="sibTrans2D1" presStyleIdx="1" presStyleCnt="3"/>
      <dgm:spPr/>
    </dgm:pt>
    <dgm:pt modelId="{5C05E1BE-AE7B-764F-864E-0CA49253F38E}" type="pres">
      <dgm:prSet presAssocID="{35DC211E-1F82-B144-B019-B030B33E8781}" presName="node" presStyleLbl="node1" presStyleIdx="2" presStyleCnt="4">
        <dgm:presLayoutVars>
          <dgm:bulletEnabled val="1"/>
        </dgm:presLayoutVars>
      </dgm:prSet>
      <dgm:spPr/>
    </dgm:pt>
    <dgm:pt modelId="{075D281E-E3C4-934A-82D0-9E5AF34B4118}" type="pres">
      <dgm:prSet presAssocID="{D21ECB96-EB05-C74E-BC27-492712114F9B}" presName="sibTrans" presStyleLbl="sibTrans2D1" presStyleIdx="2" presStyleCnt="3"/>
      <dgm:spPr/>
    </dgm:pt>
    <dgm:pt modelId="{09F8A9F4-E7DB-1C4A-B6C2-B23E3A3BFD62}" type="pres">
      <dgm:prSet presAssocID="{D21ECB96-EB05-C74E-BC27-492712114F9B}" presName="connectorText" presStyleLbl="sibTrans2D1" presStyleIdx="2" presStyleCnt="3"/>
      <dgm:spPr/>
    </dgm:pt>
    <dgm:pt modelId="{C41CEA69-DE35-D545-A424-BC6E9B210AC8}" type="pres">
      <dgm:prSet presAssocID="{FE5ABE6D-859B-FD40-897A-302E64E85C73}" presName="node" presStyleLbl="node1" presStyleIdx="3" presStyleCnt="4">
        <dgm:presLayoutVars>
          <dgm:bulletEnabled val="1"/>
        </dgm:presLayoutVars>
      </dgm:prSet>
      <dgm:spPr/>
    </dgm:pt>
  </dgm:ptLst>
  <dgm:cxnLst>
    <dgm:cxn modelId="{D8304A01-109E-414C-BC9B-2209A6E222DC}" type="presOf" srcId="{D21ECB96-EB05-C74E-BC27-492712114F9B}" destId="{09F8A9F4-E7DB-1C4A-B6C2-B23E3A3BFD62}" srcOrd="1" destOrd="0" presId="urn:microsoft.com/office/officeart/2005/8/layout/process5"/>
    <dgm:cxn modelId="{3A53420E-F0DB-A745-950F-A6333E6989AE}" type="presOf" srcId="{FE5ABE6D-859B-FD40-897A-302E64E85C73}" destId="{C41CEA69-DE35-D545-A424-BC6E9B210AC8}" srcOrd="0" destOrd="0" presId="urn:microsoft.com/office/officeart/2005/8/layout/process5"/>
    <dgm:cxn modelId="{44B65026-2BE4-1F44-BBCD-4A2397892A2A}" type="presOf" srcId="{F000D296-ECFE-9F41-83D6-6E9258B31232}" destId="{F39248B0-1363-5C4D-8B7F-70587C178242}" srcOrd="0" destOrd="0" presId="urn:microsoft.com/office/officeart/2005/8/layout/process5"/>
    <dgm:cxn modelId="{8727342C-5595-5140-9B91-268767CB0585}" type="presOf" srcId="{D21ECB96-EB05-C74E-BC27-492712114F9B}" destId="{075D281E-E3C4-934A-82D0-9E5AF34B4118}" srcOrd="0" destOrd="0" presId="urn:microsoft.com/office/officeart/2005/8/layout/process5"/>
    <dgm:cxn modelId="{1F4B0D43-E968-BC4D-96EA-225873832647}" srcId="{5D34ADAE-EC84-F54E-BAE6-D45A514B6061}" destId="{F000D296-ECFE-9F41-83D6-6E9258B31232}" srcOrd="1" destOrd="0" parTransId="{32302EFF-6148-6046-BE09-0C323B3F8D12}" sibTransId="{EF97C60C-62CA-E84C-B8D6-14F43D0B2A8D}"/>
    <dgm:cxn modelId="{4A652953-C416-F141-8BB5-F0798478D8E1}" srcId="{5D34ADAE-EC84-F54E-BAE6-D45A514B6061}" destId="{FE5ABE6D-859B-FD40-897A-302E64E85C73}" srcOrd="3" destOrd="0" parTransId="{688B5041-22C7-0441-B923-A36BC11AAE8C}" sibTransId="{F0C875BB-225A-D048-B2A2-C569BCD54A04}"/>
    <dgm:cxn modelId="{833CDB59-F115-9A4C-818E-DAD6E7ED481B}" type="presOf" srcId="{055D8E27-82AD-8041-88AE-232AE78CC27D}" destId="{BDD69AA6-C900-9046-946A-6624CA44A481}" srcOrd="0" destOrd="0" presId="urn:microsoft.com/office/officeart/2005/8/layout/process5"/>
    <dgm:cxn modelId="{5A8B4C63-C796-704C-AD1E-F82FAF9DC986}" type="presOf" srcId="{EF97C60C-62CA-E84C-B8D6-14F43D0B2A8D}" destId="{FFE2EF21-119C-6840-8C61-73DC84C17BA8}" srcOrd="0" destOrd="0" presId="urn:microsoft.com/office/officeart/2005/8/layout/process5"/>
    <dgm:cxn modelId="{B0D8348A-7373-A744-ABFE-C46D9C2E16E0}" type="presOf" srcId="{5D34ADAE-EC84-F54E-BAE6-D45A514B6061}" destId="{0FD17976-A268-BD44-B552-CFA058C66705}" srcOrd="0" destOrd="0" presId="urn:microsoft.com/office/officeart/2005/8/layout/process5"/>
    <dgm:cxn modelId="{D1D3BC95-33FD-CA41-B541-FE0C4A02A7C5}" type="presOf" srcId="{055D8E27-82AD-8041-88AE-232AE78CC27D}" destId="{083C70FE-B7E1-3F41-92A4-009AF7FB3A8A}" srcOrd="1" destOrd="0" presId="urn:microsoft.com/office/officeart/2005/8/layout/process5"/>
    <dgm:cxn modelId="{48017D96-5571-DC4D-9F62-41B0A592730C}" type="presOf" srcId="{397ED6D0-4F7D-AD4B-B6E1-9EF6BDACCC9F}" destId="{680C4859-F113-3948-90E0-645756E1984E}" srcOrd="0" destOrd="0" presId="urn:microsoft.com/office/officeart/2005/8/layout/process5"/>
    <dgm:cxn modelId="{895A33B0-8C55-054B-9C3B-BD9F07100FD6}" type="presOf" srcId="{EF97C60C-62CA-E84C-B8D6-14F43D0B2A8D}" destId="{4B695FD4-E27C-9146-A590-2F62FF6E7603}" srcOrd="1" destOrd="0" presId="urn:microsoft.com/office/officeart/2005/8/layout/process5"/>
    <dgm:cxn modelId="{DEB90FB3-03DB-334D-8303-FCFC272A7C94}" srcId="{5D34ADAE-EC84-F54E-BAE6-D45A514B6061}" destId="{35DC211E-1F82-B144-B019-B030B33E8781}" srcOrd="2" destOrd="0" parTransId="{2402B62C-876D-BF4C-A1CD-BA8B70A985D3}" sibTransId="{D21ECB96-EB05-C74E-BC27-492712114F9B}"/>
    <dgm:cxn modelId="{6D6EF3BD-B54D-F544-8671-F08F132D2168}" srcId="{5D34ADAE-EC84-F54E-BAE6-D45A514B6061}" destId="{397ED6D0-4F7D-AD4B-B6E1-9EF6BDACCC9F}" srcOrd="0" destOrd="0" parTransId="{8D908D51-B6CC-9145-B0E3-F475E6BC96C8}" sibTransId="{055D8E27-82AD-8041-88AE-232AE78CC27D}"/>
    <dgm:cxn modelId="{5ED5D5C6-4A39-7248-85A6-6F0B087A463B}" type="presOf" srcId="{35DC211E-1F82-B144-B019-B030B33E8781}" destId="{5C05E1BE-AE7B-764F-864E-0CA49253F38E}" srcOrd="0" destOrd="0" presId="urn:microsoft.com/office/officeart/2005/8/layout/process5"/>
    <dgm:cxn modelId="{0EB85FC6-AA98-0245-ABA3-265B029F2C76}" type="presParOf" srcId="{0FD17976-A268-BD44-B552-CFA058C66705}" destId="{680C4859-F113-3948-90E0-645756E1984E}" srcOrd="0" destOrd="0" presId="urn:microsoft.com/office/officeart/2005/8/layout/process5"/>
    <dgm:cxn modelId="{C9A60654-DA02-FD46-96B4-3B4319B0C2B1}" type="presParOf" srcId="{0FD17976-A268-BD44-B552-CFA058C66705}" destId="{BDD69AA6-C900-9046-946A-6624CA44A481}" srcOrd="1" destOrd="0" presId="urn:microsoft.com/office/officeart/2005/8/layout/process5"/>
    <dgm:cxn modelId="{53035C84-0D54-FA4B-B08D-6901A6D7B229}" type="presParOf" srcId="{BDD69AA6-C900-9046-946A-6624CA44A481}" destId="{083C70FE-B7E1-3F41-92A4-009AF7FB3A8A}" srcOrd="0" destOrd="0" presId="urn:microsoft.com/office/officeart/2005/8/layout/process5"/>
    <dgm:cxn modelId="{2E6B4CD7-EAAE-7949-8BE8-4967F17421D3}" type="presParOf" srcId="{0FD17976-A268-BD44-B552-CFA058C66705}" destId="{F39248B0-1363-5C4D-8B7F-70587C178242}" srcOrd="2" destOrd="0" presId="urn:microsoft.com/office/officeart/2005/8/layout/process5"/>
    <dgm:cxn modelId="{0D586E01-5B2B-FF40-A53D-A694FB2D0A2A}" type="presParOf" srcId="{0FD17976-A268-BD44-B552-CFA058C66705}" destId="{FFE2EF21-119C-6840-8C61-73DC84C17BA8}" srcOrd="3" destOrd="0" presId="urn:microsoft.com/office/officeart/2005/8/layout/process5"/>
    <dgm:cxn modelId="{A720107D-571B-9E43-AAA9-4452BC0FA157}" type="presParOf" srcId="{FFE2EF21-119C-6840-8C61-73DC84C17BA8}" destId="{4B695FD4-E27C-9146-A590-2F62FF6E7603}" srcOrd="0" destOrd="0" presId="urn:microsoft.com/office/officeart/2005/8/layout/process5"/>
    <dgm:cxn modelId="{857407D4-133B-BC4A-9D92-F97733501554}" type="presParOf" srcId="{0FD17976-A268-BD44-B552-CFA058C66705}" destId="{5C05E1BE-AE7B-764F-864E-0CA49253F38E}" srcOrd="4" destOrd="0" presId="urn:microsoft.com/office/officeart/2005/8/layout/process5"/>
    <dgm:cxn modelId="{2E636D10-ABF2-AC49-9D0C-9FDE93D0A0BF}" type="presParOf" srcId="{0FD17976-A268-BD44-B552-CFA058C66705}" destId="{075D281E-E3C4-934A-82D0-9E5AF34B4118}" srcOrd="5" destOrd="0" presId="urn:microsoft.com/office/officeart/2005/8/layout/process5"/>
    <dgm:cxn modelId="{39CE8EB1-3AED-9D4E-82F0-1450CAE04036}" type="presParOf" srcId="{075D281E-E3C4-934A-82D0-9E5AF34B4118}" destId="{09F8A9F4-E7DB-1C4A-B6C2-B23E3A3BFD62}" srcOrd="0" destOrd="0" presId="urn:microsoft.com/office/officeart/2005/8/layout/process5"/>
    <dgm:cxn modelId="{1849057D-3A26-2242-B2CA-8BF4447F3D33}" type="presParOf" srcId="{0FD17976-A268-BD44-B552-CFA058C66705}" destId="{C41CEA69-DE35-D545-A424-BC6E9B210AC8}"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19821A-43FB-A949-BB64-0BA123F61ECC}" type="doc">
      <dgm:prSet loTypeId="urn:microsoft.com/office/officeart/2005/8/layout/process1" loCatId="" qsTypeId="urn:microsoft.com/office/officeart/2005/8/quickstyle/simple3" qsCatId="simple" csTypeId="urn:microsoft.com/office/officeart/2005/8/colors/accent0_3" csCatId="mainScheme" phldr="1"/>
      <dgm:spPr/>
    </dgm:pt>
    <dgm:pt modelId="{BC49F888-9530-0D4B-8762-BB7A0DDF2DA3}">
      <dgm:prSet phldrT="[テキスト]" custT="1"/>
      <dgm:spPr/>
      <dgm:t>
        <a:bodyPr/>
        <a:lstStyle/>
        <a:p>
          <a:r>
            <a:rPr lang="ja-JP" altLang="en-US" sz="2800">
              <a:solidFill>
                <a:schemeClr val="tx1">
                  <a:lumMod val="50000"/>
                </a:schemeClr>
              </a:solidFill>
            </a:rPr>
            <a:t>Model and Feature Tuning</a:t>
          </a:r>
          <a:endParaRPr kumimoji="1" lang="ja-JP" altLang="en-US" sz="2800">
            <a:solidFill>
              <a:schemeClr val="tx1">
                <a:lumMod val="50000"/>
              </a:schemeClr>
            </a:solidFill>
          </a:endParaRPr>
        </a:p>
      </dgm:t>
    </dgm:pt>
    <dgm:pt modelId="{F9E1D8C6-4732-4D42-AF0F-27B666A49E7D}" type="parTrans" cxnId="{61A524A1-E053-D042-9A76-2ADE88ADADF9}">
      <dgm:prSet/>
      <dgm:spPr/>
      <dgm:t>
        <a:bodyPr/>
        <a:lstStyle/>
        <a:p>
          <a:endParaRPr kumimoji="1" lang="ja-JP" altLang="en-US" sz="2800">
            <a:solidFill>
              <a:schemeClr val="tx1">
                <a:lumMod val="50000"/>
              </a:schemeClr>
            </a:solidFill>
          </a:endParaRPr>
        </a:p>
      </dgm:t>
    </dgm:pt>
    <dgm:pt modelId="{77CDB8C6-68F1-654B-B0FE-2EE59E90332E}" type="sibTrans" cxnId="{61A524A1-E053-D042-9A76-2ADE88ADADF9}">
      <dgm:prSet custT="1"/>
      <dgm:spPr/>
      <dgm:t>
        <a:bodyPr/>
        <a:lstStyle/>
        <a:p>
          <a:endParaRPr kumimoji="1" lang="ja-JP" altLang="en-US" sz="2800">
            <a:solidFill>
              <a:schemeClr val="tx1">
                <a:lumMod val="50000"/>
              </a:schemeClr>
            </a:solidFill>
          </a:endParaRPr>
        </a:p>
      </dgm:t>
    </dgm:pt>
    <dgm:pt modelId="{83B3FC5B-27BB-A74A-8410-6250076A907E}">
      <dgm:prSet phldrT="[テキスト]" custT="1"/>
      <dgm:spPr/>
      <dgm:t>
        <a:bodyPr/>
        <a:lstStyle/>
        <a:p>
          <a:r>
            <a:rPr lang="ja-JP" altLang="en-US" sz="2800">
              <a:solidFill>
                <a:schemeClr val="tx1">
                  <a:lumMod val="50000"/>
                </a:schemeClr>
              </a:solidFill>
            </a:rPr>
            <a:t>Feature Evolution</a:t>
          </a:r>
          <a:endParaRPr kumimoji="1" lang="ja-JP" altLang="en-US" sz="2800">
            <a:solidFill>
              <a:schemeClr val="tx1">
                <a:lumMod val="50000"/>
              </a:schemeClr>
            </a:solidFill>
          </a:endParaRPr>
        </a:p>
      </dgm:t>
    </dgm:pt>
    <dgm:pt modelId="{299DD104-B2CA-4C41-BB4B-A6502210AEBD}" type="parTrans" cxnId="{0D2CFD5A-5BE0-C64F-A102-2793AC73806E}">
      <dgm:prSet/>
      <dgm:spPr/>
      <dgm:t>
        <a:bodyPr/>
        <a:lstStyle/>
        <a:p>
          <a:endParaRPr kumimoji="1" lang="ja-JP" altLang="en-US" sz="2800">
            <a:solidFill>
              <a:schemeClr val="tx1">
                <a:lumMod val="50000"/>
              </a:schemeClr>
            </a:solidFill>
          </a:endParaRPr>
        </a:p>
      </dgm:t>
    </dgm:pt>
    <dgm:pt modelId="{AEA54055-CB42-5F4E-8BBA-BC68B39418F4}" type="sibTrans" cxnId="{0D2CFD5A-5BE0-C64F-A102-2793AC73806E}">
      <dgm:prSet custT="1"/>
      <dgm:spPr/>
      <dgm:t>
        <a:bodyPr/>
        <a:lstStyle/>
        <a:p>
          <a:endParaRPr kumimoji="1" lang="ja-JP" altLang="en-US" sz="2800">
            <a:solidFill>
              <a:schemeClr val="tx1">
                <a:lumMod val="50000"/>
              </a:schemeClr>
            </a:solidFill>
          </a:endParaRPr>
        </a:p>
      </dgm:t>
    </dgm:pt>
    <dgm:pt modelId="{7EC63187-73DD-CD4B-B7A1-2A3D1B6CC4BD}">
      <dgm:prSet phldrT="[テキスト]" custT="1"/>
      <dgm:spPr/>
      <dgm:t>
        <a:bodyPr/>
        <a:lstStyle/>
        <a:p>
          <a:r>
            <a:rPr lang="ja-JP" altLang="en-US" sz="2800">
              <a:solidFill>
                <a:schemeClr val="tx1">
                  <a:lumMod val="50000"/>
                </a:schemeClr>
              </a:solidFill>
            </a:rPr>
            <a:t>Final </a:t>
          </a:r>
          <a:r>
            <a:rPr lang="en-US" altLang="ja-JP" sz="2800" dirty="0">
              <a:solidFill>
                <a:schemeClr val="tx1">
                  <a:lumMod val="50000"/>
                </a:schemeClr>
              </a:solidFill>
            </a:rPr>
            <a:t>M</a:t>
          </a:r>
          <a:r>
            <a:rPr lang="ja-JP" altLang="en-US" sz="2800">
              <a:solidFill>
                <a:schemeClr val="tx1">
                  <a:lumMod val="50000"/>
                </a:schemeClr>
              </a:solidFill>
            </a:rPr>
            <a:t>odel</a:t>
          </a:r>
          <a:endParaRPr kumimoji="1" lang="ja-JP" altLang="en-US" sz="2800">
            <a:solidFill>
              <a:schemeClr val="tx1">
                <a:lumMod val="50000"/>
              </a:schemeClr>
            </a:solidFill>
          </a:endParaRPr>
        </a:p>
      </dgm:t>
    </dgm:pt>
    <dgm:pt modelId="{F993BC11-FC04-8D42-A03C-DF833B2E8DC3}" type="parTrans" cxnId="{5F8AEAF1-D9D6-5342-8461-7D76E01D64D0}">
      <dgm:prSet/>
      <dgm:spPr/>
      <dgm:t>
        <a:bodyPr/>
        <a:lstStyle/>
        <a:p>
          <a:endParaRPr kumimoji="1" lang="ja-JP" altLang="en-US" sz="2800">
            <a:solidFill>
              <a:schemeClr val="tx1">
                <a:lumMod val="50000"/>
              </a:schemeClr>
            </a:solidFill>
          </a:endParaRPr>
        </a:p>
      </dgm:t>
    </dgm:pt>
    <dgm:pt modelId="{EEC5F84C-3641-AE47-A874-83E543FEA6AC}" type="sibTrans" cxnId="{5F8AEAF1-D9D6-5342-8461-7D76E01D64D0}">
      <dgm:prSet/>
      <dgm:spPr/>
      <dgm:t>
        <a:bodyPr/>
        <a:lstStyle/>
        <a:p>
          <a:endParaRPr kumimoji="1" lang="ja-JP" altLang="en-US" sz="2800">
            <a:solidFill>
              <a:schemeClr val="tx1">
                <a:lumMod val="50000"/>
              </a:schemeClr>
            </a:solidFill>
          </a:endParaRPr>
        </a:p>
      </dgm:t>
    </dgm:pt>
    <dgm:pt modelId="{688640CF-5452-6940-B14D-6EF5E749B686}" type="pres">
      <dgm:prSet presAssocID="{D019821A-43FB-A949-BB64-0BA123F61ECC}" presName="Name0" presStyleCnt="0">
        <dgm:presLayoutVars>
          <dgm:dir/>
          <dgm:resizeHandles val="exact"/>
        </dgm:presLayoutVars>
      </dgm:prSet>
      <dgm:spPr/>
    </dgm:pt>
    <dgm:pt modelId="{96D82DA1-0FDE-8743-AEE8-D942B4B6BE2C}" type="pres">
      <dgm:prSet presAssocID="{BC49F888-9530-0D4B-8762-BB7A0DDF2DA3}" presName="node" presStyleLbl="node1" presStyleIdx="0" presStyleCnt="3" custLinFactNeighborX="-836" custLinFactNeighborY="1809">
        <dgm:presLayoutVars>
          <dgm:bulletEnabled val="1"/>
        </dgm:presLayoutVars>
      </dgm:prSet>
      <dgm:spPr/>
    </dgm:pt>
    <dgm:pt modelId="{86E5457F-42DE-684F-9D85-E58335D1A818}" type="pres">
      <dgm:prSet presAssocID="{77CDB8C6-68F1-654B-B0FE-2EE59E90332E}" presName="sibTrans" presStyleLbl="sibTrans2D1" presStyleIdx="0" presStyleCnt="2"/>
      <dgm:spPr/>
    </dgm:pt>
    <dgm:pt modelId="{BFB80B89-5000-9945-95FC-924BBE7F17DE}" type="pres">
      <dgm:prSet presAssocID="{77CDB8C6-68F1-654B-B0FE-2EE59E90332E}" presName="connectorText" presStyleLbl="sibTrans2D1" presStyleIdx="0" presStyleCnt="2"/>
      <dgm:spPr/>
    </dgm:pt>
    <dgm:pt modelId="{16C9455C-ECB0-934B-9A35-3600AEA16FA2}" type="pres">
      <dgm:prSet presAssocID="{83B3FC5B-27BB-A74A-8410-6250076A907E}" presName="node" presStyleLbl="node1" presStyleIdx="1" presStyleCnt="3">
        <dgm:presLayoutVars>
          <dgm:bulletEnabled val="1"/>
        </dgm:presLayoutVars>
      </dgm:prSet>
      <dgm:spPr/>
    </dgm:pt>
    <dgm:pt modelId="{DAB796B1-3799-A947-A455-D5E97B66381A}" type="pres">
      <dgm:prSet presAssocID="{AEA54055-CB42-5F4E-8BBA-BC68B39418F4}" presName="sibTrans" presStyleLbl="sibTrans2D1" presStyleIdx="1" presStyleCnt="2"/>
      <dgm:spPr/>
    </dgm:pt>
    <dgm:pt modelId="{F0D382E4-F3F4-E24D-870C-2EACED5033BC}" type="pres">
      <dgm:prSet presAssocID="{AEA54055-CB42-5F4E-8BBA-BC68B39418F4}" presName="connectorText" presStyleLbl="sibTrans2D1" presStyleIdx="1" presStyleCnt="2"/>
      <dgm:spPr/>
    </dgm:pt>
    <dgm:pt modelId="{F2AEC10A-22B7-AA4E-BF9E-FF2E454D9053}" type="pres">
      <dgm:prSet presAssocID="{7EC63187-73DD-CD4B-B7A1-2A3D1B6CC4BD}" presName="node" presStyleLbl="node1" presStyleIdx="2" presStyleCnt="3">
        <dgm:presLayoutVars>
          <dgm:bulletEnabled val="1"/>
        </dgm:presLayoutVars>
      </dgm:prSet>
      <dgm:spPr/>
    </dgm:pt>
  </dgm:ptLst>
  <dgm:cxnLst>
    <dgm:cxn modelId="{0D2CFD5A-5BE0-C64F-A102-2793AC73806E}" srcId="{D019821A-43FB-A949-BB64-0BA123F61ECC}" destId="{83B3FC5B-27BB-A74A-8410-6250076A907E}" srcOrd="1" destOrd="0" parTransId="{299DD104-B2CA-4C41-BB4B-A6502210AEBD}" sibTransId="{AEA54055-CB42-5F4E-8BBA-BC68B39418F4}"/>
    <dgm:cxn modelId="{545F736D-DE85-7844-9CE7-44A72E4F8558}" type="presOf" srcId="{83B3FC5B-27BB-A74A-8410-6250076A907E}" destId="{16C9455C-ECB0-934B-9A35-3600AEA16FA2}" srcOrd="0" destOrd="0" presId="urn:microsoft.com/office/officeart/2005/8/layout/process1"/>
    <dgm:cxn modelId="{69482683-3B6E-8B42-B7D4-6B1747E95732}" type="presOf" srcId="{7EC63187-73DD-CD4B-B7A1-2A3D1B6CC4BD}" destId="{F2AEC10A-22B7-AA4E-BF9E-FF2E454D9053}" srcOrd="0" destOrd="0" presId="urn:microsoft.com/office/officeart/2005/8/layout/process1"/>
    <dgm:cxn modelId="{61A524A1-E053-D042-9A76-2ADE88ADADF9}" srcId="{D019821A-43FB-A949-BB64-0BA123F61ECC}" destId="{BC49F888-9530-0D4B-8762-BB7A0DDF2DA3}" srcOrd="0" destOrd="0" parTransId="{F9E1D8C6-4732-4D42-AF0F-27B666A49E7D}" sibTransId="{77CDB8C6-68F1-654B-B0FE-2EE59E90332E}"/>
    <dgm:cxn modelId="{10CBB6B3-F332-8F48-A53F-52F45E0B285A}" type="presOf" srcId="{BC49F888-9530-0D4B-8762-BB7A0DDF2DA3}" destId="{96D82DA1-0FDE-8743-AEE8-D942B4B6BE2C}" srcOrd="0" destOrd="0" presId="urn:microsoft.com/office/officeart/2005/8/layout/process1"/>
    <dgm:cxn modelId="{2CA461D2-ACEB-B947-8C2F-1F301285C93B}" type="presOf" srcId="{D019821A-43FB-A949-BB64-0BA123F61ECC}" destId="{688640CF-5452-6940-B14D-6EF5E749B686}" srcOrd="0" destOrd="0" presId="urn:microsoft.com/office/officeart/2005/8/layout/process1"/>
    <dgm:cxn modelId="{C0EF65E0-CBFF-B644-A211-D304368CFD2E}" type="presOf" srcId="{AEA54055-CB42-5F4E-8BBA-BC68B39418F4}" destId="{DAB796B1-3799-A947-A455-D5E97B66381A}" srcOrd="0" destOrd="0" presId="urn:microsoft.com/office/officeart/2005/8/layout/process1"/>
    <dgm:cxn modelId="{DB28FEE9-12E3-424A-9D84-496C6378067D}" type="presOf" srcId="{77CDB8C6-68F1-654B-B0FE-2EE59E90332E}" destId="{86E5457F-42DE-684F-9D85-E58335D1A818}" srcOrd="0" destOrd="0" presId="urn:microsoft.com/office/officeart/2005/8/layout/process1"/>
    <dgm:cxn modelId="{31179BF0-EB2A-484C-81B2-FA8CF9704D08}" type="presOf" srcId="{77CDB8C6-68F1-654B-B0FE-2EE59E90332E}" destId="{BFB80B89-5000-9945-95FC-924BBE7F17DE}" srcOrd="1" destOrd="0" presId="urn:microsoft.com/office/officeart/2005/8/layout/process1"/>
    <dgm:cxn modelId="{5F8AEAF1-D9D6-5342-8461-7D76E01D64D0}" srcId="{D019821A-43FB-A949-BB64-0BA123F61ECC}" destId="{7EC63187-73DD-CD4B-B7A1-2A3D1B6CC4BD}" srcOrd="2" destOrd="0" parTransId="{F993BC11-FC04-8D42-A03C-DF833B2E8DC3}" sibTransId="{EEC5F84C-3641-AE47-A874-83E543FEA6AC}"/>
    <dgm:cxn modelId="{05BEEEF9-1105-0D47-8612-4BC78EFE6C33}" type="presOf" srcId="{AEA54055-CB42-5F4E-8BBA-BC68B39418F4}" destId="{F0D382E4-F3F4-E24D-870C-2EACED5033BC}" srcOrd="1" destOrd="0" presId="urn:microsoft.com/office/officeart/2005/8/layout/process1"/>
    <dgm:cxn modelId="{F999EC51-C204-8D4A-9660-83A5320B9749}" type="presParOf" srcId="{688640CF-5452-6940-B14D-6EF5E749B686}" destId="{96D82DA1-0FDE-8743-AEE8-D942B4B6BE2C}" srcOrd="0" destOrd="0" presId="urn:microsoft.com/office/officeart/2005/8/layout/process1"/>
    <dgm:cxn modelId="{78AF83EA-9ABF-BF44-9B08-CD14C1D52689}" type="presParOf" srcId="{688640CF-5452-6940-B14D-6EF5E749B686}" destId="{86E5457F-42DE-684F-9D85-E58335D1A818}" srcOrd="1" destOrd="0" presId="urn:microsoft.com/office/officeart/2005/8/layout/process1"/>
    <dgm:cxn modelId="{0F5663A1-889E-CD48-8AA1-02694537C773}" type="presParOf" srcId="{86E5457F-42DE-684F-9D85-E58335D1A818}" destId="{BFB80B89-5000-9945-95FC-924BBE7F17DE}" srcOrd="0" destOrd="0" presId="urn:microsoft.com/office/officeart/2005/8/layout/process1"/>
    <dgm:cxn modelId="{4410C5B9-1BE8-2540-B2C8-1BCE26A5F21D}" type="presParOf" srcId="{688640CF-5452-6940-B14D-6EF5E749B686}" destId="{16C9455C-ECB0-934B-9A35-3600AEA16FA2}" srcOrd="2" destOrd="0" presId="urn:microsoft.com/office/officeart/2005/8/layout/process1"/>
    <dgm:cxn modelId="{10ECB85F-317B-F24D-951A-169E978CA3AA}" type="presParOf" srcId="{688640CF-5452-6940-B14D-6EF5E749B686}" destId="{DAB796B1-3799-A947-A455-D5E97B66381A}" srcOrd="3" destOrd="0" presId="urn:microsoft.com/office/officeart/2005/8/layout/process1"/>
    <dgm:cxn modelId="{B03D72DE-FD70-6444-B597-C829003B38EC}" type="presParOf" srcId="{DAB796B1-3799-A947-A455-D5E97B66381A}" destId="{F0D382E4-F3F4-E24D-870C-2EACED5033BC}" srcOrd="0" destOrd="0" presId="urn:microsoft.com/office/officeart/2005/8/layout/process1"/>
    <dgm:cxn modelId="{346974E3-9D73-3649-915D-777D26B4E36D}" type="presParOf" srcId="{688640CF-5452-6940-B14D-6EF5E749B686}" destId="{F2AEC10A-22B7-AA4E-BF9E-FF2E454D905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67B61-070A-7245-8D94-98FC1CFB6E4F}">
      <dsp:nvSpPr>
        <dsp:cNvPr id="0" name=""/>
        <dsp:cNvSpPr/>
      </dsp:nvSpPr>
      <dsp:spPr>
        <a:xfrm>
          <a:off x="3911600" y="2679658"/>
          <a:ext cx="2767485" cy="480307"/>
        </a:xfrm>
        <a:custGeom>
          <a:avLst/>
          <a:gdLst/>
          <a:ahLst/>
          <a:cxnLst/>
          <a:rect l="0" t="0" r="0" b="0"/>
          <a:pathLst>
            <a:path>
              <a:moveTo>
                <a:pt x="0" y="0"/>
              </a:moveTo>
              <a:lnTo>
                <a:pt x="0" y="240153"/>
              </a:lnTo>
              <a:lnTo>
                <a:pt x="2767485" y="240153"/>
              </a:lnTo>
              <a:lnTo>
                <a:pt x="2767485" y="48030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EAA3C-877B-AB45-BDF4-D7111B6ABB8A}">
      <dsp:nvSpPr>
        <dsp:cNvPr id="0" name=""/>
        <dsp:cNvSpPr/>
      </dsp:nvSpPr>
      <dsp:spPr>
        <a:xfrm>
          <a:off x="3865880" y="2679658"/>
          <a:ext cx="91440" cy="480307"/>
        </a:xfrm>
        <a:custGeom>
          <a:avLst/>
          <a:gdLst/>
          <a:ahLst/>
          <a:cxnLst/>
          <a:rect l="0" t="0" r="0" b="0"/>
          <a:pathLst>
            <a:path>
              <a:moveTo>
                <a:pt x="45720" y="0"/>
              </a:moveTo>
              <a:lnTo>
                <a:pt x="45720" y="48030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4337DE-69F4-D14C-8B17-646976FA0720}">
      <dsp:nvSpPr>
        <dsp:cNvPr id="0" name=""/>
        <dsp:cNvSpPr/>
      </dsp:nvSpPr>
      <dsp:spPr>
        <a:xfrm>
          <a:off x="229243" y="4303555"/>
          <a:ext cx="343076" cy="2675998"/>
        </a:xfrm>
        <a:custGeom>
          <a:avLst/>
          <a:gdLst/>
          <a:ahLst/>
          <a:cxnLst/>
          <a:rect l="0" t="0" r="0" b="0"/>
          <a:pathLst>
            <a:path>
              <a:moveTo>
                <a:pt x="0" y="0"/>
              </a:moveTo>
              <a:lnTo>
                <a:pt x="0" y="2675998"/>
              </a:lnTo>
              <a:lnTo>
                <a:pt x="343076" y="267599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84D91D-5052-D04A-9E0C-CF0BABC907DB}">
      <dsp:nvSpPr>
        <dsp:cNvPr id="0" name=""/>
        <dsp:cNvSpPr/>
      </dsp:nvSpPr>
      <dsp:spPr>
        <a:xfrm>
          <a:off x="229243" y="4303555"/>
          <a:ext cx="343076" cy="1052101"/>
        </a:xfrm>
        <a:custGeom>
          <a:avLst/>
          <a:gdLst/>
          <a:ahLst/>
          <a:cxnLst/>
          <a:rect l="0" t="0" r="0" b="0"/>
          <a:pathLst>
            <a:path>
              <a:moveTo>
                <a:pt x="0" y="0"/>
              </a:moveTo>
              <a:lnTo>
                <a:pt x="0" y="1052101"/>
              </a:lnTo>
              <a:lnTo>
                <a:pt x="343076" y="105210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157B0A-7D73-5147-8852-B782C753C106}">
      <dsp:nvSpPr>
        <dsp:cNvPr id="0" name=""/>
        <dsp:cNvSpPr/>
      </dsp:nvSpPr>
      <dsp:spPr>
        <a:xfrm>
          <a:off x="1144114" y="2679658"/>
          <a:ext cx="2767485" cy="480307"/>
        </a:xfrm>
        <a:custGeom>
          <a:avLst/>
          <a:gdLst/>
          <a:ahLst/>
          <a:cxnLst/>
          <a:rect l="0" t="0" r="0" b="0"/>
          <a:pathLst>
            <a:path>
              <a:moveTo>
                <a:pt x="2767485" y="0"/>
              </a:moveTo>
              <a:lnTo>
                <a:pt x="2767485" y="240153"/>
              </a:lnTo>
              <a:lnTo>
                <a:pt x="0" y="240153"/>
              </a:lnTo>
              <a:lnTo>
                <a:pt x="0" y="48030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F9E54D-4E13-D84C-B8FC-66DF05561382}">
      <dsp:nvSpPr>
        <dsp:cNvPr id="0" name=""/>
        <dsp:cNvSpPr/>
      </dsp:nvSpPr>
      <dsp:spPr>
        <a:xfrm>
          <a:off x="2768010" y="1536069"/>
          <a:ext cx="2287178" cy="1143589"/>
        </a:xfrm>
        <a:prstGeom prst="rect">
          <a:avLst/>
        </a:prstGeom>
        <a:solidFill>
          <a:schemeClr val="accent1">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機械学習</a:t>
          </a:r>
          <a:endParaRPr kumimoji="1" lang="en-US" altLang="ja-JP" sz="2400" b="1" kern="1200" dirty="0">
            <a:solidFill>
              <a:schemeClr val="tx1">
                <a:lumMod val="50000"/>
              </a:schemeClr>
            </a:solidFill>
          </a:endParaRPr>
        </a:p>
      </dsp:txBody>
      <dsp:txXfrm>
        <a:off x="2768010" y="1536069"/>
        <a:ext cx="2287178" cy="1143589"/>
      </dsp:txXfrm>
    </dsp:sp>
    <dsp:sp modelId="{35566141-04F0-1545-831A-DAB1621D71B3}">
      <dsp:nvSpPr>
        <dsp:cNvPr id="0" name=""/>
        <dsp:cNvSpPr/>
      </dsp:nvSpPr>
      <dsp:spPr>
        <a:xfrm>
          <a:off x="525" y="3159966"/>
          <a:ext cx="2287178" cy="1143589"/>
        </a:xfrm>
        <a:prstGeom prst="rect">
          <a:avLst/>
        </a:prstGeom>
        <a:solidFill>
          <a:schemeClr val="accent1">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教師あり学習</a:t>
          </a:r>
        </a:p>
      </dsp:txBody>
      <dsp:txXfrm>
        <a:off x="525" y="3159966"/>
        <a:ext cx="2287178" cy="1143589"/>
      </dsp:txXfrm>
    </dsp:sp>
    <dsp:sp modelId="{BB6C9109-54DF-8145-BF5D-4B48D287D1C4}">
      <dsp:nvSpPr>
        <dsp:cNvPr id="0" name=""/>
        <dsp:cNvSpPr/>
      </dsp:nvSpPr>
      <dsp:spPr>
        <a:xfrm>
          <a:off x="572319" y="4783862"/>
          <a:ext cx="2287178" cy="1143589"/>
        </a:xfrm>
        <a:prstGeom prst="rect">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回帰</a:t>
          </a:r>
        </a:p>
      </dsp:txBody>
      <dsp:txXfrm>
        <a:off x="572319" y="4783862"/>
        <a:ext cx="2287178" cy="1143589"/>
      </dsp:txXfrm>
    </dsp:sp>
    <dsp:sp modelId="{3EF657D5-1CC7-C946-AEA7-11A720B6E3DC}">
      <dsp:nvSpPr>
        <dsp:cNvPr id="0" name=""/>
        <dsp:cNvSpPr/>
      </dsp:nvSpPr>
      <dsp:spPr>
        <a:xfrm>
          <a:off x="572319" y="6407759"/>
          <a:ext cx="2287178" cy="1143589"/>
        </a:xfrm>
        <a:prstGeom prst="rect">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分類</a:t>
          </a:r>
        </a:p>
      </dsp:txBody>
      <dsp:txXfrm>
        <a:off x="572319" y="6407759"/>
        <a:ext cx="2287178" cy="1143589"/>
      </dsp:txXfrm>
    </dsp:sp>
    <dsp:sp modelId="{3F4313EA-DF65-C54F-B399-CF30007C682C}">
      <dsp:nvSpPr>
        <dsp:cNvPr id="0" name=""/>
        <dsp:cNvSpPr/>
      </dsp:nvSpPr>
      <dsp:spPr>
        <a:xfrm>
          <a:off x="2768010" y="3159966"/>
          <a:ext cx="2287178" cy="1143589"/>
        </a:xfrm>
        <a:prstGeom prst="rect">
          <a:avLst/>
        </a:prstGeom>
        <a:solidFill>
          <a:schemeClr val="accent1">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教師なし学習</a:t>
          </a:r>
        </a:p>
      </dsp:txBody>
      <dsp:txXfrm>
        <a:off x="2768010" y="3159966"/>
        <a:ext cx="2287178" cy="1143589"/>
      </dsp:txXfrm>
    </dsp:sp>
    <dsp:sp modelId="{C43362E9-0A27-DA42-BF74-D99E83F44BFB}">
      <dsp:nvSpPr>
        <dsp:cNvPr id="0" name=""/>
        <dsp:cNvSpPr/>
      </dsp:nvSpPr>
      <dsp:spPr>
        <a:xfrm>
          <a:off x="5535496" y="3159966"/>
          <a:ext cx="2287178" cy="1143589"/>
        </a:xfrm>
        <a:prstGeom prst="rect">
          <a:avLst/>
        </a:prstGeom>
        <a:solidFill>
          <a:schemeClr val="accent1">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chemeClr val="tx1">
                  <a:lumMod val="50000"/>
                </a:schemeClr>
              </a:solidFill>
            </a:rPr>
            <a:t>強化学習</a:t>
          </a:r>
        </a:p>
      </dsp:txBody>
      <dsp:txXfrm>
        <a:off x="5535496" y="3159966"/>
        <a:ext cx="2287178" cy="1143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602A1-03AB-2848-B640-760917E39F8A}">
      <dsp:nvSpPr>
        <dsp:cNvPr id="0" name=""/>
        <dsp:cNvSpPr/>
      </dsp:nvSpPr>
      <dsp:spPr>
        <a:xfrm>
          <a:off x="534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データの準備</a:t>
          </a:r>
        </a:p>
      </dsp:txBody>
      <dsp:txXfrm>
        <a:off x="833058" y="0"/>
        <a:ext cx="3101383" cy="1655428"/>
      </dsp:txXfrm>
    </dsp:sp>
    <dsp:sp modelId="{BCD35F4C-26E8-8B4B-8F53-2A17A37E97B2}">
      <dsp:nvSpPr>
        <dsp:cNvPr id="0" name=""/>
        <dsp:cNvSpPr/>
      </dsp:nvSpPr>
      <dsp:spPr>
        <a:xfrm>
          <a:off x="428647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モデル学習</a:t>
          </a:r>
        </a:p>
      </dsp:txBody>
      <dsp:txXfrm>
        <a:off x="5114188" y="0"/>
        <a:ext cx="3101383" cy="1655428"/>
      </dsp:txXfrm>
    </dsp:sp>
    <dsp:sp modelId="{27C11D43-094F-A242-817E-C048F515089B}">
      <dsp:nvSpPr>
        <dsp:cNvPr id="0" name=""/>
        <dsp:cNvSpPr/>
      </dsp:nvSpPr>
      <dsp:spPr>
        <a:xfrm>
          <a:off x="856760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モデル検証</a:t>
          </a:r>
        </a:p>
      </dsp:txBody>
      <dsp:txXfrm>
        <a:off x="9395318" y="0"/>
        <a:ext cx="3101383" cy="1655428"/>
      </dsp:txXfrm>
    </dsp:sp>
    <dsp:sp modelId="{02FAAAAE-DD27-EC4B-A3C8-5642388394EE}">
      <dsp:nvSpPr>
        <dsp:cNvPr id="0" name=""/>
        <dsp:cNvSpPr/>
      </dsp:nvSpPr>
      <dsp:spPr>
        <a:xfrm>
          <a:off x="1284873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モデル実装</a:t>
          </a:r>
          <a:endParaRPr kumimoji="1" lang="en-US" altLang="ja-JP" sz="2800" kern="1200" dirty="0">
            <a:solidFill>
              <a:schemeClr val="tx1">
                <a:lumMod val="50000"/>
              </a:schemeClr>
            </a:solidFill>
          </a:endParaRPr>
        </a:p>
      </dsp:txBody>
      <dsp:txXfrm>
        <a:off x="13676448" y="0"/>
        <a:ext cx="3101383" cy="1655428"/>
      </dsp:txXfrm>
    </dsp:sp>
    <dsp:sp modelId="{AABBA95C-927D-A14A-80D5-FD7DA22A4645}">
      <dsp:nvSpPr>
        <dsp:cNvPr id="0" name=""/>
        <dsp:cNvSpPr/>
      </dsp:nvSpPr>
      <dsp:spPr>
        <a:xfrm>
          <a:off x="17129865"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モデル運用・活用</a:t>
          </a:r>
        </a:p>
      </dsp:txBody>
      <dsp:txXfrm>
        <a:off x="17957579" y="0"/>
        <a:ext cx="3101383" cy="1655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995B4-0695-E24E-BF24-F0DC90889B76}">
      <dsp:nvSpPr>
        <dsp:cNvPr id="0" name=""/>
        <dsp:cNvSpPr/>
      </dsp:nvSpPr>
      <dsp:spPr>
        <a:xfrm>
          <a:off x="630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ユースケース設計</a:t>
          </a:r>
          <a:endParaRPr kumimoji="1" lang="ja-JP" altLang="en-US" sz="3600" kern="1200"/>
        </a:p>
      </dsp:txBody>
      <dsp:txXfrm>
        <a:off x="940967" y="0"/>
        <a:ext cx="5810505" cy="1869328"/>
      </dsp:txXfrm>
    </dsp:sp>
    <dsp:sp modelId="{7B790357-B27D-0C4F-85E5-011770D02F1C}">
      <dsp:nvSpPr>
        <dsp:cNvPr id="0" name=""/>
        <dsp:cNvSpPr/>
      </dsp:nvSpPr>
      <dsp:spPr>
        <a:xfrm>
          <a:off x="691815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機械学習モデルの開発</a:t>
          </a:r>
        </a:p>
      </dsp:txBody>
      <dsp:txXfrm>
        <a:off x="7852817" y="0"/>
        <a:ext cx="5810505" cy="1869328"/>
      </dsp:txXfrm>
    </dsp:sp>
    <dsp:sp modelId="{4F6D35C4-07F0-2543-8388-024106A918CE}">
      <dsp:nvSpPr>
        <dsp:cNvPr id="0" name=""/>
        <dsp:cNvSpPr/>
      </dsp:nvSpPr>
      <dsp:spPr>
        <a:xfrm>
          <a:off x="1383000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ビジネス適用</a:t>
          </a:r>
        </a:p>
      </dsp:txBody>
      <dsp:txXfrm>
        <a:off x="14764667" y="0"/>
        <a:ext cx="5810505" cy="1869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995B4-0695-E24E-BF24-F0DC90889B76}">
      <dsp:nvSpPr>
        <dsp:cNvPr id="0" name=""/>
        <dsp:cNvSpPr/>
      </dsp:nvSpPr>
      <dsp:spPr>
        <a:xfrm>
          <a:off x="630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ユースケース設計</a:t>
          </a:r>
          <a:endParaRPr kumimoji="1" lang="ja-JP" altLang="en-US" sz="3600" kern="1200"/>
        </a:p>
      </dsp:txBody>
      <dsp:txXfrm>
        <a:off x="940967" y="0"/>
        <a:ext cx="5810505" cy="1869328"/>
      </dsp:txXfrm>
    </dsp:sp>
    <dsp:sp modelId="{7B790357-B27D-0C4F-85E5-011770D02F1C}">
      <dsp:nvSpPr>
        <dsp:cNvPr id="0" name=""/>
        <dsp:cNvSpPr/>
      </dsp:nvSpPr>
      <dsp:spPr>
        <a:xfrm>
          <a:off x="691815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機械学習モデルの開発</a:t>
          </a:r>
        </a:p>
      </dsp:txBody>
      <dsp:txXfrm>
        <a:off x="7852817" y="0"/>
        <a:ext cx="5810505" cy="1869328"/>
      </dsp:txXfrm>
    </dsp:sp>
    <dsp:sp modelId="{4F6D35C4-07F0-2543-8388-024106A918CE}">
      <dsp:nvSpPr>
        <dsp:cNvPr id="0" name=""/>
        <dsp:cNvSpPr/>
      </dsp:nvSpPr>
      <dsp:spPr>
        <a:xfrm>
          <a:off x="13830003" y="0"/>
          <a:ext cx="7679833" cy="186932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kumimoji="1" lang="ja-JP" altLang="en-US" sz="3600" b="0" kern="1200" cap="none" spc="0">
              <a:ln w="0"/>
              <a:effectLst>
                <a:outerShdw blurRad="38100" dist="25400" dir="5400000" algn="ctr" rotWithShape="0">
                  <a:srgbClr val="6E747A">
                    <a:alpha val="43000"/>
                  </a:srgbClr>
                </a:outerShdw>
              </a:effectLst>
            </a:rPr>
            <a:t>ビジネス適用</a:t>
          </a:r>
        </a:p>
      </dsp:txBody>
      <dsp:txXfrm>
        <a:off x="14764667" y="0"/>
        <a:ext cx="5810505" cy="1869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602A1-03AB-2848-B640-760917E39F8A}">
      <dsp:nvSpPr>
        <dsp:cNvPr id="0" name=""/>
        <dsp:cNvSpPr/>
      </dsp:nvSpPr>
      <dsp:spPr>
        <a:xfrm>
          <a:off x="534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データの準備</a:t>
          </a:r>
        </a:p>
      </dsp:txBody>
      <dsp:txXfrm>
        <a:off x="833058" y="0"/>
        <a:ext cx="3101383" cy="1655428"/>
      </dsp:txXfrm>
    </dsp:sp>
    <dsp:sp modelId="{BCD35F4C-26E8-8B4B-8F53-2A17A37E97B2}">
      <dsp:nvSpPr>
        <dsp:cNvPr id="0" name=""/>
        <dsp:cNvSpPr/>
      </dsp:nvSpPr>
      <dsp:spPr>
        <a:xfrm>
          <a:off x="428647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モデル学習</a:t>
          </a:r>
        </a:p>
      </dsp:txBody>
      <dsp:txXfrm>
        <a:off x="5114188" y="0"/>
        <a:ext cx="3101383" cy="1655428"/>
      </dsp:txXfrm>
    </dsp:sp>
    <dsp:sp modelId="{27C11D43-094F-A242-817E-C048F515089B}">
      <dsp:nvSpPr>
        <dsp:cNvPr id="0" name=""/>
        <dsp:cNvSpPr/>
      </dsp:nvSpPr>
      <dsp:spPr>
        <a:xfrm>
          <a:off x="856760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モデル検証</a:t>
          </a:r>
        </a:p>
      </dsp:txBody>
      <dsp:txXfrm>
        <a:off x="9395318" y="0"/>
        <a:ext cx="3101383" cy="1655428"/>
      </dsp:txXfrm>
    </dsp:sp>
    <dsp:sp modelId="{02FAAAAE-DD27-EC4B-A3C8-5642388394EE}">
      <dsp:nvSpPr>
        <dsp:cNvPr id="0" name=""/>
        <dsp:cNvSpPr/>
      </dsp:nvSpPr>
      <dsp:spPr>
        <a:xfrm>
          <a:off x="1284873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モデル実装</a:t>
          </a:r>
          <a:endParaRPr kumimoji="1" lang="en-US" altLang="ja-JP" sz="2800" kern="1200" dirty="0">
            <a:solidFill>
              <a:schemeClr val="tx1">
                <a:lumMod val="50000"/>
              </a:schemeClr>
            </a:solidFill>
          </a:endParaRPr>
        </a:p>
      </dsp:txBody>
      <dsp:txXfrm>
        <a:off x="13676448" y="0"/>
        <a:ext cx="3101383" cy="1655428"/>
      </dsp:txXfrm>
    </dsp:sp>
    <dsp:sp modelId="{AABBA95C-927D-A14A-80D5-FD7DA22A4645}">
      <dsp:nvSpPr>
        <dsp:cNvPr id="0" name=""/>
        <dsp:cNvSpPr/>
      </dsp:nvSpPr>
      <dsp:spPr>
        <a:xfrm>
          <a:off x="17129865"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モデル運用・活用</a:t>
          </a:r>
        </a:p>
      </dsp:txBody>
      <dsp:txXfrm>
        <a:off x="17957579" y="0"/>
        <a:ext cx="3101383" cy="16554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602A1-03AB-2848-B640-760917E39F8A}">
      <dsp:nvSpPr>
        <dsp:cNvPr id="0" name=""/>
        <dsp:cNvSpPr/>
      </dsp:nvSpPr>
      <dsp:spPr>
        <a:xfrm>
          <a:off x="534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データの準備</a:t>
          </a:r>
        </a:p>
      </dsp:txBody>
      <dsp:txXfrm>
        <a:off x="833058" y="0"/>
        <a:ext cx="3101383" cy="1655428"/>
      </dsp:txXfrm>
    </dsp:sp>
    <dsp:sp modelId="{BCD35F4C-26E8-8B4B-8F53-2A17A37E97B2}">
      <dsp:nvSpPr>
        <dsp:cNvPr id="0" name=""/>
        <dsp:cNvSpPr/>
      </dsp:nvSpPr>
      <dsp:spPr>
        <a:xfrm>
          <a:off x="428647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モデル学習</a:t>
          </a:r>
        </a:p>
      </dsp:txBody>
      <dsp:txXfrm>
        <a:off x="5114188" y="0"/>
        <a:ext cx="3101383" cy="1655428"/>
      </dsp:txXfrm>
    </dsp:sp>
    <dsp:sp modelId="{27C11D43-094F-A242-817E-C048F515089B}">
      <dsp:nvSpPr>
        <dsp:cNvPr id="0" name=""/>
        <dsp:cNvSpPr/>
      </dsp:nvSpPr>
      <dsp:spPr>
        <a:xfrm>
          <a:off x="856760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モデル検証</a:t>
          </a:r>
        </a:p>
      </dsp:txBody>
      <dsp:txXfrm>
        <a:off x="9395318" y="0"/>
        <a:ext cx="3101383" cy="1655428"/>
      </dsp:txXfrm>
    </dsp:sp>
    <dsp:sp modelId="{02FAAAAE-DD27-EC4B-A3C8-5642388394EE}">
      <dsp:nvSpPr>
        <dsp:cNvPr id="0" name=""/>
        <dsp:cNvSpPr/>
      </dsp:nvSpPr>
      <dsp:spPr>
        <a:xfrm>
          <a:off x="12848734"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モデル実装</a:t>
          </a:r>
          <a:endParaRPr kumimoji="1" lang="en-US" altLang="ja-JP" sz="2800" kern="1200" dirty="0">
            <a:solidFill>
              <a:schemeClr val="tx1">
                <a:lumMod val="50000"/>
              </a:schemeClr>
            </a:solidFill>
          </a:endParaRPr>
        </a:p>
      </dsp:txBody>
      <dsp:txXfrm>
        <a:off x="13676448" y="0"/>
        <a:ext cx="3101383" cy="1655428"/>
      </dsp:txXfrm>
    </dsp:sp>
    <dsp:sp modelId="{AABBA95C-927D-A14A-80D5-FD7DA22A4645}">
      <dsp:nvSpPr>
        <dsp:cNvPr id="0" name=""/>
        <dsp:cNvSpPr/>
      </dsp:nvSpPr>
      <dsp:spPr>
        <a:xfrm>
          <a:off x="17129865" y="0"/>
          <a:ext cx="4756811" cy="16554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chemeClr val="tx1">
                  <a:lumMod val="50000"/>
                </a:schemeClr>
              </a:solidFill>
            </a:rPr>
            <a:t>モデル運用・活用</a:t>
          </a:r>
        </a:p>
      </dsp:txBody>
      <dsp:txXfrm>
        <a:off x="17957579" y="0"/>
        <a:ext cx="3101383" cy="16554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C4859-F113-3948-90E0-645756E1984E}">
      <dsp:nvSpPr>
        <dsp:cNvPr id="0" name=""/>
        <dsp:cNvSpPr/>
      </dsp:nvSpPr>
      <dsp:spPr>
        <a:xfrm>
          <a:off x="1827256" y="4050"/>
          <a:ext cx="2803753" cy="16822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データの</a:t>
          </a:r>
          <a:endParaRPr lang="en-US" altLang="ja-JP" sz="2400" b="1" kern="1200">
            <a:solidFill>
              <a:schemeClr val="tx1">
                <a:lumMod val="50000"/>
              </a:schemeClr>
            </a:solidFill>
          </a:endParaRPr>
        </a:p>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アップロードと</a:t>
          </a:r>
          <a:endParaRPr lang="en-US" altLang="ja-JP" sz="2400" b="1" kern="1200">
            <a:solidFill>
              <a:schemeClr val="tx1">
                <a:lumMod val="50000"/>
              </a:schemeClr>
            </a:solidFill>
          </a:endParaRPr>
        </a:p>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確認</a:t>
          </a:r>
          <a:endParaRPr kumimoji="1" lang="ja-JP" altLang="en-US" sz="2400" b="1" kern="1200">
            <a:solidFill>
              <a:schemeClr val="tx1">
                <a:lumMod val="50000"/>
              </a:schemeClr>
            </a:solidFill>
          </a:endParaRPr>
        </a:p>
      </dsp:txBody>
      <dsp:txXfrm>
        <a:off x="1876527" y="53321"/>
        <a:ext cx="2705211" cy="1583709"/>
      </dsp:txXfrm>
    </dsp:sp>
    <dsp:sp modelId="{BDD69AA6-C900-9046-946A-6624CA44A481}">
      <dsp:nvSpPr>
        <dsp:cNvPr id="0" name=""/>
        <dsp:cNvSpPr/>
      </dsp:nvSpPr>
      <dsp:spPr>
        <a:xfrm>
          <a:off x="4877739" y="497511"/>
          <a:ext cx="594395" cy="695330"/>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kumimoji="1" lang="ja-JP" altLang="en-US" sz="2400" b="1" kern="1200">
            <a:solidFill>
              <a:schemeClr val="tx1">
                <a:lumMod val="50000"/>
              </a:schemeClr>
            </a:solidFill>
          </a:endParaRPr>
        </a:p>
      </dsp:txBody>
      <dsp:txXfrm>
        <a:off x="4877739" y="636577"/>
        <a:ext cx="416077" cy="417198"/>
      </dsp:txXfrm>
    </dsp:sp>
    <dsp:sp modelId="{F39248B0-1363-5C4D-8B7F-70587C178242}">
      <dsp:nvSpPr>
        <dsp:cNvPr id="0" name=""/>
        <dsp:cNvSpPr/>
      </dsp:nvSpPr>
      <dsp:spPr>
        <a:xfrm>
          <a:off x="5752510" y="4050"/>
          <a:ext cx="2803753" cy="16822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データ分割</a:t>
          </a:r>
          <a:endParaRPr kumimoji="1" lang="ja-JP" altLang="en-US" sz="2400" b="1" kern="1200">
            <a:solidFill>
              <a:schemeClr val="tx1">
                <a:lumMod val="50000"/>
              </a:schemeClr>
            </a:solidFill>
          </a:endParaRPr>
        </a:p>
      </dsp:txBody>
      <dsp:txXfrm>
        <a:off x="5801781" y="53321"/>
        <a:ext cx="2705211" cy="1583709"/>
      </dsp:txXfrm>
    </dsp:sp>
    <dsp:sp modelId="{FFE2EF21-119C-6840-8C61-73DC84C17BA8}">
      <dsp:nvSpPr>
        <dsp:cNvPr id="0" name=""/>
        <dsp:cNvSpPr/>
      </dsp:nvSpPr>
      <dsp:spPr>
        <a:xfrm rot="5400000">
          <a:off x="6857189" y="1882565"/>
          <a:ext cx="594395" cy="695330"/>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kumimoji="1" lang="ja-JP" altLang="en-US" sz="2400" b="1" kern="1200">
            <a:solidFill>
              <a:schemeClr val="tx1">
                <a:lumMod val="50000"/>
              </a:schemeClr>
            </a:solidFill>
          </a:endParaRPr>
        </a:p>
      </dsp:txBody>
      <dsp:txXfrm rot="-5400000">
        <a:off x="6945788" y="1933032"/>
        <a:ext cx="417198" cy="416077"/>
      </dsp:txXfrm>
    </dsp:sp>
    <dsp:sp modelId="{5C05E1BE-AE7B-764F-864E-0CA49253F38E}">
      <dsp:nvSpPr>
        <dsp:cNvPr id="0" name=""/>
        <dsp:cNvSpPr/>
      </dsp:nvSpPr>
      <dsp:spPr>
        <a:xfrm>
          <a:off x="5752510" y="2807804"/>
          <a:ext cx="2803753" cy="16822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ja-JP" sz="2400" b="1" kern="1200">
              <a:solidFill>
                <a:schemeClr val="tx1">
                  <a:lumMod val="50000"/>
                </a:schemeClr>
              </a:solidFill>
            </a:rPr>
            <a:t>Experiment</a:t>
          </a:r>
          <a:r>
            <a:rPr lang="ja-JP" altLang="en-US" sz="2400" b="1" kern="1200">
              <a:solidFill>
                <a:schemeClr val="tx1">
                  <a:lumMod val="50000"/>
                </a:schemeClr>
              </a:solidFill>
            </a:rPr>
            <a:t>の</a:t>
          </a:r>
          <a:endParaRPr lang="en-US" altLang="ja-JP" sz="2400" b="1" kern="1200">
            <a:solidFill>
              <a:schemeClr val="tx1">
                <a:lumMod val="50000"/>
              </a:schemeClr>
            </a:solidFill>
          </a:endParaRPr>
        </a:p>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設定と学習</a:t>
          </a:r>
          <a:endParaRPr kumimoji="1" lang="ja-JP" altLang="en-US" sz="2400" b="1" kern="1200">
            <a:solidFill>
              <a:schemeClr val="tx1">
                <a:lumMod val="50000"/>
              </a:schemeClr>
            </a:solidFill>
          </a:endParaRPr>
        </a:p>
      </dsp:txBody>
      <dsp:txXfrm>
        <a:off x="5801781" y="2857075"/>
        <a:ext cx="2705211" cy="1583709"/>
      </dsp:txXfrm>
    </dsp:sp>
    <dsp:sp modelId="{075D281E-E3C4-934A-82D0-9E5AF34B4118}">
      <dsp:nvSpPr>
        <dsp:cNvPr id="0" name=""/>
        <dsp:cNvSpPr/>
      </dsp:nvSpPr>
      <dsp:spPr>
        <a:xfrm rot="10800000">
          <a:off x="4911384" y="3301264"/>
          <a:ext cx="594395" cy="695330"/>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kumimoji="1" lang="ja-JP" altLang="en-US" sz="2400" b="1" kern="1200">
            <a:solidFill>
              <a:schemeClr val="tx1">
                <a:lumMod val="50000"/>
              </a:schemeClr>
            </a:solidFill>
          </a:endParaRPr>
        </a:p>
      </dsp:txBody>
      <dsp:txXfrm rot="10800000">
        <a:off x="5089702" y="3440330"/>
        <a:ext cx="416077" cy="417198"/>
      </dsp:txXfrm>
    </dsp:sp>
    <dsp:sp modelId="{C41CEA69-DE35-D545-A424-BC6E9B210AC8}">
      <dsp:nvSpPr>
        <dsp:cNvPr id="0" name=""/>
        <dsp:cNvSpPr/>
      </dsp:nvSpPr>
      <dsp:spPr>
        <a:xfrm>
          <a:off x="1827256" y="2807804"/>
          <a:ext cx="2803753" cy="16822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a:solidFill>
                <a:schemeClr val="tx1">
                  <a:lumMod val="50000"/>
                </a:schemeClr>
              </a:solidFill>
            </a:rPr>
            <a:t>結果の確認</a:t>
          </a:r>
          <a:endParaRPr kumimoji="1" lang="ja-JP" altLang="en-US" sz="2400" b="1" kern="1200">
            <a:solidFill>
              <a:schemeClr val="tx1">
                <a:lumMod val="50000"/>
              </a:schemeClr>
            </a:solidFill>
          </a:endParaRPr>
        </a:p>
      </dsp:txBody>
      <dsp:txXfrm>
        <a:off x="1876527" y="2857075"/>
        <a:ext cx="2705211" cy="1583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82DA1-0FDE-8743-AEE8-D942B4B6BE2C}">
      <dsp:nvSpPr>
        <dsp:cNvPr id="0" name=""/>
        <dsp:cNvSpPr/>
      </dsp:nvSpPr>
      <dsp:spPr>
        <a:xfrm>
          <a:off x="9" y="0"/>
          <a:ext cx="5725358" cy="1123109"/>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altLang="en-US" sz="2800" kern="1200">
              <a:solidFill>
                <a:schemeClr val="tx1">
                  <a:lumMod val="50000"/>
                </a:schemeClr>
              </a:solidFill>
            </a:rPr>
            <a:t>Model and Feature Tuning</a:t>
          </a:r>
          <a:endParaRPr kumimoji="1" lang="ja-JP" altLang="en-US" sz="2800" kern="1200">
            <a:solidFill>
              <a:schemeClr val="tx1">
                <a:lumMod val="50000"/>
              </a:schemeClr>
            </a:solidFill>
          </a:endParaRPr>
        </a:p>
      </dsp:txBody>
      <dsp:txXfrm>
        <a:off x="32904" y="32895"/>
        <a:ext cx="5659568" cy="1057319"/>
      </dsp:txXfrm>
    </dsp:sp>
    <dsp:sp modelId="{86E5457F-42DE-684F-9D85-E58335D1A818}">
      <dsp:nvSpPr>
        <dsp:cNvPr id="0" name=""/>
        <dsp:cNvSpPr/>
      </dsp:nvSpPr>
      <dsp:spPr>
        <a:xfrm>
          <a:off x="6302690" y="0"/>
          <a:ext cx="1223923" cy="1123109"/>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solidFill>
              <a:schemeClr val="tx1">
                <a:lumMod val="50000"/>
              </a:schemeClr>
            </a:solidFill>
          </a:endParaRPr>
        </a:p>
      </dsp:txBody>
      <dsp:txXfrm>
        <a:off x="6302690" y="224622"/>
        <a:ext cx="886990" cy="673865"/>
      </dsp:txXfrm>
    </dsp:sp>
    <dsp:sp modelId="{16C9455C-ECB0-934B-9A35-3600AEA16FA2}">
      <dsp:nvSpPr>
        <dsp:cNvPr id="0" name=""/>
        <dsp:cNvSpPr/>
      </dsp:nvSpPr>
      <dsp:spPr>
        <a:xfrm>
          <a:off x="8034656" y="0"/>
          <a:ext cx="5725358" cy="1123109"/>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altLang="en-US" sz="2800" kern="1200">
              <a:solidFill>
                <a:schemeClr val="tx1">
                  <a:lumMod val="50000"/>
                </a:schemeClr>
              </a:solidFill>
            </a:rPr>
            <a:t>Feature Evolution</a:t>
          </a:r>
          <a:endParaRPr kumimoji="1" lang="ja-JP" altLang="en-US" sz="2800" kern="1200">
            <a:solidFill>
              <a:schemeClr val="tx1">
                <a:lumMod val="50000"/>
              </a:schemeClr>
            </a:solidFill>
          </a:endParaRPr>
        </a:p>
      </dsp:txBody>
      <dsp:txXfrm>
        <a:off x="8067551" y="32895"/>
        <a:ext cx="5659568" cy="1057319"/>
      </dsp:txXfrm>
    </dsp:sp>
    <dsp:sp modelId="{DAB796B1-3799-A947-A455-D5E97B66381A}">
      <dsp:nvSpPr>
        <dsp:cNvPr id="0" name=""/>
        <dsp:cNvSpPr/>
      </dsp:nvSpPr>
      <dsp:spPr>
        <a:xfrm>
          <a:off x="14332550" y="0"/>
          <a:ext cx="1213775" cy="1123109"/>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solidFill>
              <a:schemeClr val="tx1">
                <a:lumMod val="50000"/>
              </a:schemeClr>
            </a:solidFill>
          </a:endParaRPr>
        </a:p>
      </dsp:txBody>
      <dsp:txXfrm>
        <a:off x="14332550" y="224622"/>
        <a:ext cx="876842" cy="673865"/>
      </dsp:txXfrm>
    </dsp:sp>
    <dsp:sp modelId="{F2AEC10A-22B7-AA4E-BF9E-FF2E454D9053}">
      <dsp:nvSpPr>
        <dsp:cNvPr id="0" name=""/>
        <dsp:cNvSpPr/>
      </dsp:nvSpPr>
      <dsp:spPr>
        <a:xfrm>
          <a:off x="16050158" y="0"/>
          <a:ext cx="5725358" cy="1123109"/>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altLang="en-US" sz="2800" kern="1200">
              <a:solidFill>
                <a:schemeClr val="tx1">
                  <a:lumMod val="50000"/>
                </a:schemeClr>
              </a:solidFill>
            </a:rPr>
            <a:t>Final </a:t>
          </a:r>
          <a:r>
            <a:rPr lang="en-US" altLang="ja-JP" sz="2800" kern="1200" dirty="0">
              <a:solidFill>
                <a:schemeClr val="tx1">
                  <a:lumMod val="50000"/>
                </a:schemeClr>
              </a:solidFill>
            </a:rPr>
            <a:t>M</a:t>
          </a:r>
          <a:r>
            <a:rPr lang="ja-JP" altLang="en-US" sz="2800" kern="1200">
              <a:solidFill>
                <a:schemeClr val="tx1">
                  <a:lumMod val="50000"/>
                </a:schemeClr>
              </a:solidFill>
            </a:rPr>
            <a:t>odel</a:t>
          </a:r>
          <a:endParaRPr kumimoji="1" lang="ja-JP" altLang="en-US" sz="2800" kern="1200">
            <a:solidFill>
              <a:schemeClr val="tx1">
                <a:lumMod val="50000"/>
              </a:schemeClr>
            </a:solidFill>
          </a:endParaRPr>
        </a:p>
      </dsp:txBody>
      <dsp:txXfrm>
        <a:off x="16083053" y="32895"/>
        <a:ext cx="5659568" cy="10573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ogmi.jp/business/articles/32674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8fa292382_1_2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atmarkit.itmedia.co.jp</a:t>
            </a:r>
            <a:r>
              <a:rPr lang="en" dirty="0"/>
              <a:t>/</a:t>
            </a:r>
            <a:r>
              <a:rPr lang="en" dirty="0" err="1"/>
              <a:t>ait</a:t>
            </a:r>
            <a:r>
              <a:rPr lang="en" dirty="0"/>
              <a:t>/articles/1502/09/news015.html</a:t>
            </a:r>
          </a:p>
          <a:p>
            <a:pPr marL="0" lvl="0" indent="0" algn="l" rtl="0">
              <a:spcBef>
                <a:spcPts val="0"/>
              </a:spcBef>
              <a:spcAft>
                <a:spcPts val="0"/>
              </a:spcAft>
              <a:buNone/>
            </a:pPr>
            <a:r>
              <a:rPr lang="en" dirty="0"/>
              <a:t>https://</a:t>
            </a:r>
            <a:r>
              <a:rPr lang="en" dirty="0" err="1"/>
              <a:t>bizzine.jp</a:t>
            </a:r>
            <a:r>
              <a:rPr lang="en" dirty="0"/>
              <a:t>/article/detail/6424?p=2</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231726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76B13900-CD1D-CCBD-83F0-150E0CE17EE3}"/>
            </a:ext>
          </a:extLst>
        </p:cNvPr>
        <p:cNvGrpSpPr/>
        <p:nvPr/>
      </p:nvGrpSpPr>
      <p:grpSpPr>
        <a:xfrm>
          <a:off x="0" y="0"/>
          <a:ext cx="0" cy="0"/>
          <a:chOff x="0" y="0"/>
          <a:chExt cx="0" cy="0"/>
        </a:xfrm>
      </p:grpSpPr>
      <p:sp>
        <p:nvSpPr>
          <p:cNvPr id="246" name="Google Shape;246;gf8fa292382_1_2555:notes">
            <a:extLst>
              <a:ext uri="{FF2B5EF4-FFF2-40B4-BE49-F238E27FC236}">
                <a16:creationId xmlns:a16="http://schemas.microsoft.com/office/drawing/2014/main" id="{07BF0EF6-8920-03B5-5EAE-54162FF6EC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a:extLst>
              <a:ext uri="{FF2B5EF4-FFF2-40B4-BE49-F238E27FC236}">
                <a16:creationId xmlns:a16="http://schemas.microsoft.com/office/drawing/2014/main" id="{BA0E8022-5F41-FACA-6252-2874C3F9DC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723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8fa292382_1_2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hlinkClick r:id="rId3"/>
              </a:rPr>
              <a:t>https://logmi.jp/business/articles/326746</a:t>
            </a:r>
            <a:endParaRPr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2178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8550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8873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8fa292382_1_2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19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77360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03998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3" name="Google Shape;287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800">
              <a:solidFill>
                <a:srgbClr val="666666"/>
              </a:solidFill>
              <a:latin typeface="Merriweather"/>
              <a:ea typeface="Merriweather"/>
              <a:cs typeface="Merriweather"/>
              <a:sym typeface="Merriweathe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400" dirty="0"/>
          </a:p>
        </p:txBody>
      </p:sp>
    </p:spTree>
    <p:extLst>
      <p:ext uri="{BB962C8B-B14F-4D97-AF65-F5344CB8AC3E}">
        <p14:creationId xmlns:p14="http://schemas.microsoft.com/office/powerpoint/2010/main" val="66779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55371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19766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400" dirty="0">
              <a:solidFill>
                <a:srgbClr val="C00000"/>
              </a:solidFill>
            </a:endParaRPr>
          </a:p>
        </p:txBody>
      </p:sp>
    </p:spTree>
    <p:extLst>
      <p:ext uri="{BB962C8B-B14F-4D97-AF65-F5344CB8AC3E}">
        <p14:creationId xmlns:p14="http://schemas.microsoft.com/office/powerpoint/2010/main" val="405891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400">
                <a:solidFill>
                  <a:srgbClr val="C00000"/>
                </a:solidFill>
              </a:rPr>
              <a:t>閾値：小</a:t>
            </a:r>
            <a:r>
              <a:rPr kumimoji="1" lang="en-US" altLang="ja-JP" sz="1400" dirty="0">
                <a:solidFill>
                  <a:srgbClr val="C00000"/>
                </a:solidFill>
              </a:rPr>
              <a:t> – 20</a:t>
            </a:r>
            <a:r>
              <a:rPr kumimoji="1" lang="ja-JP" altLang="en-US" sz="1400">
                <a:solidFill>
                  <a:srgbClr val="C00000"/>
                </a:solidFill>
              </a:rPr>
              <a:t>以下を交換が必要と考え検査を実施するので、それ以上の割合が大きくなり、大きくコスト削減できる　（究極にコスト削減する方法は、</a:t>
            </a:r>
            <a:r>
              <a:rPr kumimoji="1" lang="en-US" altLang="ja-JP" sz="1400" dirty="0">
                <a:solidFill>
                  <a:srgbClr val="C00000"/>
                </a:solidFill>
              </a:rPr>
              <a:t>1</a:t>
            </a:r>
            <a:r>
              <a:rPr kumimoji="1" lang="ja-JP" altLang="en-US" sz="1400">
                <a:solidFill>
                  <a:srgbClr val="C00000"/>
                </a:solidFill>
              </a:rPr>
              <a:t>以上は検査なしと判断）</a:t>
            </a:r>
            <a:endParaRPr kumimoji="1" lang="en-US" altLang="ja-JP" sz="1400" dirty="0">
              <a:solidFill>
                <a:srgbClr val="C00000"/>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400">
                <a:solidFill>
                  <a:srgbClr val="C00000"/>
                </a:solidFill>
              </a:rPr>
              <a:t>閾値：大</a:t>
            </a:r>
            <a:r>
              <a:rPr kumimoji="1" lang="en-US" altLang="ja-JP" sz="1400" dirty="0">
                <a:solidFill>
                  <a:srgbClr val="C00000"/>
                </a:solidFill>
              </a:rPr>
              <a:t> – 90</a:t>
            </a:r>
            <a:r>
              <a:rPr kumimoji="1" lang="ja-JP" altLang="en-US" sz="1400">
                <a:solidFill>
                  <a:srgbClr val="C00000"/>
                </a:solidFill>
              </a:rPr>
              <a:t>以下を交換が必要と考え検査を実施するので、</a:t>
            </a:r>
            <a:r>
              <a:rPr kumimoji="1" lang="en-US" altLang="ja-JP" sz="1400" dirty="0">
                <a:solidFill>
                  <a:srgbClr val="C00000"/>
                </a:solidFill>
              </a:rPr>
              <a:t>20</a:t>
            </a:r>
            <a:r>
              <a:rPr kumimoji="1" lang="ja-JP" altLang="en-US" sz="1400">
                <a:solidFill>
                  <a:srgbClr val="C00000"/>
                </a:solidFill>
              </a:rPr>
              <a:t>の場合と比べて沢山検査を実施。小さなコスト削減</a:t>
            </a:r>
            <a:endParaRPr kumimoji="1" lang="en-US" altLang="ja-JP" sz="1400" dirty="0">
              <a:solidFill>
                <a:srgbClr val="C00000"/>
              </a:solidFill>
            </a:endParaRPr>
          </a:p>
        </p:txBody>
      </p:sp>
    </p:spTree>
    <p:extLst>
      <p:ext uri="{BB962C8B-B14F-4D97-AF65-F5344CB8AC3E}">
        <p14:creationId xmlns:p14="http://schemas.microsoft.com/office/powerpoint/2010/main" val="3730380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400">
                <a:solidFill>
                  <a:srgbClr val="C00000"/>
                </a:solidFill>
              </a:rPr>
              <a:t>閾値：小</a:t>
            </a:r>
            <a:r>
              <a:rPr kumimoji="1" lang="en-US" altLang="ja-JP" sz="1400" dirty="0">
                <a:solidFill>
                  <a:srgbClr val="C00000"/>
                </a:solidFill>
              </a:rPr>
              <a:t> – 20</a:t>
            </a:r>
            <a:r>
              <a:rPr kumimoji="1" lang="ja-JP" altLang="en-US" sz="1400">
                <a:solidFill>
                  <a:srgbClr val="C00000"/>
                </a:solidFill>
              </a:rPr>
              <a:t>以下を交換が必要と考え検査を実施するので、それ以上の割合が大きくなり、大きくコスト削減できる　（究極にコスト削減する方法は、</a:t>
            </a:r>
            <a:r>
              <a:rPr kumimoji="1" lang="en-US" altLang="ja-JP" sz="1400" dirty="0">
                <a:solidFill>
                  <a:srgbClr val="C00000"/>
                </a:solidFill>
              </a:rPr>
              <a:t>1</a:t>
            </a:r>
            <a:r>
              <a:rPr kumimoji="1" lang="ja-JP" altLang="en-US" sz="1400">
                <a:solidFill>
                  <a:srgbClr val="C00000"/>
                </a:solidFill>
              </a:rPr>
              <a:t>以上は検査なしと判断）</a:t>
            </a:r>
            <a:endParaRPr kumimoji="1" lang="en-US" altLang="ja-JP" sz="1400" dirty="0">
              <a:solidFill>
                <a:srgbClr val="C00000"/>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400">
                <a:solidFill>
                  <a:srgbClr val="C00000"/>
                </a:solidFill>
              </a:rPr>
              <a:t>閾値：大</a:t>
            </a:r>
            <a:r>
              <a:rPr kumimoji="1" lang="en-US" altLang="ja-JP" sz="1400" dirty="0">
                <a:solidFill>
                  <a:srgbClr val="C00000"/>
                </a:solidFill>
              </a:rPr>
              <a:t> – 90</a:t>
            </a:r>
            <a:r>
              <a:rPr kumimoji="1" lang="ja-JP" altLang="en-US" sz="1400">
                <a:solidFill>
                  <a:srgbClr val="C00000"/>
                </a:solidFill>
              </a:rPr>
              <a:t>以下を交換が必要と考え検査を実施するので、</a:t>
            </a:r>
            <a:r>
              <a:rPr kumimoji="1" lang="en-US" altLang="ja-JP" sz="1400" dirty="0">
                <a:solidFill>
                  <a:srgbClr val="C00000"/>
                </a:solidFill>
              </a:rPr>
              <a:t>20</a:t>
            </a:r>
            <a:r>
              <a:rPr kumimoji="1" lang="ja-JP" altLang="en-US" sz="1400">
                <a:solidFill>
                  <a:srgbClr val="C00000"/>
                </a:solidFill>
              </a:rPr>
              <a:t>の場合と比べて沢山検査を実施。小さなコスト削減</a:t>
            </a:r>
            <a:endParaRPr kumimoji="1" lang="en-US" altLang="ja-JP" sz="1400" dirty="0">
              <a:solidFill>
                <a:srgbClr val="C00000"/>
              </a:solidFill>
            </a:endParaRPr>
          </a:p>
        </p:txBody>
      </p:sp>
    </p:spTree>
    <p:extLst>
      <p:ext uri="{BB962C8B-B14F-4D97-AF65-F5344CB8AC3E}">
        <p14:creationId xmlns:p14="http://schemas.microsoft.com/office/powerpoint/2010/main" val="412892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6154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022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0434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9073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1761-7346-D9B6-65F8-721274ABE3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1AED65-286F-087C-321B-2DFBD304A39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225FC32-C77D-C4D5-C908-DBF6AA3E020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3563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8fa292382_1_2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atmarkit.itmedia.co.jp</a:t>
            </a:r>
            <a:r>
              <a:rPr lang="en" dirty="0"/>
              <a:t>/</a:t>
            </a:r>
            <a:r>
              <a:rPr lang="en" dirty="0" err="1"/>
              <a:t>ait</a:t>
            </a:r>
            <a:r>
              <a:rPr lang="en" dirty="0"/>
              <a:t>/articles/1502/09/news015.html</a:t>
            </a:r>
          </a:p>
          <a:p>
            <a:pPr marL="0" lvl="0" indent="0" algn="l" rtl="0">
              <a:spcBef>
                <a:spcPts val="0"/>
              </a:spcBef>
              <a:spcAft>
                <a:spcPts val="0"/>
              </a:spcAft>
              <a:buNone/>
            </a:pPr>
            <a:r>
              <a:rPr lang="en" dirty="0"/>
              <a:t>https://</a:t>
            </a:r>
            <a:r>
              <a:rPr lang="en" dirty="0" err="1"/>
              <a:t>bizzine.jp</a:t>
            </a:r>
            <a:r>
              <a:rPr lang="en" dirty="0"/>
              <a:t>/article/detail/6424?p=2</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094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2DD2151-7B4C-0339-05E8-AACDF7F07547}"/>
            </a:ext>
          </a:extLst>
        </p:cNvPr>
        <p:cNvGrpSpPr/>
        <p:nvPr/>
      </p:nvGrpSpPr>
      <p:grpSpPr>
        <a:xfrm>
          <a:off x="0" y="0"/>
          <a:ext cx="0" cy="0"/>
          <a:chOff x="0" y="0"/>
          <a:chExt cx="0" cy="0"/>
        </a:xfrm>
      </p:grpSpPr>
      <p:sp>
        <p:nvSpPr>
          <p:cNvPr id="246" name="Google Shape;246;gf8fa292382_1_2555:notes">
            <a:extLst>
              <a:ext uri="{FF2B5EF4-FFF2-40B4-BE49-F238E27FC236}">
                <a16:creationId xmlns:a16="http://schemas.microsoft.com/office/drawing/2014/main" id="{C9E08DE9-43FB-47AB-C9DA-73D339589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8fa292382_1_2555:notes">
            <a:extLst>
              <a:ext uri="{FF2B5EF4-FFF2-40B4-BE49-F238E27FC236}">
                <a16:creationId xmlns:a16="http://schemas.microsoft.com/office/drawing/2014/main" id="{0078B6A4-A0B9-59BB-8F7A-6AFBBC620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atmarkit.itmedia.co.jp</a:t>
            </a:r>
            <a:r>
              <a:rPr lang="en" dirty="0"/>
              <a:t>/</a:t>
            </a:r>
            <a:r>
              <a:rPr lang="en" dirty="0" err="1"/>
              <a:t>ait</a:t>
            </a:r>
            <a:r>
              <a:rPr lang="en" dirty="0"/>
              <a:t>/articles/1502/09/news015.html</a:t>
            </a:r>
          </a:p>
          <a:p>
            <a:pPr marL="0" lvl="0" indent="0" algn="l" rtl="0">
              <a:spcBef>
                <a:spcPts val="0"/>
              </a:spcBef>
              <a:spcAft>
                <a:spcPts val="0"/>
              </a:spcAft>
              <a:buNone/>
            </a:pPr>
            <a:r>
              <a:rPr lang="en" dirty="0"/>
              <a:t>https://</a:t>
            </a:r>
            <a:r>
              <a:rPr lang="en" dirty="0" err="1"/>
              <a:t>bizzine.jp</a:t>
            </a:r>
            <a:r>
              <a:rPr lang="en" dirty="0"/>
              <a:t>/article/detail/6424?p=2</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5533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flipH="1">
            <a:off x="-58937" y="-35715"/>
            <a:ext cx="24525496" cy="13795592"/>
          </a:xfrm>
          <a:prstGeom prst="rect">
            <a:avLst/>
          </a:prstGeom>
          <a:noFill/>
          <a:ln>
            <a:noFill/>
          </a:ln>
        </p:spPr>
      </p:pic>
      <p:pic>
        <p:nvPicPr>
          <p:cNvPr id="13" name="Google Shape;13;p2" descr="Google Shape;244;p58"/>
          <p:cNvPicPr preferRelativeResize="0"/>
          <p:nvPr/>
        </p:nvPicPr>
        <p:blipFill rotWithShape="1">
          <a:blip r:embed="rId3">
            <a:alphaModFix/>
          </a:blip>
          <a:srcRect/>
          <a:stretch/>
        </p:blipFill>
        <p:spPr>
          <a:xfrm>
            <a:off x="22990936" y="419926"/>
            <a:ext cx="889001" cy="889001"/>
          </a:xfrm>
          <a:prstGeom prst="rect">
            <a:avLst/>
          </a:prstGeom>
          <a:noFill/>
          <a:ln>
            <a:noFill/>
          </a:ln>
        </p:spPr>
      </p:pic>
      <p:sp>
        <p:nvSpPr>
          <p:cNvPr id="14" name="Google Shape;14;p2"/>
          <p:cNvSpPr txBox="1">
            <a:spLocks noGrp="1"/>
          </p:cNvSpPr>
          <p:nvPr>
            <p:ph type="sldNum" idx="12"/>
          </p:nvPr>
        </p:nvSpPr>
        <p:spPr>
          <a:xfrm>
            <a:off x="12001447" y="130810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p2"/>
          <p:cNvSpPr/>
          <p:nvPr/>
        </p:nvSpPr>
        <p:spPr>
          <a:xfrm rot="10800000">
            <a:off x="18590150" y="-35650"/>
            <a:ext cx="5876400" cy="5814300"/>
          </a:xfrm>
          <a:prstGeom prst="rtTriangle">
            <a:avLst/>
          </a:pr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2" descr="Google Shape;329;p78"/>
          <p:cNvPicPr preferRelativeResize="0"/>
          <p:nvPr/>
        </p:nvPicPr>
        <p:blipFill rotWithShape="1">
          <a:blip r:embed="rId3">
            <a:alphaModFix/>
          </a:blip>
          <a:srcRect/>
          <a:stretch/>
        </p:blipFill>
        <p:spPr>
          <a:xfrm>
            <a:off x="21804175" y="690877"/>
            <a:ext cx="1888185" cy="18881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H2O AI Hybrid Cloud">
  <p:cSld name="H2O AI Hybrid Cloud">
    <p:bg>
      <p:bgPr>
        <a:gradFill>
          <a:gsLst>
            <a:gs pos="0">
              <a:srgbClr val="252627"/>
            </a:gs>
            <a:gs pos="100000">
              <a:srgbClr val="000000"/>
            </a:gs>
          </a:gsLst>
          <a:path path="circle">
            <a:fillToRect l="50000" t="50000" r="50000" b="50000"/>
          </a:path>
          <a:tileRect/>
        </a:gradFill>
        <a:effectLst/>
      </p:bgPr>
    </p:bg>
    <p:spTree>
      <p:nvGrpSpPr>
        <p:cNvPr id="1" name="Shape 51"/>
        <p:cNvGrpSpPr/>
        <p:nvPr/>
      </p:nvGrpSpPr>
      <p:grpSpPr>
        <a:xfrm>
          <a:off x="0" y="0"/>
          <a:ext cx="0" cy="0"/>
          <a:chOff x="0" y="0"/>
          <a:chExt cx="0" cy="0"/>
        </a:xfrm>
      </p:grpSpPr>
      <p:pic>
        <p:nvPicPr>
          <p:cNvPr id="52" name="Google Shape;52;p8" descr="Google Shape;26;p6"/>
          <p:cNvPicPr preferRelativeResize="0"/>
          <p:nvPr/>
        </p:nvPicPr>
        <p:blipFill rotWithShape="1">
          <a:blip r:embed="rId2">
            <a:alphaModFix amt="59800"/>
          </a:blip>
          <a:srcRect l="52745" r="6276" b="47944"/>
          <a:stretch/>
        </p:blipFill>
        <p:spPr>
          <a:xfrm flipH="1">
            <a:off x="-7619" y="6546597"/>
            <a:ext cx="24347483" cy="7169017"/>
          </a:xfrm>
          <a:prstGeom prst="rect">
            <a:avLst/>
          </a:prstGeom>
          <a:noFill/>
          <a:ln>
            <a:noFill/>
          </a:ln>
        </p:spPr>
      </p:pic>
      <p:pic>
        <p:nvPicPr>
          <p:cNvPr id="53" name="Google Shape;53;p8" descr="Google Shape;27;p6"/>
          <p:cNvPicPr preferRelativeResize="0"/>
          <p:nvPr/>
        </p:nvPicPr>
        <p:blipFill rotWithShape="1">
          <a:blip r:embed="rId3">
            <a:alphaModFix/>
          </a:blip>
          <a:srcRect/>
          <a:stretch/>
        </p:blipFill>
        <p:spPr>
          <a:xfrm>
            <a:off x="22990936" y="419926"/>
            <a:ext cx="889002" cy="889002"/>
          </a:xfrm>
          <a:prstGeom prst="rect">
            <a:avLst/>
          </a:prstGeom>
          <a:noFill/>
          <a:ln>
            <a:noFill/>
          </a:ln>
        </p:spPr>
      </p:pic>
      <p:sp>
        <p:nvSpPr>
          <p:cNvPr id="54" name="Google Shape;54;p8"/>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5E5E5E"/>
              </a:buClr>
              <a:buSzPts val="1600"/>
              <a:buFont typeface="Hind"/>
              <a:buNone/>
            </a:pPr>
            <a:r>
              <a:rPr lang="en-US" sz="1600" b="0" i="0" u="none" strike="noStrike" cap="none">
                <a:solidFill>
                  <a:srgbClr val="5E5E5E"/>
                </a:solidFill>
                <a:latin typeface="Hind"/>
                <a:ea typeface="Hind"/>
                <a:cs typeface="Hind"/>
                <a:sym typeface="Hind"/>
              </a:rPr>
              <a:t>H2O.ai Confidential</a:t>
            </a:r>
            <a:endParaRPr/>
          </a:p>
        </p:txBody>
      </p:sp>
      <p:sp>
        <p:nvSpPr>
          <p:cNvPr id="55" name="Google Shape;55;p8"/>
          <p:cNvSpPr txBox="1">
            <a:spLocks noGrp="1"/>
          </p:cNvSpPr>
          <p:nvPr>
            <p:ph type="sldNum" idx="12"/>
          </p:nvPr>
        </p:nvSpPr>
        <p:spPr>
          <a:xfrm>
            <a:off x="12011393" y="12819075"/>
            <a:ext cx="368574" cy="360823"/>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ke">
  <p:cSld name="Make">
    <p:spTree>
      <p:nvGrpSpPr>
        <p:cNvPr id="1" name="Shape 74"/>
        <p:cNvGrpSpPr/>
        <p:nvPr/>
      </p:nvGrpSpPr>
      <p:grpSpPr>
        <a:xfrm>
          <a:off x="0" y="0"/>
          <a:ext cx="0" cy="0"/>
          <a:chOff x="0" y="0"/>
          <a:chExt cx="0" cy="0"/>
        </a:xfrm>
      </p:grpSpPr>
      <p:pic>
        <p:nvPicPr>
          <p:cNvPr id="75" name="Google Shape;75;p11" descr="Google Shape;30;p7"/>
          <p:cNvPicPr preferRelativeResize="0"/>
          <p:nvPr/>
        </p:nvPicPr>
        <p:blipFill rotWithShape="1">
          <a:blip r:embed="rId2">
            <a:alphaModFix/>
          </a:blip>
          <a:srcRect/>
          <a:stretch/>
        </p:blipFill>
        <p:spPr>
          <a:xfrm>
            <a:off x="22990936" y="419926"/>
            <a:ext cx="889002" cy="889002"/>
          </a:xfrm>
          <a:prstGeom prst="rect">
            <a:avLst/>
          </a:prstGeom>
          <a:noFill/>
          <a:ln>
            <a:noFill/>
          </a:ln>
        </p:spPr>
      </p:pic>
      <p:sp>
        <p:nvSpPr>
          <p:cNvPr id="76" name="Google Shape;76;p11"/>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5E5E5E"/>
              </a:buClr>
              <a:buSzPts val="1600"/>
              <a:buFont typeface="Hind"/>
              <a:buNone/>
            </a:pPr>
            <a:r>
              <a:rPr lang="en-US" sz="1600" b="0" i="0" u="none" strike="noStrike" cap="none">
                <a:solidFill>
                  <a:srgbClr val="5E5E5E"/>
                </a:solidFill>
                <a:latin typeface="Hind"/>
                <a:ea typeface="Hind"/>
                <a:cs typeface="Hind"/>
                <a:sym typeface="Hind"/>
              </a:rPr>
              <a:t>H2O.ai Confidential</a:t>
            </a:r>
            <a:endParaRPr/>
          </a:p>
        </p:txBody>
      </p:sp>
      <p:sp>
        <p:nvSpPr>
          <p:cNvPr id="77" name="Google Shape;77;p11"/>
          <p:cNvSpPr txBox="1">
            <a:spLocks noGrp="1"/>
          </p:cNvSpPr>
          <p:nvPr>
            <p:ph type="sldNum" idx="12"/>
          </p:nvPr>
        </p:nvSpPr>
        <p:spPr>
          <a:xfrm>
            <a:off x="120015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ingle Copy Subtitle">
  <p:cSld name="Single Copy Subtitle">
    <p:spTree>
      <p:nvGrpSpPr>
        <p:cNvPr id="1" name="Shape 19"/>
        <p:cNvGrpSpPr/>
        <p:nvPr/>
      </p:nvGrpSpPr>
      <p:grpSpPr>
        <a:xfrm>
          <a:off x="0" y="0"/>
          <a:ext cx="0" cy="0"/>
          <a:chOff x="0" y="0"/>
          <a:chExt cx="0" cy="0"/>
        </a:xfrm>
      </p:grpSpPr>
      <p:pic>
        <p:nvPicPr>
          <p:cNvPr id="20" name="Google Shape;20;p122" descr="Google Shape;90;p21"/>
          <p:cNvPicPr preferRelativeResize="0"/>
          <p:nvPr/>
        </p:nvPicPr>
        <p:blipFill rotWithShape="1">
          <a:blip r:embed="rId2">
            <a:alphaModFix/>
          </a:blip>
          <a:srcRect/>
          <a:stretch/>
        </p:blipFill>
        <p:spPr>
          <a:xfrm>
            <a:off x="22990936" y="419926"/>
            <a:ext cx="889001" cy="889001"/>
          </a:xfrm>
          <a:prstGeom prst="rect">
            <a:avLst/>
          </a:prstGeom>
          <a:noFill/>
          <a:ln>
            <a:noFill/>
          </a:ln>
        </p:spPr>
      </p:pic>
      <p:sp>
        <p:nvSpPr>
          <p:cNvPr id="21" name="Google Shape;21;p122"/>
          <p:cNvSpPr txBox="1"/>
          <p:nvPr/>
        </p:nvSpPr>
        <p:spPr>
          <a:xfrm>
            <a:off x="17722735" y="13223623"/>
            <a:ext cx="6147341" cy="289219"/>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5E5E5E"/>
              </a:buClr>
              <a:buSzPts val="1600"/>
              <a:buFont typeface="Hind"/>
              <a:buNone/>
            </a:pPr>
            <a:r>
              <a:rPr lang="en-US" sz="1600" b="0" i="0" u="none" strike="noStrike" cap="none">
                <a:solidFill>
                  <a:srgbClr val="5E5E5E"/>
                </a:solidFill>
                <a:latin typeface="Hind"/>
                <a:ea typeface="Hind"/>
                <a:cs typeface="Hind"/>
                <a:sym typeface="Hind"/>
              </a:rPr>
              <a:t>H2O.ai Confidential</a:t>
            </a:r>
            <a:endParaRPr sz="1400" b="0" i="0" u="none" strike="noStrike" cap="none">
              <a:solidFill>
                <a:srgbClr val="000000"/>
              </a:solidFill>
              <a:latin typeface="Arial"/>
              <a:ea typeface="Arial"/>
              <a:cs typeface="Arial"/>
              <a:sym typeface="Arial"/>
            </a:endParaRPr>
          </a:p>
        </p:txBody>
      </p:sp>
      <p:sp>
        <p:nvSpPr>
          <p:cNvPr id="22" name="Google Shape;22;p122"/>
          <p:cNvSpPr txBox="1">
            <a:spLocks noGrp="1"/>
          </p:cNvSpPr>
          <p:nvPr>
            <p:ph type="sldNum" idx="12"/>
          </p:nvPr>
        </p:nvSpPr>
        <p:spPr>
          <a:xfrm>
            <a:off x="12001447" y="12804209"/>
            <a:ext cx="368504" cy="65659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122"/>
          <p:cNvSpPr/>
          <p:nvPr/>
        </p:nvSpPr>
        <p:spPr>
          <a:xfrm>
            <a:off x="1295050" y="9650"/>
            <a:ext cx="1147200" cy="13716000"/>
          </a:xfrm>
          <a:prstGeom prst="rect">
            <a:avLst/>
          </a:prstGeom>
          <a:gradFill>
            <a:gsLst>
              <a:gs pos="0">
                <a:srgbClr val="FFE674"/>
              </a:gs>
              <a:gs pos="100000">
                <a:srgbClr val="E8BF0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24" name="Google Shape;24;p122"/>
          <p:cNvPicPr preferRelativeResize="0"/>
          <p:nvPr/>
        </p:nvPicPr>
        <p:blipFill rotWithShape="1">
          <a:blip r:embed="rId3">
            <a:alphaModFix/>
          </a:blip>
          <a:srcRect/>
          <a:stretch/>
        </p:blipFill>
        <p:spPr>
          <a:xfrm>
            <a:off x="-17150" y="-23800"/>
            <a:ext cx="2166625" cy="13749176"/>
          </a:xfrm>
          <a:prstGeom prst="rect">
            <a:avLst/>
          </a:prstGeom>
          <a:noFill/>
          <a:ln>
            <a:noFill/>
          </a:ln>
        </p:spPr>
      </p:pic>
      <p:sp>
        <p:nvSpPr>
          <p:cNvPr id="25" name="Google Shape;25;p122"/>
          <p:cNvSpPr txBox="1">
            <a:spLocks noGrp="1"/>
          </p:cNvSpPr>
          <p:nvPr>
            <p:ph type="title"/>
          </p:nvPr>
        </p:nvSpPr>
        <p:spPr>
          <a:xfrm>
            <a:off x="3155900" y="851500"/>
            <a:ext cx="19700100" cy="1699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SzPts val="6000"/>
              <a:buNone/>
              <a:defRPr sz="6000"/>
            </a:lvl1pPr>
            <a:lvl2pPr lvl="1" algn="l">
              <a:lnSpc>
                <a:spcPct val="80000"/>
              </a:lnSpc>
              <a:spcBef>
                <a:spcPts val="0"/>
              </a:spcBef>
              <a:spcAft>
                <a:spcPts val="0"/>
              </a:spcAft>
              <a:buSzPts val="9600"/>
              <a:buNone/>
              <a:defRPr sz="9600"/>
            </a:lvl2pPr>
            <a:lvl3pPr lvl="2" algn="l">
              <a:lnSpc>
                <a:spcPct val="80000"/>
              </a:lnSpc>
              <a:spcBef>
                <a:spcPts val="0"/>
              </a:spcBef>
              <a:spcAft>
                <a:spcPts val="0"/>
              </a:spcAft>
              <a:buSzPts val="9600"/>
              <a:buNone/>
              <a:defRPr sz="9600"/>
            </a:lvl3pPr>
            <a:lvl4pPr lvl="3" algn="l">
              <a:lnSpc>
                <a:spcPct val="80000"/>
              </a:lnSpc>
              <a:spcBef>
                <a:spcPts val="0"/>
              </a:spcBef>
              <a:spcAft>
                <a:spcPts val="0"/>
              </a:spcAft>
              <a:buSzPts val="9600"/>
              <a:buNone/>
              <a:defRPr sz="9600"/>
            </a:lvl4pPr>
            <a:lvl5pPr lvl="4" algn="l">
              <a:lnSpc>
                <a:spcPct val="80000"/>
              </a:lnSpc>
              <a:spcBef>
                <a:spcPts val="0"/>
              </a:spcBef>
              <a:spcAft>
                <a:spcPts val="0"/>
              </a:spcAft>
              <a:buSzPts val="9600"/>
              <a:buNone/>
              <a:defRPr sz="9600"/>
            </a:lvl5pPr>
            <a:lvl6pPr lvl="5" algn="l">
              <a:lnSpc>
                <a:spcPct val="80000"/>
              </a:lnSpc>
              <a:spcBef>
                <a:spcPts val="0"/>
              </a:spcBef>
              <a:spcAft>
                <a:spcPts val="0"/>
              </a:spcAft>
              <a:buSzPts val="9600"/>
              <a:buNone/>
              <a:defRPr sz="9600"/>
            </a:lvl6pPr>
            <a:lvl7pPr lvl="6" algn="l">
              <a:lnSpc>
                <a:spcPct val="80000"/>
              </a:lnSpc>
              <a:spcBef>
                <a:spcPts val="0"/>
              </a:spcBef>
              <a:spcAft>
                <a:spcPts val="0"/>
              </a:spcAft>
              <a:buSzPts val="9600"/>
              <a:buNone/>
              <a:defRPr sz="9600"/>
            </a:lvl7pPr>
            <a:lvl8pPr lvl="7" algn="l">
              <a:lnSpc>
                <a:spcPct val="80000"/>
              </a:lnSpc>
              <a:spcBef>
                <a:spcPts val="0"/>
              </a:spcBef>
              <a:spcAft>
                <a:spcPts val="0"/>
              </a:spcAft>
              <a:buSzPts val="9600"/>
              <a:buNone/>
              <a:defRPr sz="9600"/>
            </a:lvl8pPr>
            <a:lvl9pPr lvl="8" algn="l">
              <a:lnSpc>
                <a:spcPct val="80000"/>
              </a:lnSpc>
              <a:spcBef>
                <a:spcPts val="0"/>
              </a:spcBef>
              <a:spcAft>
                <a:spcPts val="0"/>
              </a:spcAft>
              <a:buSzPts val="9600"/>
              <a:buNone/>
              <a:defRPr sz="9600"/>
            </a:lvl9pPr>
          </a:lstStyle>
          <a:p>
            <a:endParaRPr/>
          </a:p>
        </p:txBody>
      </p:sp>
      <p:sp>
        <p:nvSpPr>
          <p:cNvPr id="26" name="Google Shape;26;p122"/>
          <p:cNvSpPr txBox="1">
            <a:spLocks noGrp="1"/>
          </p:cNvSpPr>
          <p:nvPr>
            <p:ph type="body" idx="1"/>
          </p:nvPr>
        </p:nvSpPr>
        <p:spPr>
          <a:xfrm>
            <a:off x="3155750" y="4046025"/>
            <a:ext cx="19700100" cy="8442600"/>
          </a:xfrm>
          <a:prstGeom prst="rect">
            <a:avLst/>
          </a:prstGeom>
          <a:noFill/>
          <a:ln>
            <a:noFill/>
          </a:ln>
        </p:spPr>
        <p:txBody>
          <a:bodyPr spcFirstLastPara="1" wrap="square" lIns="50800" tIns="50800" rIns="50800" bIns="50800" anchor="t" anchorCtr="0">
            <a:normAutofit/>
          </a:bodyPr>
          <a:lstStyle>
            <a:lvl1pPr marL="457200" lvl="0" indent="-228600" algn="l">
              <a:lnSpc>
                <a:spcPct val="115000"/>
              </a:lnSpc>
              <a:spcBef>
                <a:spcPts val="0"/>
              </a:spcBef>
              <a:spcAft>
                <a:spcPts val="0"/>
              </a:spcAft>
              <a:buSzPts val="3600"/>
              <a:buNone/>
              <a:defRPr sz="3600"/>
            </a:lvl1pPr>
            <a:lvl2pPr marL="914400" lvl="1" indent="-228600" algn="l">
              <a:lnSpc>
                <a:spcPct val="115000"/>
              </a:lnSpc>
              <a:spcBef>
                <a:spcPts val="0"/>
              </a:spcBef>
              <a:spcAft>
                <a:spcPts val="0"/>
              </a:spcAft>
              <a:buSzPts val="3600"/>
              <a:buNone/>
              <a:defRPr sz="3600"/>
            </a:lvl2pPr>
            <a:lvl3pPr marL="1371600" lvl="2" indent="-228600" algn="l">
              <a:lnSpc>
                <a:spcPct val="115000"/>
              </a:lnSpc>
              <a:spcBef>
                <a:spcPts val="0"/>
              </a:spcBef>
              <a:spcAft>
                <a:spcPts val="0"/>
              </a:spcAft>
              <a:buSzPts val="3600"/>
              <a:buNone/>
              <a:defRPr sz="3600"/>
            </a:lvl3pPr>
            <a:lvl4pPr marL="1828800" lvl="3" indent="-228600" algn="l">
              <a:lnSpc>
                <a:spcPct val="115000"/>
              </a:lnSpc>
              <a:spcBef>
                <a:spcPts val="0"/>
              </a:spcBef>
              <a:spcAft>
                <a:spcPts val="0"/>
              </a:spcAft>
              <a:buSzPts val="3600"/>
              <a:buNone/>
              <a:defRPr sz="3600"/>
            </a:lvl4pPr>
            <a:lvl5pPr marL="2286000" lvl="4" indent="-228600" algn="l">
              <a:lnSpc>
                <a:spcPct val="115000"/>
              </a:lnSpc>
              <a:spcBef>
                <a:spcPts val="0"/>
              </a:spcBef>
              <a:spcAft>
                <a:spcPts val="0"/>
              </a:spcAft>
              <a:buSzPts val="3600"/>
              <a:buNone/>
              <a:defRPr sz="3600"/>
            </a:lvl5pPr>
            <a:lvl6pPr marL="2743200" lvl="5" indent="-228600" algn="l">
              <a:lnSpc>
                <a:spcPct val="115000"/>
              </a:lnSpc>
              <a:spcBef>
                <a:spcPts val="0"/>
              </a:spcBef>
              <a:spcAft>
                <a:spcPts val="0"/>
              </a:spcAft>
              <a:buSzPts val="3600"/>
              <a:buNone/>
              <a:defRPr sz="3600"/>
            </a:lvl6pPr>
            <a:lvl7pPr marL="3200400" lvl="6" indent="-228600" algn="l">
              <a:lnSpc>
                <a:spcPct val="115000"/>
              </a:lnSpc>
              <a:spcBef>
                <a:spcPts val="0"/>
              </a:spcBef>
              <a:spcAft>
                <a:spcPts val="0"/>
              </a:spcAft>
              <a:buSzPts val="3600"/>
              <a:buNone/>
              <a:defRPr sz="3600"/>
            </a:lvl7pPr>
            <a:lvl8pPr marL="3657600" lvl="7" indent="-228600" algn="l">
              <a:lnSpc>
                <a:spcPct val="115000"/>
              </a:lnSpc>
              <a:spcBef>
                <a:spcPts val="0"/>
              </a:spcBef>
              <a:spcAft>
                <a:spcPts val="0"/>
              </a:spcAft>
              <a:buSzPts val="3600"/>
              <a:buNone/>
              <a:defRPr sz="3600"/>
            </a:lvl8pPr>
            <a:lvl9pPr marL="4114800" lvl="8" indent="-228600" algn="l">
              <a:lnSpc>
                <a:spcPct val="115000"/>
              </a:lnSpc>
              <a:spcBef>
                <a:spcPts val="0"/>
              </a:spcBef>
              <a:spcAft>
                <a:spcPts val="0"/>
              </a:spcAft>
              <a:buSzPts val="3600"/>
              <a:buNone/>
              <a:defRPr sz="3600"/>
            </a:lvl9pPr>
          </a:lstStyle>
          <a:p>
            <a:endParaRPr/>
          </a:p>
        </p:txBody>
      </p:sp>
      <p:sp>
        <p:nvSpPr>
          <p:cNvPr id="27" name="Google Shape;27;p122"/>
          <p:cNvSpPr txBox="1">
            <a:spLocks noGrp="1"/>
          </p:cNvSpPr>
          <p:nvPr>
            <p:ph type="subTitle" idx="2"/>
          </p:nvPr>
        </p:nvSpPr>
        <p:spPr>
          <a:xfrm>
            <a:off x="3155900" y="2550700"/>
            <a:ext cx="19700100" cy="993900"/>
          </a:xfrm>
          <a:prstGeom prst="rect">
            <a:avLst/>
          </a:prstGeom>
          <a:noFill/>
          <a:ln>
            <a:noFill/>
          </a:ln>
        </p:spPr>
        <p:txBody>
          <a:bodyPr spcFirstLastPara="1" wrap="square" lIns="50800" tIns="50800" rIns="50800" bIns="50800" anchor="t" anchorCtr="0">
            <a:normAutofit/>
          </a:bodyPr>
          <a:lstStyle>
            <a:lvl1pPr lvl="0" algn="l">
              <a:lnSpc>
                <a:spcPct val="115000"/>
              </a:lnSpc>
              <a:spcBef>
                <a:spcPts val="0"/>
              </a:spcBef>
              <a:spcAft>
                <a:spcPts val="0"/>
              </a:spcAft>
              <a:buSzPts val="4800"/>
              <a:buNone/>
              <a:defRPr sz="4800"/>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400"/>
              <a:buNone/>
              <a:defRPr/>
            </a:lvl5pPr>
            <a:lvl6pPr lvl="5" algn="l">
              <a:lnSpc>
                <a:spcPct val="115000"/>
              </a:lnSpc>
              <a:spcBef>
                <a:spcPts val="0"/>
              </a:spcBef>
              <a:spcAft>
                <a:spcPts val="0"/>
              </a:spcAft>
              <a:buSzPts val="24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400"/>
              <a:buNone/>
              <a:defRPr/>
            </a:lvl8pPr>
            <a:lvl9pPr lvl="8" algn="l">
              <a:lnSpc>
                <a:spcPct val="115000"/>
              </a:lnSpc>
              <a:spcBef>
                <a:spcPts val="0"/>
              </a:spcBef>
              <a:spcAft>
                <a:spcPts val="0"/>
              </a:spcAft>
              <a:buSzPts val="2400"/>
              <a:buNone/>
              <a:defRPr/>
            </a:lvl9pPr>
          </a:lstStyle>
          <a:p>
            <a:endParaRPr/>
          </a:p>
        </p:txBody>
      </p:sp>
    </p:spTree>
    <p:extLst>
      <p:ext uri="{BB962C8B-B14F-4D97-AF65-F5344CB8AC3E}">
        <p14:creationId xmlns:p14="http://schemas.microsoft.com/office/powerpoint/2010/main" val="7343524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5E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219200" y="3200400"/>
            <a:ext cx="21945600" cy="10515600"/>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9pPr>
          </a:lstStyle>
          <a:p>
            <a:endParaRPr/>
          </a:p>
        </p:txBody>
      </p:sp>
      <p:sp>
        <p:nvSpPr>
          <p:cNvPr id="7" name="Google Shape;7;p1"/>
          <p:cNvSpPr txBox="1">
            <a:spLocks noGrp="1"/>
          </p:cNvSpPr>
          <p:nvPr>
            <p:ph type="title"/>
          </p:nvPr>
        </p:nvSpPr>
        <p:spPr>
          <a:xfrm>
            <a:off x="1219200" y="0"/>
            <a:ext cx="21945600" cy="2835275"/>
          </a:xfrm>
          <a:prstGeom prst="rect">
            <a:avLst/>
          </a:prstGeom>
          <a:noFill/>
          <a:ln>
            <a:noFill/>
          </a:ln>
        </p:spPr>
        <p:txBody>
          <a:bodyPr spcFirstLastPara="1" wrap="square" lIns="50800" tIns="50800" rIns="50800" bIns="50800" anchor="b" anchorCtr="0">
            <a:normAutofit/>
          </a:bodyPr>
          <a:lstStyle>
            <a:lvl1pPr marR="0" lvl="0"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1pPr>
            <a:lvl2pPr marR="0" lvl="1"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2pPr>
            <a:lvl3pPr marR="0" lvl="2"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3pPr>
            <a:lvl4pPr marR="0" lvl="3"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4pPr>
            <a:lvl5pPr marR="0" lvl="4"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5pPr>
            <a:lvl6pPr marR="0" lvl="5"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6pPr>
            <a:lvl7pPr marR="0" lvl="6"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7pPr>
            <a:lvl8pPr marR="0" lvl="7"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8pPr>
            <a:lvl9pPr marR="0" lvl="8"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9pPr>
          </a:lstStyle>
          <a:p>
            <a:endParaRPr/>
          </a:p>
        </p:txBody>
      </p:sp>
      <p:pic>
        <p:nvPicPr>
          <p:cNvPr id="8" name="Google Shape;8;p1" descr="Google Shape;21;p4"/>
          <p:cNvPicPr preferRelativeResize="0"/>
          <p:nvPr/>
        </p:nvPicPr>
        <p:blipFill rotWithShape="1">
          <a:blip r:embed="rId6">
            <a:alphaModFix/>
          </a:blip>
          <a:srcRect/>
          <a:stretch/>
        </p:blipFill>
        <p:spPr>
          <a:xfrm>
            <a:off x="22990936" y="419926"/>
            <a:ext cx="889002" cy="889002"/>
          </a:xfrm>
          <a:prstGeom prst="rect">
            <a:avLst/>
          </a:prstGeom>
          <a:noFill/>
          <a:ln>
            <a:noFill/>
          </a:ln>
        </p:spPr>
      </p:pic>
      <p:sp>
        <p:nvSpPr>
          <p:cNvPr id="9" name="Google Shape;9;p1"/>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4D4D4D"/>
              </a:buClr>
              <a:buSzPts val="1600"/>
              <a:buFont typeface="Hind"/>
              <a:buNone/>
            </a:pPr>
            <a:r>
              <a:rPr lang="en-US" sz="1600" b="0" i="0" u="none" strike="noStrike" cap="none">
                <a:solidFill>
                  <a:srgbClr val="4D4D4D"/>
                </a:solidFill>
                <a:latin typeface="Hind"/>
                <a:ea typeface="Hind"/>
                <a:cs typeface="Hind"/>
                <a:sym typeface="Hind"/>
              </a:rPr>
              <a:t>H2O.ai Confidential</a:t>
            </a:r>
            <a:endParaRPr/>
          </a:p>
        </p:txBody>
      </p:sp>
      <p:sp>
        <p:nvSpPr>
          <p:cNvPr id="10" name="Google Shape;10;p1"/>
          <p:cNvSpPr txBox="1">
            <a:spLocks noGrp="1"/>
          </p:cNvSpPr>
          <p:nvPr>
            <p:ph type="sldNum" idx="12"/>
          </p:nvPr>
        </p:nvSpPr>
        <p:spPr>
          <a:xfrm>
            <a:off x="120015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7" r:id="rId3"/>
    <p:sldLayoutId id="214748367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3.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image" Target="../media/image8.png"/><Relationship Id="rId5" Type="http://schemas.openxmlformats.org/officeDocument/2006/relationships/diagramQuickStyle" Target="../diagrams/quickStyle5.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Layout" Target="../diagrams/layout5.xml"/><Relationship Id="rId9" Type="http://schemas.openxmlformats.org/officeDocument/2006/relationships/image" Target="../media/image6.png"/><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diagramData" Target="../diagrams/data6.xml"/><Relationship Id="rId21" Type="http://schemas.openxmlformats.org/officeDocument/2006/relationships/image" Target="../media/image19.png"/><Relationship Id="rId7" Type="http://schemas.microsoft.com/office/2007/relationships/diagramDrawing" Target="../diagrams/drawing6.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4.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image" Target="../media/image8.png"/><Relationship Id="rId5" Type="http://schemas.openxmlformats.org/officeDocument/2006/relationships/diagramQuickStyle" Target="../diagrams/quickStyle6.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Layout" Target="../diagrams/layout6.xml"/><Relationship Id="rId9" Type="http://schemas.openxmlformats.org/officeDocument/2006/relationships/image" Target="../media/image6.png"/><Relationship Id="rId1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8" Type="http://schemas.openxmlformats.org/officeDocument/2006/relationships/hyperlink" Target="https://jp-public.s3.ap-southeast-1.amazonaws.com/data/Livedoor_news/livedoor_news_v2_3CategorySample.csv" TargetMode="External"/><Relationship Id="rId3" Type="http://schemas.openxmlformats.org/officeDocument/2006/relationships/hyperlink" Target="https://jp-public.s3.ap-southeast-1.amazonaws.com/data/RUL_Nasa/cmapss_rul_ws_MIN.csv" TargetMode="External"/><Relationship Id="rId7" Type="http://schemas.openxmlformats.org/officeDocument/2006/relationships/hyperlink" Target="https://jp-public.s3.ap-southeast-1.amazonaws.com/data/Livedoor_news/livedoor_news_v2.csv" TargetMode="External"/><Relationship Id="rId2" Type="http://schemas.openxmlformats.org/officeDocument/2006/relationships/hyperlink" Target="https://jp-public.s3.ap-southeast-1.amazonaws.com/data/RUL_Nasa/cmapss_rul_ws.csv" TargetMode="External"/><Relationship Id="rId1" Type="http://schemas.openxmlformats.org/officeDocument/2006/relationships/slideLayout" Target="../slideLayouts/slideLayout3.xml"/><Relationship Id="rId6" Type="http://schemas.openxmlformats.org/officeDocument/2006/relationships/hyperlink" Target="https://jp-public.s3.ap-southeast-1.amazonaws.com/data/Product_defect_classification/Product_defect_classification_SAMPLE.zip" TargetMode="External"/><Relationship Id="rId5" Type="http://schemas.openxmlformats.org/officeDocument/2006/relationships/hyperlink" Target="https://jp-public.s3.ap-southeast-1.amazonaws.com/data/demand_forecast_walm-fake/test_demand_forecast_fwm.csv" TargetMode="External"/><Relationship Id="rId4" Type="http://schemas.openxmlformats.org/officeDocument/2006/relationships/hyperlink" Target="https://jp-public.s3.ap-southeast-1.amazonaws.com/data/demand_forecast_walm-fake/train_demand_forecast_fwm.csv"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31.png"/><Relationship Id="rId4" Type="http://schemas.openxmlformats.org/officeDocument/2006/relationships/diagramQuickStyle" Target="../diagrams/quickStyle7.xm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2.tiff"/><Relationship Id="rId7" Type="http://schemas.openxmlformats.org/officeDocument/2006/relationships/diagramColors" Target="../diagrams/colors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hyperlink" Target="https://docs.h2o.ai/driverless-ai/latest-stable/docs/userguide/ga.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docs.h2o.ai/driverless-ai/latest-stable/docs/userguide/transformations.html" TargetMode="External"/><Relationship Id="rId4" Type="http://schemas.openxmlformats.org/officeDocument/2006/relationships/image" Target="../media/image34.tiff"/></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jpeg"/><Relationship Id="rId7" Type="http://schemas.openxmlformats.org/officeDocument/2006/relationships/hyperlink" Target="https://docs.h2o.ai/driverless-ai/latest-stable/docs/userguide/supported-algorithms.html" TargetMode="Externa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figure/A-general-architecture-of-CNN-taken-from-27_fig2_342763400" TargetMode="External"/><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ntrs.nasa.gov/api/citations/20090029214/downloads/20090029214.pdf" TargetMode="External"/><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github.com/yukismd/SensorData_PdM/blob/main/data_modified/iot.csv" TargetMode="Externa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yukismd/SensorData_PdM/blob/main/data_modified/modeling_engine_partial_TEST.csv"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hyperlink" Target="https://github.com/yukismd/SensorData_PdM/blob/main/data_modified/modeling_engine_partial_TRAIN.csv"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yukismd/SensorData_PdM/blob/main/data_modified/modeling_engine_partial_TRAIN.csv" TargetMode="External"/><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hyperlink" Target="https://github.com/yukismd/SensorData_PdM/blob/main/data_modified/modeling_engine_partial_TEST.csv"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yukismd/SensorData_PdM/blob/main/data_predicted/save_vs_risk.csv"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yukismd/SensorData_PdM/tree/main" TargetMode="External"/><Relationship Id="rId2" Type="http://schemas.openxmlformats.org/officeDocument/2006/relationships/hyperlink" Target="https://data.nasa.gov/Aerospace/CMAPSS-Jet-Engine-Simulated-Data/ff5v-kuh6/about_data"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8.png"/><Relationship Id="rId5" Type="http://schemas.openxmlformats.org/officeDocument/2006/relationships/diagramQuickStyle" Target="../diagrams/quickStyle2.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6.png"/><Relationship Id="rId1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9"/>
        <p:cNvGrpSpPr/>
        <p:nvPr/>
      </p:nvGrpSpPr>
      <p:grpSpPr>
        <a:xfrm>
          <a:off x="0" y="0"/>
          <a:ext cx="0" cy="0"/>
          <a:chOff x="0" y="0"/>
          <a:chExt cx="0" cy="0"/>
        </a:xfrm>
      </p:grpSpPr>
      <p:sp>
        <p:nvSpPr>
          <p:cNvPr id="3" name="正方形/長方形 2">
            <a:extLst>
              <a:ext uri="{FF2B5EF4-FFF2-40B4-BE49-F238E27FC236}">
                <a16:creationId xmlns:a16="http://schemas.microsoft.com/office/drawing/2014/main" id="{A0F1B28F-99ED-6ABE-BE6B-4967F32E441A}"/>
              </a:ext>
            </a:extLst>
          </p:cNvPr>
          <p:cNvSpPr/>
          <p:nvPr/>
        </p:nvSpPr>
        <p:spPr>
          <a:xfrm>
            <a:off x="3122160" y="2403242"/>
            <a:ext cx="15903909" cy="3252172"/>
          </a:xfrm>
          <a:prstGeom prst="rect">
            <a:avLst/>
          </a:prstGeom>
        </p:spPr>
        <p:txBody>
          <a:bodyPr wrap="square">
            <a:spAutoFit/>
          </a:bodyPr>
          <a:lstStyle/>
          <a:p>
            <a:pPr>
              <a:spcBef>
                <a:spcPts val="1600"/>
              </a:spcBef>
            </a:pPr>
            <a:r>
              <a:rPr lang="en-US" altLang="ja-JP" sz="9600" b="1" dirty="0"/>
              <a:t>Data Analysis Guideline</a:t>
            </a:r>
          </a:p>
          <a:p>
            <a:pPr>
              <a:spcBef>
                <a:spcPts val="1600"/>
              </a:spcBef>
            </a:pPr>
            <a:r>
              <a:rPr lang="ja-JP" altLang="en-US" sz="9600" b="1"/>
              <a:t>製造業編</a:t>
            </a:r>
            <a:endParaRPr lang="en-US" altLang="ja-JP" sz="8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48481-518A-6955-68CB-D8DB48A3977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86A881C0-0BB2-C577-2FE1-ED5AC3A7C9D7}"/>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機械学習プロジェクト</a:t>
            </a:r>
            <a:endParaRPr lang="en-US" altLang="ja-JP" sz="5400" b="1" dirty="0">
              <a:latin typeface="+mj-lt"/>
            </a:endParaRPr>
          </a:p>
        </p:txBody>
      </p:sp>
      <p:graphicFrame>
        <p:nvGraphicFramePr>
          <p:cNvPr id="2" name="図表 1">
            <a:extLst>
              <a:ext uri="{FF2B5EF4-FFF2-40B4-BE49-F238E27FC236}">
                <a16:creationId xmlns:a16="http://schemas.microsoft.com/office/drawing/2014/main" id="{5A7BAAC4-0946-85CA-8944-61C4213034A7}"/>
              </a:ext>
            </a:extLst>
          </p:cNvPr>
          <p:cNvGraphicFramePr/>
          <p:nvPr>
            <p:extLst>
              <p:ext uri="{D42A27DB-BD31-4B8C-83A1-F6EECF244321}">
                <p14:modId xmlns:p14="http://schemas.microsoft.com/office/powerpoint/2010/main" val="839159237"/>
              </p:ext>
            </p:extLst>
          </p:nvPr>
        </p:nvGraphicFramePr>
        <p:xfrm>
          <a:off x="1392370" y="3184535"/>
          <a:ext cx="21516140" cy="1869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テキスト ボックス 3">
            <a:extLst>
              <a:ext uri="{FF2B5EF4-FFF2-40B4-BE49-F238E27FC236}">
                <a16:creationId xmlns:a16="http://schemas.microsoft.com/office/drawing/2014/main" id="{B6F4AB1A-4D72-8F15-35B6-795ABCB17478}"/>
              </a:ext>
            </a:extLst>
          </p:cNvPr>
          <p:cNvSpPr txBox="1"/>
          <p:nvPr/>
        </p:nvSpPr>
        <p:spPr>
          <a:xfrm>
            <a:off x="2440615" y="5677790"/>
            <a:ext cx="5954775" cy="4175502"/>
          </a:xfrm>
          <a:prstGeom prst="rect">
            <a:avLst/>
          </a:prstGeom>
          <a:noFill/>
        </p:spPr>
        <p:txBody>
          <a:bodyPr wrap="square">
            <a:spAutoFit/>
          </a:bodyPr>
          <a:lstStyle/>
          <a:p>
            <a:pPr marL="762010" indent="-762010">
              <a:spcBef>
                <a:spcPts val="800"/>
              </a:spcBef>
              <a:buFont typeface="Arial" panose="020B0604020202020204" pitchFamily="34" charset="0"/>
              <a:buChar char="•"/>
            </a:pPr>
            <a:r>
              <a:rPr lang="ja-JP" altLang="en-US" sz="2800">
                <a:latin typeface="+mn-ea"/>
              </a:rPr>
              <a:t>ヒアリング。プロジェクト担当者が現場と協力し、プロジェクト計画を立てる</a:t>
            </a:r>
            <a:endParaRPr lang="en-US" altLang="ja-JP" sz="2800" dirty="0">
              <a:latin typeface="+mn-ea"/>
            </a:endParaRPr>
          </a:p>
          <a:p>
            <a:pPr marL="762010" indent="-762010">
              <a:spcBef>
                <a:spcPts val="800"/>
              </a:spcBef>
              <a:buFont typeface="Arial" panose="020B0604020202020204" pitchFamily="34" charset="0"/>
              <a:buChar char="•"/>
            </a:pPr>
            <a:r>
              <a:rPr lang="ja-JP" altLang="en-US" sz="2800">
                <a:latin typeface="+mn-ea"/>
              </a:rPr>
              <a:t>調査。技術的に達成可能かどうか、データが利用可能かどうか検討。必要であれば分析担当者にアドバイスを求める</a:t>
            </a:r>
            <a:endParaRPr lang="en-US" altLang="ja-JP" sz="2800" dirty="0">
              <a:latin typeface="+mn-ea"/>
            </a:endParaRPr>
          </a:p>
          <a:p>
            <a:pPr marL="762010" indent="-762010">
              <a:spcBef>
                <a:spcPts val="800"/>
              </a:spcBef>
              <a:buFont typeface="Arial" panose="020B0604020202020204" pitchFamily="34" charset="0"/>
              <a:buChar char="•"/>
            </a:pPr>
            <a:r>
              <a:rPr lang="ja-JP" altLang="en-US" sz="2800">
                <a:solidFill>
                  <a:schemeClr val="accent4">
                    <a:lumMod val="50000"/>
                  </a:schemeClr>
                </a:solidFill>
                <a:latin typeface="+mn-ea"/>
              </a:rPr>
              <a:t>企画書</a:t>
            </a:r>
            <a:r>
              <a:rPr lang="ja-JP" altLang="en-US" sz="2800">
                <a:latin typeface="+mn-ea"/>
              </a:rPr>
              <a:t>を作成し、ビジネス的な成果や技術的な課題を議論する</a:t>
            </a:r>
            <a:endParaRPr lang="ja-JP" altLang="en-US" sz="2800"/>
          </a:p>
        </p:txBody>
      </p:sp>
      <p:sp>
        <p:nvSpPr>
          <p:cNvPr id="5" name="テキスト ボックス 4">
            <a:extLst>
              <a:ext uri="{FF2B5EF4-FFF2-40B4-BE49-F238E27FC236}">
                <a16:creationId xmlns:a16="http://schemas.microsoft.com/office/drawing/2014/main" id="{80534728-EF0A-B006-A73D-C74F6D3BB95E}"/>
              </a:ext>
            </a:extLst>
          </p:cNvPr>
          <p:cNvSpPr txBox="1"/>
          <p:nvPr/>
        </p:nvSpPr>
        <p:spPr>
          <a:xfrm>
            <a:off x="9266718" y="5677790"/>
            <a:ext cx="6124897" cy="3642023"/>
          </a:xfrm>
          <a:prstGeom prst="rect">
            <a:avLst/>
          </a:prstGeom>
          <a:noFill/>
        </p:spPr>
        <p:txBody>
          <a:bodyPr wrap="square">
            <a:spAutoFit/>
          </a:bodyPr>
          <a:lstStyle/>
          <a:p>
            <a:pPr marL="762010" indent="-762010">
              <a:spcBef>
                <a:spcPts val="800"/>
              </a:spcBef>
              <a:buFont typeface="Arial" panose="020B0604020202020204" pitchFamily="34" charset="0"/>
              <a:buChar char="•"/>
            </a:pPr>
            <a:r>
              <a:rPr lang="ja-JP" altLang="en-US" sz="2800">
                <a:latin typeface="+mn-ea"/>
              </a:rPr>
              <a:t>データ準備、分析、モデル作成。主に分析担当者が作業を実施する</a:t>
            </a:r>
            <a:endParaRPr lang="en-US" altLang="ja-JP" sz="2800" dirty="0">
              <a:latin typeface="+mn-ea"/>
            </a:endParaRPr>
          </a:p>
          <a:p>
            <a:pPr marL="762010" indent="-762010">
              <a:spcBef>
                <a:spcPts val="800"/>
              </a:spcBef>
              <a:buFont typeface="Arial" panose="020B0604020202020204" pitchFamily="34" charset="0"/>
              <a:buChar char="•"/>
            </a:pPr>
            <a:r>
              <a:rPr lang="en-US" altLang="ja-JP" sz="2800" dirty="0">
                <a:latin typeface="+mn-ea"/>
              </a:rPr>
              <a:t>AI</a:t>
            </a:r>
            <a:r>
              <a:rPr lang="ja-JP" altLang="en-US" sz="2800">
                <a:latin typeface="+mn-ea"/>
              </a:rPr>
              <a:t>プロジェクトは分析の試行錯誤や現場との議論を繰り返しながら進める場合が多いので、プロジェクト担当者の調整力が求められる</a:t>
            </a:r>
            <a:endParaRPr lang="en-US" altLang="ja-JP" sz="2800" dirty="0">
              <a:latin typeface="+mn-ea"/>
            </a:endParaRPr>
          </a:p>
        </p:txBody>
      </p:sp>
      <p:sp>
        <p:nvSpPr>
          <p:cNvPr id="6" name="テキスト ボックス 5">
            <a:extLst>
              <a:ext uri="{FF2B5EF4-FFF2-40B4-BE49-F238E27FC236}">
                <a16:creationId xmlns:a16="http://schemas.microsoft.com/office/drawing/2014/main" id="{DF0B01EE-2625-498E-68F8-FEE7024A6D17}"/>
              </a:ext>
            </a:extLst>
          </p:cNvPr>
          <p:cNvSpPr txBox="1"/>
          <p:nvPr/>
        </p:nvSpPr>
        <p:spPr>
          <a:xfrm>
            <a:off x="16226959" y="5677790"/>
            <a:ext cx="5887973" cy="3744615"/>
          </a:xfrm>
          <a:prstGeom prst="rect">
            <a:avLst/>
          </a:prstGeom>
          <a:noFill/>
        </p:spPr>
        <p:txBody>
          <a:bodyPr wrap="square">
            <a:spAutoFit/>
          </a:bodyPr>
          <a:lstStyle/>
          <a:p>
            <a:pPr marL="762010" indent="-762010">
              <a:spcBef>
                <a:spcPts val="800"/>
              </a:spcBef>
              <a:buFont typeface="Arial" panose="020B0604020202020204" pitchFamily="34" charset="0"/>
              <a:buChar char="•"/>
            </a:pPr>
            <a:r>
              <a:rPr lang="ja-JP" altLang="en-US" sz="2800">
                <a:latin typeface="+mn-ea"/>
              </a:rPr>
              <a:t>効果検証。プロジェクトの振り返りを関係者間で実施</a:t>
            </a:r>
            <a:endParaRPr lang="en-US" altLang="ja-JP" sz="2800" dirty="0">
              <a:latin typeface="+mn-ea"/>
            </a:endParaRPr>
          </a:p>
          <a:p>
            <a:pPr marL="762010" indent="-762010">
              <a:spcBef>
                <a:spcPts val="800"/>
              </a:spcBef>
              <a:buFont typeface="Arial" panose="020B0604020202020204" pitchFamily="34" charset="0"/>
              <a:buChar char="•"/>
            </a:pPr>
            <a:r>
              <a:rPr lang="ja-JP" altLang="en-US" sz="2800">
                <a:latin typeface="+mn-ea"/>
              </a:rPr>
              <a:t>業務への組み込み（システム化など）の具体化を計画</a:t>
            </a:r>
            <a:endParaRPr lang="en-US" altLang="ja-JP" sz="2800" dirty="0">
              <a:latin typeface="+mn-ea"/>
            </a:endParaRPr>
          </a:p>
          <a:p>
            <a:pPr marL="762010" indent="-762010">
              <a:spcBef>
                <a:spcPts val="800"/>
              </a:spcBef>
              <a:buFont typeface="Arial" panose="020B0604020202020204" pitchFamily="34" charset="0"/>
              <a:buChar char="•"/>
            </a:pPr>
            <a:r>
              <a:rPr lang="ja-JP" altLang="en-US" sz="2800">
                <a:latin typeface="+mn-ea"/>
              </a:rPr>
              <a:t>次のステップに進めない場合は、計画段階で関係者間のコンセンサスを十分取れていない場合が多い</a:t>
            </a:r>
            <a:endParaRPr lang="en-US" altLang="ja-JP" sz="2800" dirty="0">
              <a:latin typeface="+mn-ea"/>
            </a:endParaRPr>
          </a:p>
        </p:txBody>
      </p:sp>
      <p:cxnSp>
        <p:nvCxnSpPr>
          <p:cNvPr id="9" name="直線コネクタ 8">
            <a:extLst>
              <a:ext uri="{FF2B5EF4-FFF2-40B4-BE49-F238E27FC236}">
                <a16:creationId xmlns:a16="http://schemas.microsoft.com/office/drawing/2014/main" id="{A506C6A3-8CDA-55A9-3055-6B87CA864CE6}"/>
              </a:ext>
            </a:extLst>
          </p:cNvPr>
          <p:cNvCxnSpPr>
            <a:cxnSpLocks/>
          </p:cNvCxnSpPr>
          <p:nvPr/>
        </p:nvCxnSpPr>
        <p:spPr>
          <a:xfrm>
            <a:off x="2057844" y="5401344"/>
            <a:ext cx="0" cy="4827177"/>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B6CE7D8E-1A07-E98E-162C-08151D5275C6}"/>
              </a:ext>
            </a:extLst>
          </p:cNvPr>
          <p:cNvCxnSpPr>
            <a:cxnSpLocks/>
          </p:cNvCxnSpPr>
          <p:nvPr/>
        </p:nvCxnSpPr>
        <p:spPr>
          <a:xfrm>
            <a:off x="8887491" y="5319312"/>
            <a:ext cx="0" cy="4930474"/>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7983147D-C842-ABAF-F361-CDDAD853AAAC}"/>
              </a:ext>
            </a:extLst>
          </p:cNvPr>
          <p:cNvCxnSpPr>
            <a:cxnSpLocks/>
          </p:cNvCxnSpPr>
          <p:nvPr/>
        </p:nvCxnSpPr>
        <p:spPr>
          <a:xfrm>
            <a:off x="15862449" y="5401344"/>
            <a:ext cx="0" cy="4933503"/>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491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0E671BDB-8BD3-964D-8CA5-B68EE30EF7C8}"/>
              </a:ext>
            </a:extLst>
          </p:cNvPr>
          <p:cNvSpPr/>
          <p:nvPr/>
        </p:nvSpPr>
        <p:spPr>
          <a:xfrm>
            <a:off x="656272" y="1787329"/>
            <a:ext cx="21665509" cy="584775"/>
          </a:xfrm>
          <a:prstGeom prst="rect">
            <a:avLst/>
          </a:prstGeom>
        </p:spPr>
        <p:txBody>
          <a:bodyPr wrap="square">
            <a:spAutoFit/>
          </a:bodyPr>
          <a:lstStyle/>
          <a:p>
            <a:pPr>
              <a:spcBef>
                <a:spcPts val="800"/>
              </a:spcBef>
            </a:pPr>
            <a:r>
              <a:rPr lang="ja-JP" altLang="en-US" sz="3200">
                <a:latin typeface="+mn-ea"/>
              </a:rPr>
              <a:t>以下の項目を具体的に書き出してみる</a:t>
            </a:r>
            <a:endParaRPr lang="en-US" altLang="ja-JP" sz="3200" dirty="0">
              <a:latin typeface="+mn-ea"/>
              <a:cs typeface="Helvetica Neue Light" charset="0"/>
            </a:endParaRPr>
          </a:p>
        </p:txBody>
      </p:sp>
      <p:graphicFrame>
        <p:nvGraphicFramePr>
          <p:cNvPr id="2" name="表 2">
            <a:extLst>
              <a:ext uri="{FF2B5EF4-FFF2-40B4-BE49-F238E27FC236}">
                <a16:creationId xmlns:a16="http://schemas.microsoft.com/office/drawing/2014/main" id="{E3305347-6367-57CA-6B19-516FC119269E}"/>
              </a:ext>
            </a:extLst>
          </p:cNvPr>
          <p:cNvGraphicFramePr>
            <a:graphicFrameLocks noGrp="1"/>
          </p:cNvGraphicFramePr>
          <p:nvPr>
            <p:extLst>
              <p:ext uri="{D42A27DB-BD31-4B8C-83A1-F6EECF244321}">
                <p14:modId xmlns:p14="http://schemas.microsoft.com/office/powerpoint/2010/main" val="1501831547"/>
              </p:ext>
            </p:extLst>
          </p:nvPr>
        </p:nvGraphicFramePr>
        <p:xfrm>
          <a:off x="1439428" y="2765796"/>
          <a:ext cx="21505143" cy="10282093"/>
        </p:xfrm>
        <a:graphic>
          <a:graphicData uri="http://schemas.openxmlformats.org/drawingml/2006/table">
            <a:tbl>
              <a:tblPr firstRow="1" bandRow="1">
                <a:tableStyleId>{5940675A-B579-460E-94D1-54222C63F5DA}</a:tableStyleId>
              </a:tblPr>
              <a:tblGrid>
                <a:gridCol w="1047037">
                  <a:extLst>
                    <a:ext uri="{9D8B030D-6E8A-4147-A177-3AD203B41FA5}">
                      <a16:colId xmlns:a16="http://schemas.microsoft.com/office/drawing/2014/main" val="3002214683"/>
                    </a:ext>
                  </a:extLst>
                </a:gridCol>
                <a:gridCol w="6179005">
                  <a:extLst>
                    <a:ext uri="{9D8B030D-6E8A-4147-A177-3AD203B41FA5}">
                      <a16:colId xmlns:a16="http://schemas.microsoft.com/office/drawing/2014/main" val="2491039579"/>
                    </a:ext>
                  </a:extLst>
                </a:gridCol>
                <a:gridCol w="14279101">
                  <a:extLst>
                    <a:ext uri="{9D8B030D-6E8A-4147-A177-3AD203B41FA5}">
                      <a16:colId xmlns:a16="http://schemas.microsoft.com/office/drawing/2014/main" val="19488808"/>
                    </a:ext>
                  </a:extLst>
                </a:gridCol>
              </a:tblGrid>
              <a:tr h="772333">
                <a:tc>
                  <a:txBody>
                    <a:bodyPr/>
                    <a:lstStyle/>
                    <a:p>
                      <a:pPr algn="ctr"/>
                      <a:r>
                        <a:rPr kumimoji="1" lang="en-US" altLang="ja-JP" sz="3200" dirty="0"/>
                        <a:t>1</a:t>
                      </a:r>
                      <a:endParaRPr kumimoji="1" lang="ja-JP" altLang="en-US" sz="3200"/>
                    </a:p>
                  </a:txBody>
                  <a:tcPr marL="243840" marR="243840" marT="121920" marB="121920" anchor="ctr"/>
                </a:tc>
                <a:tc>
                  <a:txBody>
                    <a:bodyPr/>
                    <a:lstStyle/>
                    <a:p>
                      <a:r>
                        <a:rPr kumimoji="1" lang="ja-JP" altLang="en-US" sz="3200"/>
                        <a:t>テーマ</a:t>
                      </a:r>
                    </a:p>
                  </a:txBody>
                  <a:tcPr marL="243840" marR="243840" marT="121920" marB="121920" anchor="ctr"/>
                </a:tc>
                <a:tc>
                  <a:txBody>
                    <a:bodyPr/>
                    <a:lstStyle/>
                    <a:p>
                      <a:pPr marL="171450" indent="-171450">
                        <a:buFont typeface="Arial" panose="020B0604020202020204" pitchFamily="34" charset="0"/>
                        <a:buChar char="•"/>
                      </a:pPr>
                      <a:r>
                        <a:rPr kumimoji="1" lang="ja-JP" altLang="en-US" sz="3200"/>
                        <a:t>取り組み（分析、</a:t>
                      </a:r>
                      <a:r>
                        <a:rPr kumimoji="1" lang="en-US" altLang="ja-JP" sz="3200" dirty="0"/>
                        <a:t>AI</a:t>
                      </a:r>
                      <a:r>
                        <a:rPr kumimoji="1" lang="ja-JP" altLang="en-US" sz="3200"/>
                        <a:t>モデル作成）のテーマ</a:t>
                      </a:r>
                      <a:endParaRPr kumimoji="1" lang="en-US" altLang="ja-JP" sz="3200" dirty="0"/>
                    </a:p>
                  </a:txBody>
                  <a:tcPr marL="243840" marR="243840" marT="121920" marB="121920"/>
                </a:tc>
                <a:extLst>
                  <a:ext uri="{0D108BD9-81ED-4DB2-BD59-A6C34878D82A}">
                    <a16:rowId xmlns:a16="http://schemas.microsoft.com/office/drawing/2014/main" val="3172456441"/>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2</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業務の課題（</a:t>
                      </a:r>
                      <a:r>
                        <a:rPr lang="en-US" altLang="ja-JP" sz="3200" dirty="0">
                          <a:latin typeface="+mn-ea"/>
                        </a:rPr>
                        <a:t>AS-IS</a:t>
                      </a:r>
                      <a:r>
                        <a:rPr lang="ja-JP" altLang="en-US" sz="3200">
                          <a:latin typeface="+mn-ea"/>
                        </a:rPr>
                        <a:t>）</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現在の業務課題</a:t>
                      </a:r>
                    </a:p>
                  </a:txBody>
                  <a:tcPr marL="243840" marR="243840" marT="121920" marB="121920"/>
                </a:tc>
                <a:extLst>
                  <a:ext uri="{0D108BD9-81ED-4DB2-BD59-A6C34878D82A}">
                    <a16:rowId xmlns:a16="http://schemas.microsoft.com/office/drawing/2014/main" val="2952583764"/>
                  </a:ext>
                </a:extLst>
              </a:tr>
              <a:tr h="12192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3</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AI</a:t>
                      </a:r>
                      <a:r>
                        <a:rPr lang="ja-JP" altLang="en-US" sz="3200">
                          <a:latin typeface="+mn-ea"/>
                        </a:rPr>
                        <a:t>導入後の業務の姿（</a:t>
                      </a:r>
                      <a:r>
                        <a:rPr lang="en-US" altLang="ja-JP" sz="3200" dirty="0">
                          <a:latin typeface="+mn-ea"/>
                        </a:rPr>
                        <a:t>TO-BE</a:t>
                      </a:r>
                      <a:r>
                        <a:rPr lang="ja-JP" altLang="en-US" sz="3200">
                          <a:latin typeface="+mn-ea"/>
                        </a:rPr>
                        <a:t>）</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分析結果の活用、</a:t>
                      </a:r>
                      <a:r>
                        <a:rPr kumimoji="1" lang="en-US" altLang="ja-JP" sz="3200" dirty="0"/>
                        <a:t>AI</a:t>
                      </a:r>
                      <a:r>
                        <a:rPr kumimoji="1" lang="ja-JP" altLang="en-US" sz="3200"/>
                        <a:t>の導入により業務がどのように変わるか</a:t>
                      </a:r>
                      <a:endParaRPr kumimoji="1" lang="en-US" altLang="ja-JP" sz="3200" dirty="0"/>
                    </a:p>
                    <a:p>
                      <a:pPr marL="171450" indent="-171450">
                        <a:buFont typeface="Arial" panose="020B0604020202020204" pitchFamily="34" charset="0"/>
                        <a:buChar char="•"/>
                      </a:pPr>
                      <a:r>
                        <a:rPr kumimoji="1" lang="ja-JP" altLang="en-US" sz="3200"/>
                        <a:t>活用、導入イメージが現場と共有されているか確認</a:t>
                      </a:r>
                    </a:p>
                  </a:txBody>
                  <a:tcPr marL="243840" marR="243840" marT="121920" marB="121920"/>
                </a:tc>
                <a:extLst>
                  <a:ext uri="{0D108BD9-81ED-4DB2-BD59-A6C34878D82A}">
                    <a16:rowId xmlns:a16="http://schemas.microsoft.com/office/drawing/2014/main" val="2236074822"/>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4</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期待効果</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業務における定量的効果（削減金額や量、工数など）</a:t>
                      </a:r>
                      <a:endParaRPr kumimoji="1" lang="en-US" altLang="ja-JP" sz="3200" dirty="0"/>
                    </a:p>
                  </a:txBody>
                  <a:tcPr marL="243840" marR="243840" marT="121920" marB="121920"/>
                </a:tc>
                <a:extLst>
                  <a:ext uri="{0D108BD9-81ED-4DB2-BD59-A6C34878D82A}">
                    <a16:rowId xmlns:a16="http://schemas.microsoft.com/office/drawing/2014/main" val="2254056985"/>
                  </a:ext>
                </a:extLst>
              </a:tr>
              <a:tr h="17068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5</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利用データ</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利用可能、利用予定のデータをリストアップ</a:t>
                      </a:r>
                      <a:endParaRPr kumimoji="1" lang="en-US" altLang="ja-JP" sz="3200" dirty="0"/>
                    </a:p>
                    <a:p>
                      <a:pPr marL="171450" indent="-171450">
                        <a:buFont typeface="Arial" panose="020B0604020202020204" pitchFamily="34" charset="0"/>
                        <a:buChar char="•"/>
                      </a:pPr>
                      <a:r>
                        <a:rPr kumimoji="1" lang="ja-JP" altLang="en-US" sz="3200"/>
                        <a:t>必須にものオプショナルなものを整理</a:t>
                      </a:r>
                      <a:endParaRPr kumimoji="1" lang="en-US" altLang="ja-JP" sz="3200" dirty="0"/>
                    </a:p>
                    <a:p>
                      <a:pPr marL="171450" indent="-171450">
                        <a:buFont typeface="Arial" panose="020B0604020202020204" pitchFamily="34" charset="0"/>
                        <a:buChar char="•"/>
                      </a:pPr>
                      <a:r>
                        <a:rPr kumimoji="1" lang="ja-JP" altLang="en-US" sz="3200"/>
                        <a:t>データのオーナー</a:t>
                      </a:r>
                    </a:p>
                  </a:txBody>
                  <a:tcPr marL="243840" marR="243840" marT="121920" marB="121920"/>
                </a:tc>
                <a:extLst>
                  <a:ext uri="{0D108BD9-81ED-4DB2-BD59-A6C34878D82A}">
                    <a16:rowId xmlns:a16="http://schemas.microsoft.com/office/drawing/2014/main" val="2200078365"/>
                  </a:ext>
                </a:extLst>
              </a:tr>
              <a:tr h="731520">
                <a:tc>
                  <a:txBody>
                    <a:bodyPr/>
                    <a:lstStyle/>
                    <a:p>
                      <a:pPr algn="ctr">
                        <a:spcBef>
                          <a:spcPts val="300"/>
                        </a:spcBef>
                      </a:pPr>
                      <a:r>
                        <a:rPr lang="en-US" altLang="ja-JP" sz="3200" dirty="0">
                          <a:latin typeface="+mn-ea"/>
                        </a:rPr>
                        <a:t>6</a:t>
                      </a:r>
                    </a:p>
                  </a:txBody>
                  <a:tcPr marL="243840" marR="243840" marT="121920" marB="121920" anchor="ctr"/>
                </a:tc>
                <a:tc>
                  <a:txBody>
                    <a:bodyPr/>
                    <a:lstStyle/>
                    <a:p>
                      <a:pPr>
                        <a:spcBef>
                          <a:spcPts val="300"/>
                        </a:spcBef>
                      </a:pPr>
                      <a:r>
                        <a:rPr lang="ja-JP" altLang="en-US" sz="3200">
                          <a:latin typeface="+mn-ea"/>
                        </a:rPr>
                        <a:t>アプローチ</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教師あり学習のアプローチで対処することが望ましい</a:t>
                      </a:r>
                      <a:endParaRPr kumimoji="1" lang="en-US" altLang="ja-JP" sz="3200" dirty="0"/>
                    </a:p>
                  </a:txBody>
                  <a:tcPr marL="243840" marR="243840" marT="121920" marB="121920"/>
                </a:tc>
                <a:extLst>
                  <a:ext uri="{0D108BD9-81ED-4DB2-BD59-A6C34878D82A}">
                    <a16:rowId xmlns:a16="http://schemas.microsoft.com/office/drawing/2014/main" val="1246683228"/>
                  </a:ext>
                </a:extLst>
              </a:tr>
              <a:tr h="1219200">
                <a:tc>
                  <a:txBody>
                    <a:bodyPr/>
                    <a:lstStyle/>
                    <a:p>
                      <a:pPr algn="ctr">
                        <a:spcBef>
                          <a:spcPts val="300"/>
                        </a:spcBef>
                      </a:pPr>
                      <a:r>
                        <a:rPr lang="en-US" altLang="ja-JP" sz="3200" dirty="0">
                          <a:latin typeface="+mn-ea"/>
                        </a:rPr>
                        <a:t>7</a:t>
                      </a:r>
                    </a:p>
                  </a:txBody>
                  <a:tcPr marL="243840" marR="243840" marT="121920" marB="121920" anchor="ctr"/>
                </a:tc>
                <a:tc>
                  <a:txBody>
                    <a:bodyPr/>
                    <a:lstStyle/>
                    <a:p>
                      <a:pPr>
                        <a:spcBef>
                          <a:spcPts val="300"/>
                        </a:spcBef>
                      </a:pPr>
                      <a:r>
                        <a:rPr lang="en-US" altLang="ja-JP" sz="3200" dirty="0">
                          <a:latin typeface="+mn-ea"/>
                        </a:rPr>
                        <a:t>KPI</a:t>
                      </a:r>
                      <a:r>
                        <a:rPr lang="ja-JP" altLang="en-US" sz="3200">
                          <a:latin typeface="+mn-ea"/>
                        </a:rPr>
                        <a:t>と予測対象</a:t>
                      </a:r>
                      <a:endParaRPr lang="en-US" altLang="ja-JP" sz="3200" dirty="0">
                        <a:latin typeface="+mn-ea"/>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何を予測の目的変数とするか</a:t>
                      </a:r>
                      <a:endParaRPr kumimoji="1" lang="en-US" altLang="ja-JP" sz="3200" dirty="0"/>
                    </a:p>
                    <a:p>
                      <a:pPr marL="171450" indent="-171450">
                        <a:buFont typeface="Arial" panose="020B0604020202020204" pitchFamily="34" charset="0"/>
                        <a:buChar char="•"/>
                      </a:pPr>
                      <a:r>
                        <a:rPr kumimoji="1" lang="en-US" altLang="ja-JP" sz="3200" dirty="0"/>
                        <a:t>”4.</a:t>
                      </a:r>
                      <a:r>
                        <a:rPr kumimoji="1" lang="ja-JP" altLang="en-US" sz="3200"/>
                        <a:t>期待効果“へ関連する必要あり</a:t>
                      </a:r>
                      <a:endParaRPr kumimoji="1" lang="en-US" altLang="ja-JP" sz="3200" dirty="0"/>
                    </a:p>
                  </a:txBody>
                  <a:tcPr marL="243840" marR="243840" marT="121920" marB="121920"/>
                </a:tc>
                <a:extLst>
                  <a:ext uri="{0D108BD9-81ED-4DB2-BD59-A6C34878D82A}">
                    <a16:rowId xmlns:a16="http://schemas.microsoft.com/office/drawing/2014/main" val="1009064588"/>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8</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目標精度</a:t>
                      </a:r>
                      <a:endParaRPr lang="en-US" altLang="ja-JP" sz="3200" dirty="0">
                        <a:latin typeface="+mn-ea"/>
                      </a:endParaRPr>
                    </a:p>
                  </a:txBody>
                  <a:tcPr marL="243840" marR="243840" marT="121920" marB="121920"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1" lang="en-US" altLang="ja-JP" sz="3200" dirty="0"/>
                        <a:t>“7.</a:t>
                      </a:r>
                      <a:r>
                        <a:rPr lang="en-US" altLang="ja-JP" sz="3200" dirty="0">
                          <a:latin typeface="+mn-ea"/>
                        </a:rPr>
                        <a:t>KPI</a:t>
                      </a:r>
                      <a:r>
                        <a:rPr lang="ja-JP" altLang="en-US" sz="3200">
                          <a:latin typeface="+mn-ea"/>
                        </a:rPr>
                        <a:t>と予測対象</a:t>
                      </a:r>
                      <a:r>
                        <a:rPr lang="en-US" altLang="ja-JP" sz="3200" dirty="0">
                          <a:latin typeface="+mn-ea"/>
                        </a:rPr>
                        <a:t>”</a:t>
                      </a:r>
                      <a:r>
                        <a:rPr lang="ja-JP" altLang="en-US" sz="3200">
                          <a:latin typeface="+mn-ea"/>
                        </a:rPr>
                        <a:t>がどの程度の予測精度を達成できれば良いか仮決めする</a:t>
                      </a:r>
                      <a:endParaRPr lang="en-US" altLang="ja-JP" sz="3200" dirty="0">
                        <a:latin typeface="+mn-ea"/>
                      </a:endParaRPr>
                    </a:p>
                  </a:txBody>
                  <a:tcPr marL="243840" marR="243840" marT="121920" marB="121920"/>
                </a:tc>
                <a:extLst>
                  <a:ext uri="{0D108BD9-81ED-4DB2-BD59-A6C34878D82A}">
                    <a16:rowId xmlns:a16="http://schemas.microsoft.com/office/drawing/2014/main" val="912650235"/>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cs typeface="Helvetica Neue Light" charset="0"/>
                        </a:rPr>
                        <a:t>9</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cs typeface="Helvetica Neue Light" charset="0"/>
                        </a:rPr>
                        <a:t>体制</a:t>
                      </a:r>
                      <a:endParaRPr lang="en-US" altLang="ja-JP" sz="3200" dirty="0">
                        <a:latin typeface="+mn-ea"/>
                        <a:cs typeface="Helvetica Neue Light" charset="0"/>
                      </a:endParaRPr>
                    </a:p>
                  </a:txBody>
                  <a:tcPr marL="243840" marR="243840" marT="121920" marB="121920" anchor="ctr"/>
                </a:tc>
                <a:tc>
                  <a:txBody>
                    <a:bodyPr/>
                    <a:lstStyle/>
                    <a:p>
                      <a:pPr marL="171450" indent="-171450">
                        <a:buFont typeface="Arial" panose="020B0604020202020204" pitchFamily="34" charset="0"/>
                        <a:buChar char="•"/>
                      </a:pPr>
                      <a:r>
                        <a:rPr kumimoji="1" lang="ja-JP" altLang="en-US" sz="3200"/>
                        <a:t>実施に必要な担当者が揃っているか確認</a:t>
                      </a:r>
                    </a:p>
                  </a:txBody>
                  <a:tcPr marL="243840" marR="243840" marT="121920" marB="121920"/>
                </a:tc>
                <a:extLst>
                  <a:ext uri="{0D108BD9-81ED-4DB2-BD59-A6C34878D82A}">
                    <a16:rowId xmlns:a16="http://schemas.microsoft.com/office/drawing/2014/main" val="696253991"/>
                  </a:ext>
                </a:extLst>
              </a:tr>
              <a:tr h="1706880">
                <a:tc>
                  <a:txBody>
                    <a:bodyPr/>
                    <a:lstStyle/>
                    <a:p>
                      <a:pPr algn="ctr"/>
                      <a:r>
                        <a:rPr kumimoji="1" lang="en-US" altLang="ja-JP" sz="3200" dirty="0"/>
                        <a:t>10</a:t>
                      </a:r>
                      <a:endParaRPr kumimoji="1" lang="ja-JP" altLang="en-US" sz="3200"/>
                    </a:p>
                  </a:txBody>
                  <a:tcPr marL="243840" marR="243840" marT="121920" marB="121920" anchor="ctr"/>
                </a:tc>
                <a:tc>
                  <a:txBody>
                    <a:bodyPr/>
                    <a:lstStyle/>
                    <a:p>
                      <a:r>
                        <a:rPr kumimoji="1" lang="ja-JP" altLang="en-US" sz="3200"/>
                        <a:t>スケジュール</a:t>
                      </a:r>
                    </a:p>
                  </a:txBody>
                  <a:tcPr marL="243840" marR="243840" marT="121920" marB="121920" anchor="ctr"/>
                </a:tc>
                <a:tc>
                  <a:txBody>
                    <a:bodyPr/>
                    <a:lstStyle/>
                    <a:p>
                      <a:pPr marL="171450" indent="-171450">
                        <a:buFont typeface="Arial" panose="020B0604020202020204" pitchFamily="34" charset="0"/>
                        <a:buChar char="•"/>
                      </a:pPr>
                      <a:r>
                        <a:rPr kumimoji="1" lang="ja-JP" altLang="en-US" sz="3200"/>
                        <a:t>データ準備期間や分析、モデル作成期間のスケジュールを作成</a:t>
                      </a:r>
                      <a:endParaRPr kumimoji="1" lang="en-US" altLang="ja-JP" sz="3200" dirty="0"/>
                    </a:p>
                    <a:p>
                      <a:pPr marL="171450" indent="-171450">
                        <a:buFont typeface="Arial" panose="020B0604020202020204" pitchFamily="34" charset="0"/>
                        <a:buChar char="•"/>
                      </a:pPr>
                      <a:r>
                        <a:rPr kumimoji="1" lang="ja-JP" altLang="en-US" sz="3200"/>
                        <a:t>データ分析</a:t>
                      </a:r>
                      <a:r>
                        <a:rPr kumimoji="1" lang="en-US" altLang="ja-JP" sz="3200" dirty="0"/>
                        <a:t>PJ</a:t>
                      </a:r>
                      <a:r>
                        <a:rPr kumimoji="1" lang="ja-JP" altLang="en-US" sz="3200"/>
                        <a:t>はアジャイルで進める場合が多いので、厳密なスケジュールの計画は難しい場合が多い</a:t>
                      </a:r>
                    </a:p>
                  </a:txBody>
                  <a:tcPr marL="243840" marR="243840" marT="121920" marB="121920"/>
                </a:tc>
                <a:extLst>
                  <a:ext uri="{0D108BD9-81ED-4DB2-BD59-A6C34878D82A}">
                    <a16:rowId xmlns:a16="http://schemas.microsoft.com/office/drawing/2014/main" val="2845404006"/>
                  </a:ext>
                </a:extLst>
              </a:tr>
            </a:tbl>
          </a:graphicData>
        </a:graphic>
      </p:graphicFrame>
      <p:sp>
        <p:nvSpPr>
          <p:cNvPr id="3" name="正方形/長方形 2">
            <a:extLst>
              <a:ext uri="{FF2B5EF4-FFF2-40B4-BE49-F238E27FC236}">
                <a16:creationId xmlns:a16="http://schemas.microsoft.com/office/drawing/2014/main" id="{8109D495-D7E2-A561-92E2-016191724AD9}"/>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企画書</a:t>
            </a:r>
            <a:endParaRPr lang="en-US" altLang="ja-JP" sz="5400" b="1" dirty="0">
              <a:latin typeface="+mj-lt"/>
            </a:endParaRPr>
          </a:p>
        </p:txBody>
      </p:sp>
    </p:spTree>
    <p:extLst>
      <p:ext uri="{BB962C8B-B14F-4D97-AF65-F5344CB8AC3E}">
        <p14:creationId xmlns:p14="http://schemas.microsoft.com/office/powerpoint/2010/main" val="78519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632AC8A5-2C04-4A63-148E-45A700ABAB84}"/>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0F3EA270-AA3E-2280-BC36-3B16C836C2D5}"/>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企画書（例）</a:t>
            </a:r>
            <a:endParaRPr lang="en-US" altLang="ja-JP" sz="5400" b="1" dirty="0">
              <a:latin typeface="+mj-lt"/>
            </a:endParaRPr>
          </a:p>
        </p:txBody>
      </p:sp>
      <p:sp>
        <p:nvSpPr>
          <p:cNvPr id="4" name="正方形/長方形 3">
            <a:extLst>
              <a:ext uri="{FF2B5EF4-FFF2-40B4-BE49-F238E27FC236}">
                <a16:creationId xmlns:a16="http://schemas.microsoft.com/office/drawing/2014/main" id="{DEFA39FC-D02F-018E-94E4-48D1D23B0B7E}"/>
              </a:ext>
            </a:extLst>
          </p:cNvPr>
          <p:cNvSpPr/>
          <p:nvPr/>
        </p:nvSpPr>
        <p:spPr>
          <a:xfrm>
            <a:off x="656272" y="1604448"/>
            <a:ext cx="21665509" cy="584775"/>
          </a:xfrm>
          <a:prstGeom prst="rect">
            <a:avLst/>
          </a:prstGeom>
        </p:spPr>
        <p:txBody>
          <a:bodyPr wrap="square">
            <a:spAutoFit/>
          </a:bodyPr>
          <a:lstStyle/>
          <a:p>
            <a:pPr>
              <a:spcBef>
                <a:spcPts val="800"/>
              </a:spcBef>
            </a:pPr>
            <a:r>
              <a:rPr lang="ja-JP" altLang="en-US" sz="3200">
                <a:latin typeface="+mn-ea"/>
                <a:cs typeface="Helvetica Neue Light" charset="0"/>
              </a:rPr>
              <a:t>予知保全</a:t>
            </a:r>
            <a:r>
              <a:rPr lang="en-US" altLang="ja-JP" sz="3200" dirty="0">
                <a:latin typeface="+mn-ea"/>
                <a:cs typeface="Helvetica Neue Light" charset="0"/>
              </a:rPr>
              <a:t>/Predictive Maintenance</a:t>
            </a:r>
            <a:r>
              <a:rPr lang="ja-JP" altLang="en-US" sz="3200">
                <a:latin typeface="+mn-ea"/>
                <a:cs typeface="Helvetica Neue Light" charset="0"/>
              </a:rPr>
              <a:t>での例</a:t>
            </a:r>
            <a:endParaRPr lang="en-US" altLang="ja-JP" sz="3200" dirty="0">
              <a:solidFill>
                <a:schemeClr val="accent1">
                  <a:lumMod val="50000"/>
                </a:schemeClr>
              </a:solidFill>
              <a:latin typeface="+mn-ea"/>
              <a:cs typeface="Helvetica Neue Light" charset="0"/>
            </a:endParaRPr>
          </a:p>
        </p:txBody>
      </p:sp>
      <p:graphicFrame>
        <p:nvGraphicFramePr>
          <p:cNvPr id="5" name="表 2">
            <a:extLst>
              <a:ext uri="{FF2B5EF4-FFF2-40B4-BE49-F238E27FC236}">
                <a16:creationId xmlns:a16="http://schemas.microsoft.com/office/drawing/2014/main" id="{90755BEB-E64D-86EC-0DA6-934D13A9AFEE}"/>
              </a:ext>
            </a:extLst>
          </p:cNvPr>
          <p:cNvGraphicFramePr>
            <a:graphicFrameLocks noGrp="1"/>
          </p:cNvGraphicFramePr>
          <p:nvPr>
            <p:extLst>
              <p:ext uri="{D42A27DB-BD31-4B8C-83A1-F6EECF244321}">
                <p14:modId xmlns:p14="http://schemas.microsoft.com/office/powerpoint/2010/main" val="978277923"/>
              </p:ext>
            </p:extLst>
          </p:nvPr>
        </p:nvGraphicFramePr>
        <p:xfrm>
          <a:off x="1439428" y="2620324"/>
          <a:ext cx="22189499" cy="10546080"/>
        </p:xfrm>
        <a:graphic>
          <a:graphicData uri="http://schemas.openxmlformats.org/drawingml/2006/table">
            <a:tbl>
              <a:tblPr firstRow="1" bandRow="1">
                <a:tableStyleId>{5940675A-B579-460E-94D1-54222C63F5DA}</a:tableStyleId>
              </a:tblPr>
              <a:tblGrid>
                <a:gridCol w="1080357">
                  <a:extLst>
                    <a:ext uri="{9D8B030D-6E8A-4147-A177-3AD203B41FA5}">
                      <a16:colId xmlns:a16="http://schemas.microsoft.com/office/drawing/2014/main" val="3002214683"/>
                    </a:ext>
                  </a:extLst>
                </a:gridCol>
                <a:gridCol w="6021542">
                  <a:extLst>
                    <a:ext uri="{9D8B030D-6E8A-4147-A177-3AD203B41FA5}">
                      <a16:colId xmlns:a16="http://schemas.microsoft.com/office/drawing/2014/main" val="2491039579"/>
                    </a:ext>
                  </a:extLst>
                </a:gridCol>
                <a:gridCol w="15087600">
                  <a:extLst>
                    <a:ext uri="{9D8B030D-6E8A-4147-A177-3AD203B41FA5}">
                      <a16:colId xmlns:a16="http://schemas.microsoft.com/office/drawing/2014/main" val="19488808"/>
                    </a:ext>
                  </a:extLst>
                </a:gridCol>
              </a:tblGrid>
              <a:tr h="582136">
                <a:tc>
                  <a:txBody>
                    <a:bodyPr/>
                    <a:lstStyle/>
                    <a:p>
                      <a:pPr algn="ctr"/>
                      <a:r>
                        <a:rPr kumimoji="1" lang="en-US" altLang="ja-JP" sz="3200" dirty="0"/>
                        <a:t>1</a:t>
                      </a:r>
                      <a:endParaRPr kumimoji="1" lang="ja-JP" altLang="en-US" sz="3200"/>
                    </a:p>
                  </a:txBody>
                  <a:tcPr marL="243840" marR="243840" marT="121920" marB="121920" anchor="ctr"/>
                </a:tc>
                <a:tc>
                  <a:txBody>
                    <a:bodyPr/>
                    <a:lstStyle/>
                    <a:p>
                      <a:r>
                        <a:rPr kumimoji="1" lang="ja-JP" altLang="en-US" sz="3200"/>
                        <a:t>テーマ</a:t>
                      </a:r>
                    </a:p>
                  </a:txBody>
                  <a:tcPr marL="243840" marR="243840" marT="121920" marB="121920" anchor="ctr"/>
                </a:tc>
                <a:tc>
                  <a:txBody>
                    <a:bodyPr/>
                    <a:lstStyle/>
                    <a:p>
                      <a:pPr marL="0" indent="0">
                        <a:buFont typeface="Arial" panose="020B0604020202020204" pitchFamily="34" charset="0"/>
                        <a:buNone/>
                      </a:pPr>
                      <a:r>
                        <a:rPr lang="ja-JP" altLang="en-US" sz="2800">
                          <a:solidFill>
                            <a:schemeClr val="accent1">
                              <a:lumMod val="50000"/>
                            </a:schemeClr>
                          </a:solidFill>
                          <a:latin typeface="+mn-ea"/>
                          <a:cs typeface="Helvetica Neue Light" charset="0"/>
                        </a:rPr>
                        <a:t>エンジンの交換時期予測による、作業コスト削減</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3172456441"/>
                  </a:ext>
                </a:extLst>
              </a:tr>
              <a:tr h="87320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2</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業務の課題（</a:t>
                      </a:r>
                      <a:r>
                        <a:rPr lang="en-US" altLang="ja-JP" sz="3200" dirty="0">
                          <a:latin typeface="+mn-ea"/>
                        </a:rPr>
                        <a:t>AS-IS</a:t>
                      </a:r>
                      <a:r>
                        <a:rPr lang="ja-JP" altLang="en-US" sz="3200">
                          <a:latin typeface="+mn-ea"/>
                        </a:rPr>
                        <a:t>）</a:t>
                      </a:r>
                      <a:endParaRPr lang="en-US" altLang="ja-JP" sz="3200" dirty="0">
                        <a:latin typeface="+mn-ea"/>
                      </a:endParaRP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ja-JP" altLang="en-US" sz="2800">
                          <a:solidFill>
                            <a:schemeClr val="accent1">
                              <a:lumMod val="50000"/>
                            </a:schemeClr>
                          </a:solidFill>
                        </a:rPr>
                        <a:t>エンジンの交換判断にはベテラン整備士の知見を必要としている。毎回の確認にそれら人手をかけて実施するのに大きなコストがかかっている</a:t>
                      </a:r>
                      <a:endParaRPr lang="en-US" altLang="ja-JP" sz="2800" dirty="0">
                        <a:solidFill>
                          <a:schemeClr val="accent1">
                            <a:lumMod val="50000"/>
                          </a:schemeClr>
                        </a:solidFill>
                      </a:endParaRPr>
                    </a:p>
                  </a:txBody>
                  <a:tcPr marL="243840" marR="243840" marT="121920" marB="121920"/>
                </a:tc>
                <a:extLst>
                  <a:ext uri="{0D108BD9-81ED-4DB2-BD59-A6C34878D82A}">
                    <a16:rowId xmlns:a16="http://schemas.microsoft.com/office/drawing/2014/main" val="2952583764"/>
                  </a:ext>
                </a:extLst>
              </a:tr>
              <a:tr h="89745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3</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AI</a:t>
                      </a:r>
                      <a:r>
                        <a:rPr lang="ja-JP" altLang="en-US" sz="3200">
                          <a:latin typeface="+mn-ea"/>
                        </a:rPr>
                        <a:t>導入後の業務の姿（</a:t>
                      </a:r>
                      <a:r>
                        <a:rPr lang="en-US" altLang="ja-JP" sz="3200" dirty="0">
                          <a:latin typeface="+mn-ea"/>
                        </a:rPr>
                        <a:t>TO-BE</a:t>
                      </a:r>
                      <a:r>
                        <a:rPr lang="ja-JP" altLang="en-US" sz="3200">
                          <a:latin typeface="+mn-ea"/>
                        </a:rPr>
                        <a:t>）</a:t>
                      </a:r>
                      <a:endParaRPr lang="en-US" altLang="ja-JP" sz="3200" dirty="0">
                        <a:latin typeface="+mn-ea"/>
                      </a:endParaRP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1" lang="ja-JP" altLang="en-US" sz="2900">
                          <a:solidFill>
                            <a:schemeClr val="accent1">
                              <a:lumMod val="50000"/>
                            </a:schemeClr>
                          </a:solidFill>
                        </a:rPr>
                        <a:t>エンジンの交換時期を予測することにより、交換の確認作業の省力化を実施（明らかに大丈夫な場合は確認作業を簡略化する）したい</a:t>
                      </a:r>
                    </a:p>
                  </a:txBody>
                  <a:tcPr marL="243840" marR="243840" marT="121920" marB="121920"/>
                </a:tc>
                <a:extLst>
                  <a:ext uri="{0D108BD9-81ED-4DB2-BD59-A6C34878D82A}">
                    <a16:rowId xmlns:a16="http://schemas.microsoft.com/office/drawing/2014/main" val="2236074822"/>
                  </a:ext>
                </a:extLst>
              </a:tr>
              <a:tr h="124916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4</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期待効果</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交換確認作業コストの削減。また、安全管理（どれくらいで交換が必要となるか作業員に注意喚起を実施）などにも有用と考えられる</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ただし、安全管理に関わる内容なので、リスクに関しても考慮する必要がある</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2254056985"/>
                  </a:ext>
                </a:extLst>
              </a:tr>
              <a:tr h="58213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5</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利用データ</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エンジンの各種センサー値を運用開始から交換時期まで時系列で記録したデータ</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2200078365"/>
                  </a:ext>
                </a:extLst>
              </a:tr>
              <a:tr h="897459">
                <a:tc>
                  <a:txBody>
                    <a:bodyPr/>
                    <a:lstStyle/>
                    <a:p>
                      <a:pPr algn="ctr">
                        <a:spcBef>
                          <a:spcPts val="300"/>
                        </a:spcBef>
                      </a:pPr>
                      <a:r>
                        <a:rPr lang="en-US" altLang="ja-JP" sz="3200" dirty="0">
                          <a:latin typeface="+mn-ea"/>
                        </a:rPr>
                        <a:t>6</a:t>
                      </a:r>
                    </a:p>
                  </a:txBody>
                  <a:tcPr marL="243840" marR="243840" marT="121920" marB="121920" anchor="ctr"/>
                </a:tc>
                <a:tc>
                  <a:txBody>
                    <a:bodyPr/>
                    <a:lstStyle/>
                    <a:p>
                      <a:pPr>
                        <a:spcBef>
                          <a:spcPts val="300"/>
                        </a:spcBef>
                      </a:pPr>
                      <a:r>
                        <a:rPr lang="ja-JP" altLang="en-US" sz="3200">
                          <a:latin typeface="+mn-ea"/>
                        </a:rPr>
                        <a:t>アプローチ</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運用開始後、特定時点における交換までの期間を予測（回帰問題）</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予測期間算出後、どれくらい予測期間を基準とし、確認作業の実施有無を判断するか検討</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1246683228"/>
                  </a:ext>
                </a:extLst>
              </a:tr>
              <a:tr h="897459">
                <a:tc>
                  <a:txBody>
                    <a:bodyPr/>
                    <a:lstStyle/>
                    <a:p>
                      <a:pPr algn="ctr">
                        <a:spcBef>
                          <a:spcPts val="300"/>
                        </a:spcBef>
                      </a:pPr>
                      <a:r>
                        <a:rPr lang="en-US" altLang="ja-JP" sz="3200" dirty="0">
                          <a:latin typeface="+mn-ea"/>
                        </a:rPr>
                        <a:t>7</a:t>
                      </a:r>
                    </a:p>
                  </a:txBody>
                  <a:tcPr marL="243840" marR="243840" marT="121920" marB="121920" anchor="ctr"/>
                </a:tc>
                <a:tc>
                  <a:txBody>
                    <a:bodyPr/>
                    <a:lstStyle/>
                    <a:p>
                      <a:pPr>
                        <a:spcBef>
                          <a:spcPts val="300"/>
                        </a:spcBef>
                      </a:pPr>
                      <a:r>
                        <a:rPr lang="en-US" altLang="ja-JP" sz="3200" dirty="0">
                          <a:latin typeface="+mn-ea"/>
                        </a:rPr>
                        <a:t>KPI</a:t>
                      </a:r>
                      <a:r>
                        <a:rPr lang="ja-JP" altLang="en-US" sz="3200">
                          <a:latin typeface="+mn-ea"/>
                        </a:rPr>
                        <a:t>と予測対象</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en-US" altLang="ja-JP" sz="2900" dirty="0">
                          <a:solidFill>
                            <a:schemeClr val="accent1">
                              <a:lumMod val="50000"/>
                            </a:schemeClr>
                          </a:solidFill>
                        </a:rPr>
                        <a:t>KPI</a:t>
                      </a:r>
                      <a:r>
                        <a:rPr kumimoji="1" lang="ja-JP" altLang="en-US" sz="2900">
                          <a:solidFill>
                            <a:schemeClr val="accent1">
                              <a:lumMod val="50000"/>
                            </a:schemeClr>
                          </a:solidFill>
                        </a:rPr>
                        <a:t>は、確認作業の削減回数</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予測結果を元に確認作業の実施有無のエンジンを判断。同時に、作業の削減によって発生するリスクの定量化を実施</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1009064588"/>
                  </a:ext>
                </a:extLst>
              </a:tr>
              <a:tr h="89745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8</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目標精度</a:t>
                      </a:r>
                      <a:endParaRPr lang="en-US" altLang="ja-JP" sz="3200" dirty="0">
                        <a:latin typeface="+mn-ea"/>
                      </a:endParaRP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ja-JP" altLang="en-US" sz="2900">
                          <a:solidFill>
                            <a:schemeClr val="accent1">
                              <a:lumMod val="50000"/>
                            </a:schemeClr>
                          </a:solidFill>
                          <a:latin typeface="+mn-ea"/>
                        </a:rPr>
                        <a:t>過去に予測を実施したことがなく現時点での目標精度はなし。コスト削減とリスクのバランスを考慮し、後ほど検討</a:t>
                      </a:r>
                      <a:endParaRPr lang="en-US" altLang="ja-JP" sz="2900" dirty="0">
                        <a:solidFill>
                          <a:schemeClr val="accent1">
                            <a:lumMod val="50000"/>
                          </a:schemeClr>
                        </a:solidFill>
                        <a:latin typeface="+mn-ea"/>
                      </a:endParaRPr>
                    </a:p>
                  </a:txBody>
                  <a:tcPr marL="243840" marR="243840" marT="121920" marB="121920"/>
                </a:tc>
                <a:extLst>
                  <a:ext uri="{0D108BD9-81ED-4DB2-BD59-A6C34878D82A}">
                    <a16:rowId xmlns:a16="http://schemas.microsoft.com/office/drawing/2014/main" val="912650235"/>
                  </a:ext>
                </a:extLst>
              </a:tr>
              <a:tr h="58213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cs typeface="Helvetica Neue Light" charset="0"/>
                        </a:rPr>
                        <a:t>9</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cs typeface="Helvetica Neue Light" charset="0"/>
                        </a:rPr>
                        <a:t>体制</a:t>
                      </a:r>
                      <a:endParaRPr lang="en-US" altLang="ja-JP" sz="3200" dirty="0">
                        <a:latin typeface="+mn-ea"/>
                        <a:cs typeface="Helvetica Neue Light" charset="0"/>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ー　省略　ー</a:t>
                      </a:r>
                    </a:p>
                  </a:txBody>
                  <a:tcPr marL="243840" marR="243840" marT="121920" marB="121920"/>
                </a:tc>
                <a:extLst>
                  <a:ext uri="{0D108BD9-81ED-4DB2-BD59-A6C34878D82A}">
                    <a16:rowId xmlns:a16="http://schemas.microsoft.com/office/drawing/2014/main" val="696253991"/>
                  </a:ext>
                </a:extLst>
              </a:tr>
              <a:tr h="582136">
                <a:tc>
                  <a:txBody>
                    <a:bodyPr/>
                    <a:lstStyle/>
                    <a:p>
                      <a:pPr algn="ctr"/>
                      <a:r>
                        <a:rPr kumimoji="1" lang="en-US" altLang="ja-JP" sz="3200" dirty="0"/>
                        <a:t>10</a:t>
                      </a:r>
                      <a:endParaRPr kumimoji="1" lang="ja-JP" altLang="en-US" sz="3200"/>
                    </a:p>
                  </a:txBody>
                  <a:tcPr marL="243840" marR="243840" marT="121920" marB="121920" anchor="ctr"/>
                </a:tc>
                <a:tc>
                  <a:txBody>
                    <a:bodyPr/>
                    <a:lstStyle/>
                    <a:p>
                      <a:r>
                        <a:rPr kumimoji="1" lang="ja-JP" altLang="en-US" sz="3200"/>
                        <a:t>スケジュール</a:t>
                      </a: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ー　省略　ー</a:t>
                      </a:r>
                    </a:p>
                  </a:txBody>
                  <a:tcPr marL="243840" marR="243840" marT="121920" marB="121920"/>
                </a:tc>
                <a:extLst>
                  <a:ext uri="{0D108BD9-81ED-4DB2-BD59-A6C34878D82A}">
                    <a16:rowId xmlns:a16="http://schemas.microsoft.com/office/drawing/2014/main" val="2845404006"/>
                  </a:ext>
                </a:extLst>
              </a:tr>
            </a:tbl>
          </a:graphicData>
        </a:graphic>
      </p:graphicFrame>
    </p:spTree>
    <p:extLst>
      <p:ext uri="{BB962C8B-B14F-4D97-AF65-F5344CB8AC3E}">
        <p14:creationId xmlns:p14="http://schemas.microsoft.com/office/powerpoint/2010/main" val="1650055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0E671BDB-8BD3-964D-8CA5-B68EE30EF7C8}"/>
              </a:ext>
            </a:extLst>
          </p:cNvPr>
          <p:cNvSpPr/>
          <p:nvPr/>
        </p:nvSpPr>
        <p:spPr>
          <a:xfrm>
            <a:off x="656272" y="1604448"/>
            <a:ext cx="21665509" cy="584775"/>
          </a:xfrm>
          <a:prstGeom prst="rect">
            <a:avLst/>
          </a:prstGeom>
        </p:spPr>
        <p:txBody>
          <a:bodyPr wrap="square">
            <a:spAutoFit/>
          </a:bodyPr>
          <a:lstStyle/>
          <a:p>
            <a:pPr>
              <a:spcBef>
                <a:spcPts val="800"/>
              </a:spcBef>
            </a:pPr>
            <a:r>
              <a:rPr lang="ja-JP" altLang="en-US" sz="3200">
                <a:latin typeface="+mn-ea"/>
                <a:cs typeface="Helvetica Neue Light" charset="0"/>
              </a:rPr>
              <a:t>マーケティング分析領域における企画書の例</a:t>
            </a:r>
            <a:r>
              <a:rPr lang="en-US" altLang="ja-JP" sz="3200" dirty="0">
                <a:latin typeface="+mn-ea"/>
                <a:cs typeface="Helvetica Neue Light" charset="0"/>
              </a:rPr>
              <a:t> – </a:t>
            </a:r>
            <a:r>
              <a:rPr lang="ja-JP" altLang="en-US" sz="3200">
                <a:solidFill>
                  <a:schemeClr val="accent1">
                    <a:lumMod val="50000"/>
                  </a:schemeClr>
                </a:solidFill>
                <a:latin typeface="+mn-ea"/>
                <a:cs typeface="Helvetica Neue Light" charset="0"/>
              </a:rPr>
              <a:t>食品メーカーのマーケティング部門</a:t>
            </a:r>
            <a:endParaRPr lang="en-US" altLang="ja-JP" sz="3200" dirty="0">
              <a:solidFill>
                <a:schemeClr val="accent1">
                  <a:lumMod val="50000"/>
                </a:schemeClr>
              </a:solidFill>
              <a:latin typeface="+mn-ea"/>
              <a:cs typeface="Helvetica Neue Light" charset="0"/>
            </a:endParaRPr>
          </a:p>
        </p:txBody>
      </p:sp>
      <p:sp>
        <p:nvSpPr>
          <p:cNvPr id="16" name="正方形/長方形 15">
            <a:extLst>
              <a:ext uri="{FF2B5EF4-FFF2-40B4-BE49-F238E27FC236}">
                <a16:creationId xmlns:a16="http://schemas.microsoft.com/office/drawing/2014/main" id="{D535EB1B-5CE5-6245-B67C-148030F17D07}"/>
              </a:ext>
            </a:extLst>
          </p:cNvPr>
          <p:cNvSpPr/>
          <p:nvPr/>
        </p:nvSpPr>
        <p:spPr>
          <a:xfrm>
            <a:off x="0" y="0"/>
            <a:ext cx="22321781" cy="1077218"/>
          </a:xfrm>
          <a:prstGeom prst="rect">
            <a:avLst/>
          </a:prstGeom>
        </p:spPr>
        <p:txBody>
          <a:bodyPr wrap="square">
            <a:spAutoFit/>
          </a:bodyPr>
          <a:lstStyle/>
          <a:p>
            <a:pPr>
              <a:buClr>
                <a:srgbClr val="161616"/>
              </a:buClr>
              <a:buSzPts val="4800"/>
            </a:pPr>
            <a:r>
              <a:rPr lang="ja-JP" altLang="en-US" sz="6400" b="1">
                <a:latin typeface="+mn-ea"/>
              </a:rPr>
              <a:t>企画書（例）</a:t>
            </a:r>
            <a:endParaRPr lang="en-US" altLang="ja-JP" sz="6400" b="1" dirty="0">
              <a:latin typeface="+mn-ea"/>
            </a:endParaRPr>
          </a:p>
        </p:txBody>
      </p:sp>
      <p:graphicFrame>
        <p:nvGraphicFramePr>
          <p:cNvPr id="2" name="表 2">
            <a:extLst>
              <a:ext uri="{FF2B5EF4-FFF2-40B4-BE49-F238E27FC236}">
                <a16:creationId xmlns:a16="http://schemas.microsoft.com/office/drawing/2014/main" id="{E3305347-6367-57CA-6B19-516FC119269E}"/>
              </a:ext>
            </a:extLst>
          </p:cNvPr>
          <p:cNvGraphicFramePr>
            <a:graphicFrameLocks noGrp="1"/>
          </p:cNvGraphicFramePr>
          <p:nvPr/>
        </p:nvGraphicFramePr>
        <p:xfrm>
          <a:off x="1439428" y="2765797"/>
          <a:ext cx="21505143" cy="10241280"/>
        </p:xfrm>
        <a:graphic>
          <a:graphicData uri="http://schemas.openxmlformats.org/drawingml/2006/table">
            <a:tbl>
              <a:tblPr firstRow="1" bandRow="1">
                <a:tableStyleId>{5940675A-B579-460E-94D1-54222C63F5DA}</a:tableStyleId>
              </a:tblPr>
              <a:tblGrid>
                <a:gridCol w="1047037">
                  <a:extLst>
                    <a:ext uri="{9D8B030D-6E8A-4147-A177-3AD203B41FA5}">
                      <a16:colId xmlns:a16="http://schemas.microsoft.com/office/drawing/2014/main" val="3002214683"/>
                    </a:ext>
                  </a:extLst>
                </a:gridCol>
                <a:gridCol w="6179005">
                  <a:extLst>
                    <a:ext uri="{9D8B030D-6E8A-4147-A177-3AD203B41FA5}">
                      <a16:colId xmlns:a16="http://schemas.microsoft.com/office/drawing/2014/main" val="2491039579"/>
                    </a:ext>
                  </a:extLst>
                </a:gridCol>
                <a:gridCol w="14279101">
                  <a:extLst>
                    <a:ext uri="{9D8B030D-6E8A-4147-A177-3AD203B41FA5}">
                      <a16:colId xmlns:a16="http://schemas.microsoft.com/office/drawing/2014/main" val="19488808"/>
                    </a:ext>
                  </a:extLst>
                </a:gridCol>
              </a:tblGrid>
              <a:tr h="731520">
                <a:tc>
                  <a:txBody>
                    <a:bodyPr/>
                    <a:lstStyle/>
                    <a:p>
                      <a:pPr algn="ctr"/>
                      <a:r>
                        <a:rPr kumimoji="1" lang="en-US" altLang="ja-JP" sz="3200" dirty="0"/>
                        <a:t>1</a:t>
                      </a:r>
                      <a:endParaRPr kumimoji="1" lang="ja-JP" altLang="en-US" sz="3200"/>
                    </a:p>
                  </a:txBody>
                  <a:tcPr marL="243840" marR="243840" marT="121920" marB="121920" anchor="ctr"/>
                </a:tc>
                <a:tc>
                  <a:txBody>
                    <a:bodyPr/>
                    <a:lstStyle/>
                    <a:p>
                      <a:r>
                        <a:rPr kumimoji="1" lang="ja-JP" altLang="en-US" sz="3200"/>
                        <a:t>テーマ</a:t>
                      </a: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顧客セグメンテーション（優良顧客予測）</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3172456441"/>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2</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業務の課題（</a:t>
                      </a:r>
                      <a:r>
                        <a:rPr lang="en-US" altLang="ja-JP" sz="3200" dirty="0">
                          <a:latin typeface="+mn-ea"/>
                        </a:rPr>
                        <a:t>AS-IS</a:t>
                      </a:r>
                      <a:r>
                        <a:rPr lang="ja-JP" altLang="en-US" sz="3200">
                          <a:latin typeface="+mn-ea"/>
                        </a:rPr>
                        <a:t>）</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顧客理解に課題。“優良な顧客”を考えても、部署間で意見が様々</a:t>
                      </a:r>
                    </a:p>
                  </a:txBody>
                  <a:tcPr marL="243840" marR="243840" marT="121920" marB="121920"/>
                </a:tc>
                <a:extLst>
                  <a:ext uri="{0D108BD9-81ED-4DB2-BD59-A6C34878D82A}">
                    <a16:rowId xmlns:a16="http://schemas.microsoft.com/office/drawing/2014/main" val="2952583764"/>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3</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AI</a:t>
                      </a:r>
                      <a:r>
                        <a:rPr lang="ja-JP" altLang="en-US" sz="3200">
                          <a:latin typeface="+mn-ea"/>
                        </a:rPr>
                        <a:t>導入後の業務の姿（</a:t>
                      </a:r>
                      <a:r>
                        <a:rPr lang="en-US" altLang="ja-JP" sz="3200" dirty="0">
                          <a:latin typeface="+mn-ea"/>
                        </a:rPr>
                        <a:t>TO-BE</a:t>
                      </a:r>
                      <a:r>
                        <a:rPr lang="ja-JP" altLang="en-US" sz="3200">
                          <a:latin typeface="+mn-ea"/>
                        </a:rPr>
                        <a:t>）</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部署間での顧客に対する定義の一致、定量的な判断を可能にする</a:t>
                      </a:r>
                    </a:p>
                  </a:txBody>
                  <a:tcPr marL="243840" marR="243840" marT="121920" marB="121920"/>
                </a:tc>
                <a:extLst>
                  <a:ext uri="{0D108BD9-81ED-4DB2-BD59-A6C34878D82A}">
                    <a16:rowId xmlns:a16="http://schemas.microsoft.com/office/drawing/2014/main" val="2236074822"/>
                  </a:ext>
                </a:extLst>
              </a:tr>
              <a:tr h="11379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4</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期待効果</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本件においては金額的な効果でなく、今後業務を遂行していく上での定量的な判断ができる土台作りを目標とする</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2254056985"/>
                  </a:ext>
                </a:extLst>
              </a:tr>
              <a:tr h="11379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5</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利用データ</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en-US" altLang="ja-JP" sz="2900" dirty="0">
                          <a:solidFill>
                            <a:schemeClr val="accent1">
                              <a:lumMod val="50000"/>
                            </a:schemeClr>
                          </a:solidFill>
                        </a:rPr>
                        <a:t>POS</a:t>
                      </a:r>
                      <a:r>
                        <a:rPr kumimoji="1" lang="ja-JP" altLang="en-US" sz="2900">
                          <a:solidFill>
                            <a:schemeClr val="accent1">
                              <a:lumMod val="50000"/>
                            </a:schemeClr>
                          </a:solidFill>
                        </a:rPr>
                        <a:t>データ（</a:t>
                      </a:r>
                      <a:r>
                        <a:rPr kumimoji="1" lang="en-US" altLang="ja-JP" sz="2900" dirty="0">
                          <a:solidFill>
                            <a:schemeClr val="accent1">
                              <a:lumMod val="50000"/>
                            </a:schemeClr>
                          </a:solidFill>
                        </a:rPr>
                        <a:t>2</a:t>
                      </a:r>
                      <a:r>
                        <a:rPr kumimoji="1" lang="ja-JP" altLang="en-US" sz="2900">
                          <a:solidFill>
                            <a:schemeClr val="accent1">
                              <a:lumMod val="50000"/>
                            </a:schemeClr>
                          </a:solidFill>
                        </a:rPr>
                        <a:t>年分）、外部から購入</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自社利用の商品マスタ</a:t>
                      </a:r>
                    </a:p>
                  </a:txBody>
                  <a:tcPr marL="243840" marR="243840" marT="121920" marB="121920"/>
                </a:tc>
                <a:extLst>
                  <a:ext uri="{0D108BD9-81ED-4DB2-BD59-A6C34878D82A}">
                    <a16:rowId xmlns:a16="http://schemas.microsoft.com/office/drawing/2014/main" val="2200078365"/>
                  </a:ext>
                </a:extLst>
              </a:tr>
              <a:tr h="1584960">
                <a:tc>
                  <a:txBody>
                    <a:bodyPr/>
                    <a:lstStyle/>
                    <a:p>
                      <a:pPr algn="ctr">
                        <a:spcBef>
                          <a:spcPts val="300"/>
                        </a:spcBef>
                      </a:pPr>
                      <a:r>
                        <a:rPr lang="en-US" altLang="ja-JP" sz="3200" dirty="0">
                          <a:latin typeface="+mn-ea"/>
                        </a:rPr>
                        <a:t>6</a:t>
                      </a:r>
                    </a:p>
                  </a:txBody>
                  <a:tcPr marL="243840" marR="243840" marT="121920" marB="121920" anchor="ctr"/>
                </a:tc>
                <a:tc>
                  <a:txBody>
                    <a:bodyPr/>
                    <a:lstStyle/>
                    <a:p>
                      <a:pPr>
                        <a:spcBef>
                          <a:spcPts val="300"/>
                        </a:spcBef>
                      </a:pPr>
                      <a:r>
                        <a:rPr lang="ja-JP" altLang="en-US" sz="3200">
                          <a:latin typeface="+mn-ea"/>
                        </a:rPr>
                        <a:t>アプローチ</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en-US" altLang="ja-JP" sz="2900" dirty="0">
                          <a:solidFill>
                            <a:schemeClr val="accent1">
                              <a:lumMod val="50000"/>
                            </a:schemeClr>
                          </a:solidFill>
                        </a:rPr>
                        <a:t>”</a:t>
                      </a:r>
                      <a:r>
                        <a:rPr kumimoji="1" lang="ja-JP" altLang="en-US" sz="2900">
                          <a:solidFill>
                            <a:schemeClr val="accent1">
                              <a:lumMod val="50000"/>
                            </a:schemeClr>
                          </a:solidFill>
                        </a:rPr>
                        <a:t>優良顧客</a:t>
                      </a:r>
                      <a:r>
                        <a:rPr kumimoji="1" lang="en-US" altLang="ja-JP" sz="2900" dirty="0">
                          <a:solidFill>
                            <a:schemeClr val="accent1">
                              <a:lumMod val="50000"/>
                            </a:schemeClr>
                          </a:solidFill>
                        </a:rPr>
                        <a:t>”</a:t>
                      </a:r>
                      <a:r>
                        <a:rPr kumimoji="1" lang="ja-JP" altLang="en-US" sz="2900">
                          <a:solidFill>
                            <a:schemeClr val="accent1">
                              <a:lumMod val="50000"/>
                            </a:schemeClr>
                          </a:solidFill>
                        </a:rPr>
                        <a:t>を予測（教師あり学習、分類問題）</a:t>
                      </a:r>
                      <a:endParaRPr kumimoji="1" lang="en-US" altLang="ja-JP" sz="2900" dirty="0">
                        <a:solidFill>
                          <a:schemeClr val="accent1">
                            <a:lumMod val="50000"/>
                          </a:schemeClr>
                        </a:solidFill>
                      </a:endParaRPr>
                    </a:p>
                    <a:p>
                      <a:pPr marL="0" indent="0">
                        <a:buFont typeface="Arial" panose="020B0604020202020204" pitchFamily="34" charset="0"/>
                        <a:buNone/>
                      </a:pPr>
                      <a:r>
                        <a:rPr kumimoji="1" lang="en-US" altLang="ja-JP" sz="2900" dirty="0">
                          <a:solidFill>
                            <a:schemeClr val="accent1">
                              <a:lumMod val="50000"/>
                            </a:schemeClr>
                          </a:solidFill>
                        </a:rPr>
                        <a:t>Year1</a:t>
                      </a:r>
                      <a:r>
                        <a:rPr kumimoji="1" lang="ja-JP" altLang="en-US" sz="2900">
                          <a:solidFill>
                            <a:schemeClr val="accent1">
                              <a:lumMod val="50000"/>
                            </a:schemeClr>
                          </a:solidFill>
                        </a:rPr>
                        <a:t>を特徴量期間、</a:t>
                      </a:r>
                      <a:r>
                        <a:rPr kumimoji="1" lang="en-US" altLang="ja-JP" sz="2900" dirty="0">
                          <a:solidFill>
                            <a:schemeClr val="accent1">
                              <a:lumMod val="50000"/>
                            </a:schemeClr>
                          </a:solidFill>
                        </a:rPr>
                        <a:t>Year2</a:t>
                      </a:r>
                      <a:r>
                        <a:rPr kumimoji="1" lang="ja-JP" altLang="en-US" sz="2900">
                          <a:solidFill>
                            <a:schemeClr val="accent1">
                              <a:lumMod val="50000"/>
                            </a:schemeClr>
                          </a:solidFill>
                        </a:rPr>
                        <a:t>をターゲット変数（結果）期間とする</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予測モデル作成後、効いている変数（要因）を分析</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1246683228"/>
                  </a:ext>
                </a:extLst>
              </a:tr>
              <a:tr h="1584960">
                <a:tc>
                  <a:txBody>
                    <a:bodyPr/>
                    <a:lstStyle/>
                    <a:p>
                      <a:pPr algn="ctr">
                        <a:spcBef>
                          <a:spcPts val="300"/>
                        </a:spcBef>
                      </a:pPr>
                      <a:r>
                        <a:rPr lang="en-US" altLang="ja-JP" sz="3200" dirty="0">
                          <a:latin typeface="+mn-ea"/>
                        </a:rPr>
                        <a:t>7</a:t>
                      </a:r>
                    </a:p>
                  </a:txBody>
                  <a:tcPr marL="243840" marR="243840" marT="121920" marB="121920" anchor="ctr"/>
                </a:tc>
                <a:tc>
                  <a:txBody>
                    <a:bodyPr/>
                    <a:lstStyle/>
                    <a:p>
                      <a:pPr>
                        <a:spcBef>
                          <a:spcPts val="300"/>
                        </a:spcBef>
                      </a:pPr>
                      <a:r>
                        <a:rPr lang="en-US" altLang="ja-JP" sz="3200" dirty="0">
                          <a:latin typeface="+mn-ea"/>
                        </a:rPr>
                        <a:t>KPI</a:t>
                      </a:r>
                      <a:r>
                        <a:rPr lang="ja-JP" altLang="en-US" sz="3200">
                          <a:latin typeface="+mn-ea"/>
                        </a:rPr>
                        <a:t>と予測対象</a:t>
                      </a:r>
                      <a:endParaRPr lang="en-US" altLang="ja-JP" sz="3200" dirty="0">
                        <a:latin typeface="+mn-ea"/>
                      </a:endParaRPr>
                    </a:p>
                  </a:txBody>
                  <a:tcPr marL="243840" marR="243840" marT="121920" marB="121920" anchor="ctr"/>
                </a:tc>
                <a:tc>
                  <a:txBody>
                    <a:bodyPr/>
                    <a:lstStyle/>
                    <a:p>
                      <a:pPr marL="0" indent="0">
                        <a:buFont typeface="Arial" panose="020B0604020202020204" pitchFamily="34" charset="0"/>
                        <a:buNone/>
                      </a:pPr>
                      <a:r>
                        <a:rPr kumimoji="1" lang="en-US" altLang="ja-JP" sz="2900" dirty="0">
                          <a:solidFill>
                            <a:schemeClr val="accent1">
                              <a:lumMod val="50000"/>
                            </a:schemeClr>
                          </a:solidFill>
                        </a:rPr>
                        <a:t>”</a:t>
                      </a:r>
                      <a:r>
                        <a:rPr kumimoji="1" lang="ja-JP" altLang="en-US" sz="2900">
                          <a:solidFill>
                            <a:schemeClr val="accent1">
                              <a:lumMod val="50000"/>
                            </a:schemeClr>
                          </a:solidFill>
                        </a:rPr>
                        <a:t>優良顧客</a:t>
                      </a:r>
                      <a:r>
                        <a:rPr kumimoji="1" lang="en-US" altLang="ja-JP" sz="2900" dirty="0">
                          <a:solidFill>
                            <a:schemeClr val="accent1">
                              <a:lumMod val="50000"/>
                            </a:schemeClr>
                          </a:solidFill>
                        </a:rPr>
                        <a:t>”</a:t>
                      </a:r>
                      <a:r>
                        <a:rPr kumimoji="1" lang="ja-JP" altLang="en-US" sz="2900">
                          <a:solidFill>
                            <a:schemeClr val="accent1">
                              <a:lumMod val="50000"/>
                            </a:schemeClr>
                          </a:solidFill>
                        </a:rPr>
                        <a:t>を「購買量が増えた」「継続的に購買量が多い」と考える</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購買量が増えた：</a:t>
                      </a:r>
                      <a:r>
                        <a:rPr kumimoji="1" lang="en-US" altLang="ja-JP" sz="2900" dirty="0">
                          <a:solidFill>
                            <a:schemeClr val="accent1">
                              <a:lumMod val="50000"/>
                            </a:schemeClr>
                          </a:solidFill>
                        </a:rPr>
                        <a:t>Year1</a:t>
                      </a:r>
                      <a:r>
                        <a:rPr kumimoji="1" lang="ja-JP" altLang="en-US" sz="2900">
                          <a:solidFill>
                            <a:schemeClr val="accent1">
                              <a:lumMod val="50000"/>
                            </a:schemeClr>
                          </a:solidFill>
                        </a:rPr>
                        <a:t>と</a:t>
                      </a:r>
                      <a:r>
                        <a:rPr kumimoji="1" lang="en-US" altLang="ja-JP" sz="2900" dirty="0">
                          <a:solidFill>
                            <a:schemeClr val="accent1">
                              <a:lumMod val="50000"/>
                            </a:schemeClr>
                          </a:solidFill>
                        </a:rPr>
                        <a:t>Year2</a:t>
                      </a:r>
                      <a:r>
                        <a:rPr kumimoji="1" lang="ja-JP" altLang="en-US" sz="2900">
                          <a:solidFill>
                            <a:schemeClr val="accent1">
                              <a:lumMod val="50000"/>
                            </a:schemeClr>
                          </a:solidFill>
                        </a:rPr>
                        <a:t>での購買額の差が￥</a:t>
                      </a:r>
                      <a:r>
                        <a:rPr kumimoji="1" lang="en-US" altLang="ja-JP" sz="2900" dirty="0">
                          <a:solidFill>
                            <a:schemeClr val="accent1">
                              <a:lumMod val="50000"/>
                            </a:schemeClr>
                          </a:solidFill>
                        </a:rPr>
                        <a:t>xx</a:t>
                      </a:r>
                      <a:r>
                        <a:rPr kumimoji="1" lang="ja-JP" altLang="en-US" sz="2900">
                          <a:solidFill>
                            <a:schemeClr val="accent1">
                              <a:lumMod val="50000"/>
                            </a:schemeClr>
                          </a:solidFill>
                        </a:rPr>
                        <a:t>となる顧客</a:t>
                      </a:r>
                      <a:endParaRPr kumimoji="1" lang="en-US" altLang="ja-JP" sz="2900" dirty="0">
                        <a:solidFill>
                          <a:schemeClr val="accent1">
                            <a:lumMod val="50000"/>
                          </a:schemeClr>
                        </a:solidFill>
                      </a:endParaRPr>
                    </a:p>
                    <a:p>
                      <a:pPr marL="0" indent="0">
                        <a:buFont typeface="Arial" panose="020B0604020202020204" pitchFamily="34" charset="0"/>
                        <a:buNone/>
                      </a:pPr>
                      <a:r>
                        <a:rPr kumimoji="1" lang="ja-JP" altLang="en-US" sz="2900">
                          <a:solidFill>
                            <a:schemeClr val="accent1">
                              <a:lumMod val="50000"/>
                            </a:schemeClr>
                          </a:solidFill>
                        </a:rPr>
                        <a:t>継続的に購買量が多い：</a:t>
                      </a:r>
                      <a:r>
                        <a:rPr kumimoji="1" lang="en-US" altLang="ja-JP" sz="2900" dirty="0">
                          <a:solidFill>
                            <a:schemeClr val="accent1">
                              <a:lumMod val="50000"/>
                            </a:schemeClr>
                          </a:solidFill>
                        </a:rPr>
                        <a:t>Year1</a:t>
                      </a:r>
                      <a:r>
                        <a:rPr kumimoji="1" lang="ja-JP" altLang="en-US" sz="2900">
                          <a:solidFill>
                            <a:schemeClr val="accent1">
                              <a:lumMod val="50000"/>
                            </a:schemeClr>
                          </a:solidFill>
                        </a:rPr>
                        <a:t>で￥</a:t>
                      </a:r>
                      <a:r>
                        <a:rPr kumimoji="1" lang="en-US" altLang="ja-JP" sz="2900" dirty="0">
                          <a:solidFill>
                            <a:schemeClr val="accent1">
                              <a:lumMod val="50000"/>
                            </a:schemeClr>
                          </a:solidFill>
                        </a:rPr>
                        <a:t>xx</a:t>
                      </a:r>
                      <a:r>
                        <a:rPr kumimoji="1" lang="ja-JP" altLang="en-US" sz="2900">
                          <a:solidFill>
                            <a:schemeClr val="accent1">
                              <a:lumMod val="50000"/>
                            </a:schemeClr>
                          </a:solidFill>
                        </a:rPr>
                        <a:t>以上の購買かつ、</a:t>
                      </a:r>
                      <a:r>
                        <a:rPr kumimoji="1" lang="en-US" altLang="ja-JP" sz="2900" dirty="0">
                          <a:solidFill>
                            <a:schemeClr val="accent1">
                              <a:lumMod val="50000"/>
                            </a:schemeClr>
                          </a:solidFill>
                        </a:rPr>
                        <a:t>Year2</a:t>
                      </a:r>
                      <a:r>
                        <a:rPr kumimoji="1" lang="ja-JP" altLang="en-US" sz="2900">
                          <a:solidFill>
                            <a:schemeClr val="accent1">
                              <a:lumMod val="50000"/>
                            </a:schemeClr>
                          </a:solidFill>
                        </a:rPr>
                        <a:t>で￥</a:t>
                      </a:r>
                      <a:r>
                        <a:rPr kumimoji="1" lang="en-US" altLang="ja-JP" sz="2900" dirty="0">
                          <a:solidFill>
                            <a:schemeClr val="accent1">
                              <a:lumMod val="50000"/>
                            </a:schemeClr>
                          </a:solidFill>
                        </a:rPr>
                        <a:t>xx</a:t>
                      </a:r>
                      <a:r>
                        <a:rPr kumimoji="1" lang="ja-JP" altLang="en-US" sz="2900">
                          <a:solidFill>
                            <a:schemeClr val="accent1">
                              <a:lumMod val="50000"/>
                            </a:schemeClr>
                          </a:solidFill>
                        </a:rPr>
                        <a:t>以上の購買</a:t>
                      </a:r>
                      <a:endParaRPr kumimoji="1" lang="en-US" altLang="ja-JP" sz="2900" dirty="0">
                        <a:solidFill>
                          <a:schemeClr val="accent1">
                            <a:lumMod val="50000"/>
                          </a:schemeClr>
                        </a:solidFill>
                      </a:endParaRPr>
                    </a:p>
                  </a:txBody>
                  <a:tcPr marL="243840" marR="243840" marT="121920" marB="121920"/>
                </a:tc>
                <a:extLst>
                  <a:ext uri="{0D108BD9-81ED-4DB2-BD59-A6C34878D82A}">
                    <a16:rowId xmlns:a16="http://schemas.microsoft.com/office/drawing/2014/main" val="1009064588"/>
                  </a:ext>
                </a:extLst>
              </a:tr>
              <a:tr h="11379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rPr>
                        <a:t>8</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rPr>
                        <a:t>目標精度</a:t>
                      </a:r>
                      <a:endParaRPr lang="en-US" altLang="ja-JP" sz="3200" dirty="0">
                        <a:latin typeface="+mn-ea"/>
                      </a:endParaRP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ja-JP" altLang="en-US" sz="2900">
                          <a:solidFill>
                            <a:schemeClr val="accent1">
                              <a:lumMod val="50000"/>
                            </a:schemeClr>
                          </a:solidFill>
                          <a:latin typeface="+mn-ea"/>
                        </a:rPr>
                        <a:t>現時点で、運用しているモデルや明確な目標制度があるわけではない。一旦</a:t>
                      </a:r>
                      <a:r>
                        <a:rPr lang="en-US" altLang="ja-JP" sz="2900" dirty="0">
                          <a:solidFill>
                            <a:schemeClr val="accent1">
                              <a:lumMod val="50000"/>
                            </a:schemeClr>
                          </a:solidFill>
                          <a:latin typeface="+mn-ea"/>
                        </a:rPr>
                        <a:t>AUC</a:t>
                      </a:r>
                      <a:r>
                        <a:rPr lang="ja-JP" altLang="en-US" sz="2900">
                          <a:solidFill>
                            <a:schemeClr val="accent1">
                              <a:lumMod val="50000"/>
                            </a:schemeClr>
                          </a:solidFill>
                          <a:latin typeface="+mn-ea"/>
                        </a:rPr>
                        <a:t>の確認を実施する</a:t>
                      </a:r>
                      <a:endParaRPr lang="en-US" altLang="ja-JP" sz="2900" dirty="0">
                        <a:solidFill>
                          <a:schemeClr val="accent1">
                            <a:lumMod val="50000"/>
                          </a:schemeClr>
                        </a:solidFill>
                        <a:latin typeface="+mn-ea"/>
                      </a:endParaRPr>
                    </a:p>
                  </a:txBody>
                  <a:tcPr marL="243840" marR="243840" marT="121920" marB="121920"/>
                </a:tc>
                <a:extLst>
                  <a:ext uri="{0D108BD9-81ED-4DB2-BD59-A6C34878D82A}">
                    <a16:rowId xmlns:a16="http://schemas.microsoft.com/office/drawing/2014/main" val="912650235"/>
                  </a:ext>
                </a:extLst>
              </a:tr>
              <a:tr h="7315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3200" dirty="0">
                          <a:latin typeface="+mn-ea"/>
                          <a:cs typeface="Helvetica Neue Light" charset="0"/>
                        </a:rPr>
                        <a:t>9</a:t>
                      </a: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3200">
                          <a:latin typeface="+mn-ea"/>
                          <a:cs typeface="Helvetica Neue Light" charset="0"/>
                        </a:rPr>
                        <a:t>体制</a:t>
                      </a:r>
                      <a:endParaRPr lang="en-US" altLang="ja-JP" sz="3200" dirty="0">
                        <a:latin typeface="+mn-ea"/>
                        <a:cs typeface="Helvetica Neue Light" charset="0"/>
                      </a:endParaRPr>
                    </a:p>
                  </a:txBody>
                  <a:tcPr marL="243840" marR="243840" marT="121920" marB="12192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1" lang="ja-JP" altLang="en-US" sz="2900">
                          <a:solidFill>
                            <a:schemeClr val="accent1">
                              <a:lumMod val="50000"/>
                            </a:schemeClr>
                          </a:solidFill>
                        </a:rPr>
                        <a:t>ー　後述　ー</a:t>
                      </a:r>
                    </a:p>
                  </a:txBody>
                  <a:tcPr marL="243840" marR="243840" marT="121920" marB="121920"/>
                </a:tc>
                <a:extLst>
                  <a:ext uri="{0D108BD9-81ED-4DB2-BD59-A6C34878D82A}">
                    <a16:rowId xmlns:a16="http://schemas.microsoft.com/office/drawing/2014/main" val="696253991"/>
                  </a:ext>
                </a:extLst>
              </a:tr>
              <a:tr h="731520">
                <a:tc>
                  <a:txBody>
                    <a:bodyPr/>
                    <a:lstStyle/>
                    <a:p>
                      <a:pPr algn="ctr"/>
                      <a:r>
                        <a:rPr kumimoji="1" lang="en-US" altLang="ja-JP" sz="3200" dirty="0"/>
                        <a:t>10</a:t>
                      </a:r>
                      <a:endParaRPr kumimoji="1" lang="ja-JP" altLang="en-US" sz="3200"/>
                    </a:p>
                  </a:txBody>
                  <a:tcPr marL="243840" marR="243840" marT="121920" marB="121920" anchor="ctr"/>
                </a:tc>
                <a:tc>
                  <a:txBody>
                    <a:bodyPr/>
                    <a:lstStyle/>
                    <a:p>
                      <a:r>
                        <a:rPr kumimoji="1" lang="ja-JP" altLang="en-US" sz="3200"/>
                        <a:t>スケジュール</a:t>
                      </a:r>
                    </a:p>
                  </a:txBody>
                  <a:tcPr marL="243840" marR="243840" marT="121920" marB="121920" anchor="ctr"/>
                </a:tc>
                <a:tc>
                  <a:txBody>
                    <a:bodyPr/>
                    <a:lstStyle/>
                    <a:p>
                      <a:pPr marL="0" indent="0">
                        <a:buFont typeface="Arial" panose="020B0604020202020204" pitchFamily="34" charset="0"/>
                        <a:buNone/>
                      </a:pPr>
                      <a:r>
                        <a:rPr kumimoji="1" lang="ja-JP" altLang="en-US" sz="2900">
                          <a:solidFill>
                            <a:schemeClr val="accent1">
                              <a:lumMod val="50000"/>
                            </a:schemeClr>
                          </a:solidFill>
                        </a:rPr>
                        <a:t>ー　省略　ー</a:t>
                      </a:r>
                    </a:p>
                  </a:txBody>
                  <a:tcPr marL="243840" marR="243840" marT="121920" marB="121920"/>
                </a:tc>
                <a:extLst>
                  <a:ext uri="{0D108BD9-81ED-4DB2-BD59-A6C34878D82A}">
                    <a16:rowId xmlns:a16="http://schemas.microsoft.com/office/drawing/2014/main" val="2845404006"/>
                  </a:ext>
                </a:extLst>
              </a:tr>
            </a:tbl>
          </a:graphicData>
        </a:graphic>
      </p:graphicFrame>
    </p:spTree>
    <p:extLst>
      <p:ext uri="{BB962C8B-B14F-4D97-AF65-F5344CB8AC3E}">
        <p14:creationId xmlns:p14="http://schemas.microsoft.com/office/powerpoint/2010/main" val="202086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8FD6ED1-DC03-3085-C0A3-22A03EF7E3FC}"/>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2E345085-5EF1-3151-A539-63F265BA3F69}"/>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企画書（例）</a:t>
            </a:r>
            <a:endParaRPr lang="en-US" altLang="ja-JP" sz="5400" b="1" dirty="0">
              <a:latin typeface="+mj-lt"/>
            </a:endParaRPr>
          </a:p>
        </p:txBody>
      </p:sp>
      <p:graphicFrame>
        <p:nvGraphicFramePr>
          <p:cNvPr id="2" name="表 3">
            <a:extLst>
              <a:ext uri="{FF2B5EF4-FFF2-40B4-BE49-F238E27FC236}">
                <a16:creationId xmlns:a16="http://schemas.microsoft.com/office/drawing/2014/main" id="{B0E9A832-4FE5-F196-FC32-F113B6E07C44}"/>
              </a:ext>
            </a:extLst>
          </p:cNvPr>
          <p:cNvGraphicFramePr>
            <a:graphicFrameLocks noGrp="1"/>
          </p:cNvGraphicFramePr>
          <p:nvPr>
            <p:extLst>
              <p:ext uri="{D42A27DB-BD31-4B8C-83A1-F6EECF244321}">
                <p14:modId xmlns:p14="http://schemas.microsoft.com/office/powerpoint/2010/main" val="2629056090"/>
              </p:ext>
            </p:extLst>
          </p:nvPr>
        </p:nvGraphicFramePr>
        <p:xfrm>
          <a:off x="1978992" y="4369168"/>
          <a:ext cx="20426016" cy="4389120"/>
        </p:xfrm>
        <a:graphic>
          <a:graphicData uri="http://schemas.openxmlformats.org/drawingml/2006/table">
            <a:tbl>
              <a:tblPr firstRow="1" bandRow="1"/>
              <a:tblGrid>
                <a:gridCol w="5606372">
                  <a:extLst>
                    <a:ext uri="{9D8B030D-6E8A-4147-A177-3AD203B41FA5}">
                      <a16:colId xmlns:a16="http://schemas.microsoft.com/office/drawing/2014/main" val="3617589075"/>
                    </a:ext>
                  </a:extLst>
                </a:gridCol>
                <a:gridCol w="6504709">
                  <a:extLst>
                    <a:ext uri="{9D8B030D-6E8A-4147-A177-3AD203B41FA5}">
                      <a16:colId xmlns:a16="http://schemas.microsoft.com/office/drawing/2014/main" val="1850608010"/>
                    </a:ext>
                  </a:extLst>
                </a:gridCol>
                <a:gridCol w="8314935">
                  <a:extLst>
                    <a:ext uri="{9D8B030D-6E8A-4147-A177-3AD203B41FA5}">
                      <a16:colId xmlns:a16="http://schemas.microsoft.com/office/drawing/2014/main" val="1299366200"/>
                    </a:ext>
                  </a:extLst>
                </a:gridCol>
              </a:tblGrid>
              <a:tr h="650240">
                <a:tc>
                  <a:txBody>
                    <a:bodyPr/>
                    <a:lstStyle/>
                    <a:p>
                      <a:r>
                        <a:rPr kumimoji="1" lang="ja-JP" altLang="en-US" sz="2700"/>
                        <a:t>やりたいこと</a:t>
                      </a:r>
                    </a:p>
                  </a:txBody>
                  <a:tcPr marL="243840" marR="243840" marT="121920" marB="121920"/>
                </a:tc>
                <a:tc>
                  <a:txBody>
                    <a:bodyPr/>
                    <a:lstStyle/>
                    <a:p>
                      <a:r>
                        <a:rPr kumimoji="1" lang="en-US" altLang="ja-JP" sz="2700" dirty="0"/>
                        <a:t>KPI</a:t>
                      </a:r>
                      <a:r>
                        <a:rPr kumimoji="1" lang="ja-JP" altLang="en-US" sz="2700"/>
                        <a:t>（ビジネス目線）</a:t>
                      </a:r>
                    </a:p>
                  </a:txBody>
                  <a:tcPr marL="243840" marR="243840" marT="121920" marB="121920"/>
                </a:tc>
                <a:tc>
                  <a:txBody>
                    <a:bodyPr/>
                    <a:lstStyle/>
                    <a:p>
                      <a:r>
                        <a:rPr kumimoji="1" lang="ja-JP" altLang="en-US" sz="2700"/>
                        <a:t>予測対象（分析目線）</a:t>
                      </a:r>
                    </a:p>
                  </a:txBody>
                  <a:tcPr marL="243840" marR="243840" marT="121920" marB="121920"/>
                </a:tc>
                <a:extLst>
                  <a:ext uri="{0D108BD9-81ED-4DB2-BD59-A6C34878D82A}">
                    <a16:rowId xmlns:a16="http://schemas.microsoft.com/office/drawing/2014/main" val="79031473"/>
                  </a:ext>
                </a:extLst>
              </a:tr>
              <a:tr h="2885440">
                <a:tc>
                  <a:txBody>
                    <a:bodyPr/>
                    <a:lstStyle/>
                    <a:p>
                      <a:pPr>
                        <a:spcBef>
                          <a:spcPts val="600"/>
                        </a:spcBef>
                      </a:pPr>
                      <a:r>
                        <a:rPr kumimoji="1" lang="ja-JP" altLang="en-US" sz="2700">
                          <a:solidFill>
                            <a:schemeClr val="accent1">
                              <a:lumMod val="60000"/>
                              <a:lumOff val="40000"/>
                            </a:schemeClr>
                          </a:solidFill>
                        </a:rPr>
                        <a:t>交換確認作業コストの削減</a:t>
                      </a:r>
                    </a:p>
                  </a:txBody>
                  <a:tcPr marL="243840" marR="243840" marT="121920" marB="121920"/>
                </a:tc>
                <a:tc>
                  <a:txBody>
                    <a:bodyPr/>
                    <a:lstStyle/>
                    <a:p>
                      <a:pPr>
                        <a:spcBef>
                          <a:spcPts val="600"/>
                        </a:spcBef>
                      </a:pPr>
                      <a:r>
                        <a:rPr kumimoji="1" lang="ja-JP" altLang="en-US" sz="2700">
                          <a:solidFill>
                            <a:schemeClr val="accent1">
                              <a:lumMod val="75000"/>
                            </a:schemeClr>
                          </a:solidFill>
                        </a:rPr>
                        <a:t>確認作業の削減回数</a:t>
                      </a:r>
                    </a:p>
                    <a:p>
                      <a:pPr>
                        <a:spcBef>
                          <a:spcPts val="600"/>
                        </a:spcBef>
                      </a:pPr>
                      <a:r>
                        <a:rPr kumimoji="1" lang="ja-JP" altLang="en-US" sz="2700">
                          <a:solidFill>
                            <a:schemeClr val="accent1">
                              <a:lumMod val="75000"/>
                            </a:schemeClr>
                          </a:solidFill>
                        </a:rPr>
                        <a:t>作業の削減によって発生するリスクの定量的評価</a:t>
                      </a:r>
                      <a:endParaRPr kumimoji="1" lang="en-US" altLang="ja-JP" sz="2700" dirty="0">
                        <a:solidFill>
                          <a:schemeClr val="accent1">
                            <a:lumMod val="75000"/>
                          </a:schemeClr>
                        </a:solidFill>
                      </a:endParaRPr>
                    </a:p>
                  </a:txBody>
                  <a:tcPr marL="243840" marR="243840" marT="121920" marB="121920"/>
                </a:tc>
                <a:tc>
                  <a:txBody>
                    <a:bodyPr/>
                    <a:lstStyle/>
                    <a:p>
                      <a:pPr>
                        <a:spcBef>
                          <a:spcPts val="600"/>
                        </a:spcBef>
                      </a:pPr>
                      <a:r>
                        <a:rPr kumimoji="1" lang="ja-JP" altLang="en-US" sz="2800">
                          <a:solidFill>
                            <a:schemeClr val="accent1">
                              <a:lumMod val="50000"/>
                            </a:schemeClr>
                          </a:solidFill>
                        </a:rPr>
                        <a:t>特定時点における交換までの予測期間をセンサーデータを用い予測。予測結果を元に確認作業の実施有無を判断（（例）予測時点より</a:t>
                      </a:r>
                      <a:r>
                        <a:rPr kumimoji="1" lang="en-US" altLang="ja-JP" sz="2800" dirty="0">
                          <a:solidFill>
                            <a:schemeClr val="accent1">
                              <a:lumMod val="50000"/>
                            </a:schemeClr>
                          </a:solidFill>
                        </a:rPr>
                        <a:t>20</a:t>
                      </a:r>
                      <a:r>
                        <a:rPr kumimoji="1" lang="ja-JP" altLang="en-US" sz="2800">
                          <a:solidFill>
                            <a:schemeClr val="accent1">
                              <a:lumMod val="50000"/>
                            </a:schemeClr>
                          </a:solidFill>
                        </a:rPr>
                        <a:t>期未満で交換が必要とされるエンジンは確認を実施し、それ以外は確認作業を実施しない）</a:t>
                      </a:r>
                      <a:endParaRPr kumimoji="1" lang="en-US" altLang="ja-JP" sz="2800" dirty="0">
                        <a:solidFill>
                          <a:schemeClr val="accent1">
                            <a:lumMod val="50000"/>
                          </a:schemeClr>
                        </a:solidFill>
                      </a:endParaRPr>
                    </a:p>
                    <a:p>
                      <a:pPr>
                        <a:spcBef>
                          <a:spcPts val="600"/>
                        </a:spcBef>
                      </a:pPr>
                      <a:r>
                        <a:rPr kumimoji="1" lang="ja-JP" altLang="en-US" sz="2800">
                          <a:solidFill>
                            <a:schemeClr val="accent1">
                              <a:lumMod val="50000"/>
                            </a:schemeClr>
                          </a:solidFill>
                        </a:rPr>
                        <a:t>確認が必要ないと判断されたエンジンのうち、実際は確認が必要だったエンジンが安全管理上のリスクとなり得る</a:t>
                      </a:r>
                      <a:endParaRPr kumimoji="1" lang="en-US" altLang="ja-JP" sz="2800" dirty="0">
                        <a:solidFill>
                          <a:schemeClr val="accent1">
                            <a:lumMod val="50000"/>
                          </a:schemeClr>
                        </a:solidFill>
                      </a:endParaRPr>
                    </a:p>
                  </a:txBody>
                  <a:tcPr marL="243840" marR="243840" marT="121920" marB="121920"/>
                </a:tc>
                <a:extLst>
                  <a:ext uri="{0D108BD9-81ED-4DB2-BD59-A6C34878D82A}">
                    <a16:rowId xmlns:a16="http://schemas.microsoft.com/office/drawing/2014/main" val="1544399120"/>
                  </a:ext>
                </a:extLst>
              </a:tr>
            </a:tbl>
          </a:graphicData>
        </a:graphic>
      </p:graphicFrame>
      <p:sp>
        <p:nvSpPr>
          <p:cNvPr id="6" name="テキスト ボックス 5">
            <a:extLst>
              <a:ext uri="{FF2B5EF4-FFF2-40B4-BE49-F238E27FC236}">
                <a16:creationId xmlns:a16="http://schemas.microsoft.com/office/drawing/2014/main" id="{EF5553C8-3A00-0F8A-3001-13E40072A6D8}"/>
              </a:ext>
            </a:extLst>
          </p:cNvPr>
          <p:cNvSpPr txBox="1"/>
          <p:nvPr/>
        </p:nvSpPr>
        <p:spPr>
          <a:xfrm>
            <a:off x="1978992" y="3712579"/>
            <a:ext cx="19126656" cy="502766"/>
          </a:xfrm>
          <a:prstGeom prst="rect">
            <a:avLst/>
          </a:prstGeom>
          <a:noFill/>
        </p:spPr>
        <p:txBody>
          <a:bodyPr wrap="square">
            <a:spAutoFit/>
          </a:bodyPr>
          <a:lstStyle/>
          <a:p>
            <a:r>
              <a:rPr lang="en-US" altLang="ja-JP" sz="2667" dirty="0">
                <a:latin typeface="+mn-ea"/>
                <a:cs typeface="Helvetica Neue Light" charset="0"/>
              </a:rPr>
              <a:t>KPI</a:t>
            </a:r>
            <a:r>
              <a:rPr lang="ja-JP" altLang="en-US" sz="2667">
                <a:latin typeface="+mn-ea"/>
                <a:cs typeface="Helvetica Neue Light" charset="0"/>
              </a:rPr>
              <a:t>と予測対象の作成の例</a:t>
            </a:r>
            <a:endParaRPr lang="ja-JP" altLang="en-US" sz="2667"/>
          </a:p>
        </p:txBody>
      </p:sp>
      <p:sp>
        <p:nvSpPr>
          <p:cNvPr id="7" name="正方形/長方形 6">
            <a:extLst>
              <a:ext uri="{FF2B5EF4-FFF2-40B4-BE49-F238E27FC236}">
                <a16:creationId xmlns:a16="http://schemas.microsoft.com/office/drawing/2014/main" id="{6954DA64-AB7D-5765-8E3C-115C16865E0D}"/>
              </a:ext>
            </a:extLst>
          </p:cNvPr>
          <p:cNvSpPr/>
          <p:nvPr/>
        </p:nvSpPr>
        <p:spPr>
          <a:xfrm>
            <a:off x="1139015" y="10155204"/>
            <a:ext cx="21681901" cy="1672253"/>
          </a:xfrm>
          <a:prstGeom prst="rect">
            <a:avLst/>
          </a:prstGeom>
        </p:spPr>
        <p:txBody>
          <a:bodyPr wrap="square">
            <a:spAutoFit/>
          </a:bodyPr>
          <a:lstStyle/>
          <a:p>
            <a:pPr>
              <a:spcBef>
                <a:spcPts val="800"/>
              </a:spcBef>
            </a:pPr>
            <a:r>
              <a:rPr lang="en-US" altLang="ja-JP" sz="3200" dirty="0">
                <a:latin typeface="+mn-ea"/>
              </a:rPr>
              <a:t>AI</a:t>
            </a:r>
            <a:r>
              <a:rPr lang="ja-JP" altLang="en-US" sz="3200">
                <a:latin typeface="+mn-ea"/>
              </a:rPr>
              <a:t>モデルによって予測対象を予測した結果にアクション可能かどうかも重要な判断材料（予測はできるが使い所が無いモデルは、役に立たない場合が多い）</a:t>
            </a:r>
            <a:endParaRPr lang="en-US" altLang="ja-JP" sz="3200" dirty="0">
              <a:latin typeface="+mn-ea"/>
              <a:cs typeface="Helvetica Neue Light" charset="0"/>
            </a:endParaRPr>
          </a:p>
          <a:p>
            <a:pPr>
              <a:spcBef>
                <a:spcPts val="800"/>
              </a:spcBef>
            </a:pPr>
            <a:r>
              <a:rPr lang="ja-JP" altLang="en-US" sz="3200">
                <a:latin typeface="+mn-ea"/>
                <a:cs typeface="Helvetica Neue Light" charset="0"/>
              </a:rPr>
              <a:t>手持ちのデータの利用法から考えるのでなく、出口（</a:t>
            </a:r>
            <a:r>
              <a:rPr lang="en-US" altLang="ja-JP" sz="3200" dirty="0">
                <a:latin typeface="+mn-ea"/>
                <a:cs typeface="Helvetica Neue Light" charset="0"/>
              </a:rPr>
              <a:t>AI</a:t>
            </a:r>
            <a:r>
              <a:rPr lang="ja-JP" altLang="en-US" sz="3200">
                <a:latin typeface="+mn-ea"/>
                <a:cs typeface="Helvetica Neue Light" charset="0"/>
              </a:rPr>
              <a:t>導入後の業務の姿）から考えることも重要</a:t>
            </a:r>
            <a:endParaRPr lang="en-US" altLang="ja-JP" sz="3200" dirty="0">
              <a:latin typeface="+mn-ea"/>
              <a:cs typeface="Helvetica Neue Light" charset="0"/>
            </a:endParaRPr>
          </a:p>
        </p:txBody>
      </p:sp>
      <p:sp>
        <p:nvSpPr>
          <p:cNvPr id="8" name="正方形/長方形 7">
            <a:extLst>
              <a:ext uri="{FF2B5EF4-FFF2-40B4-BE49-F238E27FC236}">
                <a16:creationId xmlns:a16="http://schemas.microsoft.com/office/drawing/2014/main" id="{005D4587-9075-4338-3218-FBB855A9C8FD}"/>
              </a:ext>
            </a:extLst>
          </p:cNvPr>
          <p:cNvSpPr/>
          <p:nvPr/>
        </p:nvSpPr>
        <p:spPr>
          <a:xfrm>
            <a:off x="1139015" y="2239099"/>
            <a:ext cx="21681901" cy="584775"/>
          </a:xfrm>
          <a:prstGeom prst="rect">
            <a:avLst/>
          </a:prstGeom>
        </p:spPr>
        <p:txBody>
          <a:bodyPr wrap="square">
            <a:spAutoFit/>
          </a:bodyPr>
          <a:lstStyle/>
          <a:p>
            <a:pPr>
              <a:spcBef>
                <a:spcPts val="800"/>
              </a:spcBef>
            </a:pPr>
            <a:r>
              <a:rPr lang="ja-JP" altLang="en-US" sz="3200">
                <a:latin typeface="+mn-ea"/>
              </a:rPr>
              <a:t>「予測対象」とは</a:t>
            </a:r>
            <a:r>
              <a:rPr lang="en-US" altLang="ja-JP" sz="3200" dirty="0">
                <a:latin typeface="+mn-ea"/>
              </a:rPr>
              <a:t>AI</a:t>
            </a:r>
            <a:r>
              <a:rPr lang="ja-JP" altLang="en-US" sz="3200">
                <a:latin typeface="+mn-ea"/>
              </a:rPr>
              <a:t>モデルの目的変数。数字で表現できなくてはならない</a:t>
            </a:r>
            <a:endParaRPr lang="en-US" altLang="ja-JP" sz="3200" dirty="0">
              <a:latin typeface="+mn-ea"/>
              <a:cs typeface="Helvetica Neue Light" charset="0"/>
            </a:endParaRPr>
          </a:p>
        </p:txBody>
      </p:sp>
      <p:sp>
        <p:nvSpPr>
          <p:cNvPr id="9" name="テキスト ボックス 8">
            <a:extLst>
              <a:ext uri="{FF2B5EF4-FFF2-40B4-BE49-F238E27FC236}">
                <a16:creationId xmlns:a16="http://schemas.microsoft.com/office/drawing/2014/main" id="{A6C73DDF-83AE-99C9-B7AB-A7ECC13B138A}"/>
              </a:ext>
            </a:extLst>
          </p:cNvPr>
          <p:cNvSpPr txBox="1"/>
          <p:nvPr/>
        </p:nvSpPr>
        <p:spPr>
          <a:xfrm>
            <a:off x="11980524" y="8960268"/>
            <a:ext cx="10707197" cy="461665"/>
          </a:xfrm>
          <a:prstGeom prst="rect">
            <a:avLst/>
          </a:prstGeom>
          <a:noFill/>
        </p:spPr>
        <p:txBody>
          <a:bodyPr wrap="square">
            <a:spAutoFit/>
          </a:bodyPr>
          <a:lstStyle/>
          <a:p>
            <a:pPr marL="457206" indent="-457206">
              <a:buFont typeface="Helvetica Neue" panose="02000503000000020004" pitchFamily="2" charset="0"/>
              <a:buChar char="※"/>
            </a:pPr>
            <a:r>
              <a:rPr lang="ja-JP" altLang="en-US" sz="2400">
                <a:latin typeface="+mn-ea"/>
              </a:rPr>
              <a:t>予測対象は分析や議論を繰り返し、試行錯誤で決めていく場合も多い</a:t>
            </a:r>
            <a:endParaRPr lang="ja-JP" altLang="en-US" sz="2400"/>
          </a:p>
        </p:txBody>
      </p:sp>
    </p:spTree>
    <p:extLst>
      <p:ext uri="{BB962C8B-B14F-4D97-AF65-F5344CB8AC3E}">
        <p14:creationId xmlns:p14="http://schemas.microsoft.com/office/powerpoint/2010/main" val="70490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535EB1B-5CE5-6245-B67C-148030F17D07}"/>
              </a:ext>
            </a:extLst>
          </p:cNvPr>
          <p:cNvSpPr/>
          <p:nvPr/>
        </p:nvSpPr>
        <p:spPr>
          <a:xfrm>
            <a:off x="0" y="2"/>
            <a:ext cx="22321781" cy="1077218"/>
          </a:xfrm>
          <a:prstGeom prst="rect">
            <a:avLst/>
          </a:prstGeom>
        </p:spPr>
        <p:txBody>
          <a:bodyPr wrap="square">
            <a:spAutoFit/>
          </a:bodyPr>
          <a:lstStyle/>
          <a:p>
            <a:pPr>
              <a:buClr>
                <a:srgbClr val="161616"/>
              </a:buClr>
              <a:buSzPts val="4800"/>
            </a:pPr>
            <a:r>
              <a:rPr lang="ja-JP" altLang="en-US" sz="6400" b="1">
                <a:latin typeface="+mn-ea"/>
              </a:rPr>
              <a:t>「</a:t>
            </a:r>
            <a:r>
              <a:rPr lang="en-US" altLang="ja-JP" sz="6400" b="1" dirty="0">
                <a:latin typeface="+mn-ea"/>
              </a:rPr>
              <a:t>KPI</a:t>
            </a:r>
            <a:r>
              <a:rPr lang="ja-JP" altLang="en-US" sz="6400" b="1">
                <a:latin typeface="+mn-ea"/>
              </a:rPr>
              <a:t>と予測対象」の立て方、具体化</a:t>
            </a:r>
            <a:endParaRPr lang="en-US" altLang="ja-JP" sz="6400" b="1" dirty="0"/>
          </a:p>
        </p:txBody>
      </p:sp>
      <p:graphicFrame>
        <p:nvGraphicFramePr>
          <p:cNvPr id="2" name="表 3">
            <a:extLst>
              <a:ext uri="{FF2B5EF4-FFF2-40B4-BE49-F238E27FC236}">
                <a16:creationId xmlns:a16="http://schemas.microsoft.com/office/drawing/2014/main" id="{BB136A50-9F3B-7C5E-0BFD-5655FE662AF2}"/>
              </a:ext>
            </a:extLst>
          </p:cNvPr>
          <p:cNvGraphicFramePr>
            <a:graphicFrameLocks noGrp="1"/>
          </p:cNvGraphicFramePr>
          <p:nvPr/>
        </p:nvGraphicFramePr>
        <p:xfrm>
          <a:off x="1978992" y="4369168"/>
          <a:ext cx="20426016" cy="3540760"/>
        </p:xfrm>
        <a:graphic>
          <a:graphicData uri="http://schemas.openxmlformats.org/drawingml/2006/table">
            <a:tbl>
              <a:tblPr firstRow="1" bandRow="1"/>
              <a:tblGrid>
                <a:gridCol w="6808672">
                  <a:extLst>
                    <a:ext uri="{9D8B030D-6E8A-4147-A177-3AD203B41FA5}">
                      <a16:colId xmlns:a16="http://schemas.microsoft.com/office/drawing/2014/main" val="3617589075"/>
                    </a:ext>
                  </a:extLst>
                </a:gridCol>
                <a:gridCol w="6808672">
                  <a:extLst>
                    <a:ext uri="{9D8B030D-6E8A-4147-A177-3AD203B41FA5}">
                      <a16:colId xmlns:a16="http://schemas.microsoft.com/office/drawing/2014/main" val="1850608010"/>
                    </a:ext>
                  </a:extLst>
                </a:gridCol>
                <a:gridCol w="6808672">
                  <a:extLst>
                    <a:ext uri="{9D8B030D-6E8A-4147-A177-3AD203B41FA5}">
                      <a16:colId xmlns:a16="http://schemas.microsoft.com/office/drawing/2014/main" val="1299366200"/>
                    </a:ext>
                  </a:extLst>
                </a:gridCol>
              </a:tblGrid>
              <a:tr h="650240">
                <a:tc>
                  <a:txBody>
                    <a:bodyPr/>
                    <a:lstStyle/>
                    <a:p>
                      <a:r>
                        <a:rPr kumimoji="1" lang="ja-JP" altLang="en-US" sz="2700"/>
                        <a:t>やりたいこと</a:t>
                      </a:r>
                    </a:p>
                  </a:txBody>
                  <a:tcPr marL="243840" marR="243840" marT="121920" marB="121920"/>
                </a:tc>
                <a:tc>
                  <a:txBody>
                    <a:bodyPr/>
                    <a:lstStyle/>
                    <a:p>
                      <a:r>
                        <a:rPr kumimoji="1" lang="en-US" altLang="ja-JP" sz="2700" dirty="0"/>
                        <a:t>KPI</a:t>
                      </a:r>
                      <a:r>
                        <a:rPr kumimoji="1" lang="ja-JP" altLang="en-US" sz="2700"/>
                        <a:t>（ビジネス目線）</a:t>
                      </a:r>
                    </a:p>
                  </a:txBody>
                  <a:tcPr marL="243840" marR="243840" marT="121920" marB="121920"/>
                </a:tc>
                <a:tc>
                  <a:txBody>
                    <a:bodyPr/>
                    <a:lstStyle/>
                    <a:p>
                      <a:r>
                        <a:rPr kumimoji="1" lang="ja-JP" altLang="en-US" sz="2700"/>
                        <a:t>予測対象（分析目線）</a:t>
                      </a:r>
                    </a:p>
                  </a:txBody>
                  <a:tcPr marL="243840" marR="243840" marT="121920" marB="121920"/>
                </a:tc>
                <a:extLst>
                  <a:ext uri="{0D108BD9-81ED-4DB2-BD59-A6C34878D82A}">
                    <a16:rowId xmlns:a16="http://schemas.microsoft.com/office/drawing/2014/main" val="79031473"/>
                  </a:ext>
                </a:extLst>
              </a:tr>
              <a:tr h="2885440">
                <a:tc>
                  <a:txBody>
                    <a:bodyPr/>
                    <a:lstStyle/>
                    <a:p>
                      <a:pPr>
                        <a:spcBef>
                          <a:spcPts val="600"/>
                        </a:spcBef>
                      </a:pPr>
                      <a:r>
                        <a:rPr kumimoji="1" lang="ja-JP" altLang="en-US" sz="2700">
                          <a:solidFill>
                            <a:schemeClr val="accent1">
                              <a:lumMod val="60000"/>
                              <a:lumOff val="40000"/>
                            </a:schemeClr>
                          </a:solidFill>
                        </a:rPr>
                        <a:t>優良顧客を増やす</a:t>
                      </a:r>
                    </a:p>
                  </a:txBody>
                  <a:tcPr marL="243840" marR="243840" marT="121920" marB="121920"/>
                </a:tc>
                <a:tc>
                  <a:txBody>
                    <a:bodyPr/>
                    <a:lstStyle/>
                    <a:p>
                      <a:pPr>
                        <a:spcBef>
                          <a:spcPts val="600"/>
                        </a:spcBef>
                      </a:pPr>
                      <a:r>
                        <a:rPr kumimoji="1" lang="ja-JP" altLang="en-US" sz="2700">
                          <a:solidFill>
                            <a:schemeClr val="accent1">
                              <a:lumMod val="75000"/>
                            </a:schemeClr>
                          </a:solidFill>
                        </a:rPr>
                        <a:t>昨年度に優良顧客へ昇格した顧客数は</a:t>
                      </a:r>
                      <a:r>
                        <a:rPr kumimoji="1" lang="en-US" altLang="ja-JP" sz="2700" dirty="0">
                          <a:solidFill>
                            <a:schemeClr val="accent1">
                              <a:lumMod val="75000"/>
                            </a:schemeClr>
                          </a:solidFill>
                        </a:rPr>
                        <a:t>XX</a:t>
                      </a:r>
                    </a:p>
                    <a:p>
                      <a:pPr>
                        <a:spcBef>
                          <a:spcPts val="600"/>
                        </a:spcBef>
                      </a:pPr>
                      <a:r>
                        <a:rPr kumimoji="1" lang="ja-JP" altLang="en-US" sz="2700">
                          <a:solidFill>
                            <a:schemeClr val="accent1">
                              <a:lumMod val="75000"/>
                            </a:schemeClr>
                          </a:solidFill>
                        </a:rPr>
                        <a:t>今年度は優良顧客の昇格目標数を</a:t>
                      </a:r>
                      <a:r>
                        <a:rPr kumimoji="1" lang="en-US" altLang="ja-JP" sz="2700" dirty="0">
                          <a:solidFill>
                            <a:schemeClr val="accent1">
                              <a:lumMod val="75000"/>
                            </a:schemeClr>
                          </a:solidFill>
                        </a:rPr>
                        <a:t>YY</a:t>
                      </a:r>
                      <a:r>
                        <a:rPr kumimoji="1" lang="ja-JP" altLang="en-US" sz="2700">
                          <a:solidFill>
                            <a:schemeClr val="accent1">
                              <a:lumMod val="75000"/>
                            </a:schemeClr>
                          </a:solidFill>
                        </a:rPr>
                        <a:t>とする</a:t>
                      </a:r>
                      <a:endParaRPr kumimoji="1" lang="en-US" altLang="ja-JP" sz="2700" dirty="0">
                        <a:solidFill>
                          <a:schemeClr val="accent1">
                            <a:lumMod val="75000"/>
                          </a:schemeClr>
                        </a:solidFill>
                      </a:endParaRPr>
                    </a:p>
                    <a:p>
                      <a:pPr>
                        <a:spcBef>
                          <a:spcPts val="600"/>
                        </a:spcBef>
                      </a:pPr>
                      <a:r>
                        <a:rPr kumimoji="1" lang="ja-JP" altLang="en-US" sz="2700">
                          <a:solidFill>
                            <a:schemeClr val="accent1">
                              <a:lumMod val="75000"/>
                            </a:schemeClr>
                          </a:solidFill>
                        </a:rPr>
                        <a:t>優良顧客の定義は、１年間で</a:t>
                      </a:r>
                      <a:r>
                        <a:rPr kumimoji="1" lang="en-US" altLang="ja-JP" sz="2700" dirty="0">
                          <a:solidFill>
                            <a:schemeClr val="accent1">
                              <a:lumMod val="75000"/>
                            </a:schemeClr>
                          </a:solidFill>
                        </a:rPr>
                        <a:t>¥ZZ</a:t>
                      </a:r>
                      <a:r>
                        <a:rPr kumimoji="1" lang="ja-JP" altLang="en-US" sz="2700">
                          <a:solidFill>
                            <a:schemeClr val="accent1">
                              <a:lumMod val="75000"/>
                            </a:schemeClr>
                          </a:solidFill>
                        </a:rPr>
                        <a:t>以上の購買を実施した顧客</a:t>
                      </a:r>
                      <a:endParaRPr kumimoji="1" lang="en-US" altLang="ja-JP" sz="2700" dirty="0">
                        <a:solidFill>
                          <a:schemeClr val="accent1">
                            <a:lumMod val="75000"/>
                          </a:schemeClr>
                        </a:solidFill>
                      </a:endParaRPr>
                    </a:p>
                  </a:txBody>
                  <a:tcPr marL="243840" marR="243840" marT="121920" marB="121920"/>
                </a:tc>
                <a:tc>
                  <a:txBody>
                    <a:bodyPr/>
                    <a:lstStyle/>
                    <a:p>
                      <a:pPr>
                        <a:spcBef>
                          <a:spcPts val="600"/>
                        </a:spcBef>
                      </a:pPr>
                      <a:r>
                        <a:rPr kumimoji="1" lang="ja-JP" altLang="en-US" sz="2700">
                          <a:solidFill>
                            <a:schemeClr val="accent1">
                              <a:lumMod val="50000"/>
                            </a:schemeClr>
                          </a:solidFill>
                        </a:rPr>
                        <a:t>過去</a:t>
                      </a:r>
                      <a:r>
                        <a:rPr kumimoji="1" lang="en-US" altLang="ja-JP" sz="2700" dirty="0">
                          <a:solidFill>
                            <a:schemeClr val="accent1">
                              <a:lumMod val="50000"/>
                            </a:schemeClr>
                          </a:solidFill>
                        </a:rPr>
                        <a:t>2</a:t>
                      </a:r>
                      <a:r>
                        <a:rPr kumimoji="1" lang="ja-JP" altLang="en-US" sz="2700">
                          <a:solidFill>
                            <a:schemeClr val="accent1">
                              <a:lumMod val="50000"/>
                            </a:schemeClr>
                          </a:solidFill>
                        </a:rPr>
                        <a:t>年の期間で将来</a:t>
                      </a:r>
                      <a:r>
                        <a:rPr kumimoji="1" lang="en-US" altLang="ja-JP" sz="2700" dirty="0">
                          <a:solidFill>
                            <a:schemeClr val="accent1">
                              <a:lumMod val="50000"/>
                            </a:schemeClr>
                          </a:solidFill>
                        </a:rPr>
                        <a:t>1</a:t>
                      </a:r>
                      <a:r>
                        <a:rPr kumimoji="1" lang="ja-JP" altLang="en-US" sz="2700">
                          <a:solidFill>
                            <a:schemeClr val="accent1">
                              <a:lumMod val="50000"/>
                            </a:schemeClr>
                          </a:solidFill>
                        </a:rPr>
                        <a:t>年を予測（過去２年間でどのような購買行動、どのような施策に反応していた顧客が昇格するか）</a:t>
                      </a:r>
                      <a:endParaRPr kumimoji="1" lang="en-US" altLang="ja-JP" sz="2700" dirty="0">
                        <a:solidFill>
                          <a:schemeClr val="accent1">
                            <a:lumMod val="50000"/>
                          </a:schemeClr>
                        </a:solidFill>
                      </a:endParaRPr>
                    </a:p>
                    <a:p>
                      <a:pPr>
                        <a:spcBef>
                          <a:spcPts val="600"/>
                        </a:spcBef>
                      </a:pPr>
                      <a:r>
                        <a:rPr kumimoji="1" lang="ja-JP" altLang="en-US" sz="2700">
                          <a:solidFill>
                            <a:schemeClr val="accent1">
                              <a:lumMod val="50000"/>
                            </a:schemeClr>
                          </a:solidFill>
                        </a:rPr>
                        <a:t>３年間継続的に購買が発生している（年間</a:t>
                      </a:r>
                      <a:r>
                        <a:rPr kumimoji="1" lang="en-US" altLang="ja-JP" sz="2700" dirty="0">
                          <a:solidFill>
                            <a:schemeClr val="accent1">
                              <a:lumMod val="50000"/>
                            </a:schemeClr>
                          </a:solidFill>
                        </a:rPr>
                        <a:t>¥MM</a:t>
                      </a:r>
                      <a:r>
                        <a:rPr kumimoji="1" lang="ja-JP" altLang="en-US" sz="2700">
                          <a:solidFill>
                            <a:schemeClr val="accent1">
                              <a:lumMod val="50000"/>
                            </a:schemeClr>
                          </a:solidFill>
                        </a:rPr>
                        <a:t>以上）顧客を母数とし、将来期間の１年で購買額が</a:t>
                      </a:r>
                      <a:r>
                        <a:rPr kumimoji="1" lang="en-US" altLang="ja-JP" sz="2700" dirty="0">
                          <a:solidFill>
                            <a:schemeClr val="accent1">
                              <a:lumMod val="50000"/>
                            </a:schemeClr>
                          </a:solidFill>
                        </a:rPr>
                        <a:t>¥ZZ</a:t>
                      </a:r>
                      <a:r>
                        <a:rPr kumimoji="1" lang="ja-JP" altLang="en-US" sz="2700">
                          <a:solidFill>
                            <a:schemeClr val="accent1">
                              <a:lumMod val="50000"/>
                            </a:schemeClr>
                          </a:solidFill>
                        </a:rPr>
                        <a:t>以上となった顧客を予測</a:t>
                      </a:r>
                    </a:p>
                  </a:txBody>
                  <a:tcPr marL="243840" marR="243840" marT="121920" marB="121920"/>
                </a:tc>
                <a:extLst>
                  <a:ext uri="{0D108BD9-81ED-4DB2-BD59-A6C34878D82A}">
                    <a16:rowId xmlns:a16="http://schemas.microsoft.com/office/drawing/2014/main" val="1544399120"/>
                  </a:ext>
                </a:extLst>
              </a:tr>
            </a:tbl>
          </a:graphicData>
        </a:graphic>
      </p:graphicFrame>
      <p:sp>
        <p:nvSpPr>
          <p:cNvPr id="4" name="テキスト ボックス 3">
            <a:extLst>
              <a:ext uri="{FF2B5EF4-FFF2-40B4-BE49-F238E27FC236}">
                <a16:creationId xmlns:a16="http://schemas.microsoft.com/office/drawing/2014/main" id="{066B2456-D016-C229-1EF8-9C09A2783F76}"/>
              </a:ext>
            </a:extLst>
          </p:cNvPr>
          <p:cNvSpPr txBox="1"/>
          <p:nvPr/>
        </p:nvSpPr>
        <p:spPr>
          <a:xfrm>
            <a:off x="1978992" y="3712579"/>
            <a:ext cx="19126656" cy="502766"/>
          </a:xfrm>
          <a:prstGeom prst="rect">
            <a:avLst/>
          </a:prstGeom>
          <a:noFill/>
        </p:spPr>
        <p:txBody>
          <a:bodyPr wrap="square">
            <a:spAutoFit/>
          </a:bodyPr>
          <a:lstStyle/>
          <a:p>
            <a:r>
              <a:rPr lang="en-US" altLang="ja-JP" sz="2667" dirty="0">
                <a:latin typeface="+mn-ea"/>
                <a:cs typeface="Helvetica Neue Light" charset="0"/>
              </a:rPr>
              <a:t>KPI</a:t>
            </a:r>
            <a:r>
              <a:rPr lang="ja-JP" altLang="en-US" sz="2667">
                <a:latin typeface="+mn-ea"/>
                <a:cs typeface="Helvetica Neue Light" charset="0"/>
              </a:rPr>
              <a:t>と予測対象の作成の例</a:t>
            </a:r>
            <a:endParaRPr lang="ja-JP" altLang="en-US" sz="2667"/>
          </a:p>
        </p:txBody>
      </p:sp>
      <p:sp>
        <p:nvSpPr>
          <p:cNvPr id="5" name="正方形/長方形 4">
            <a:extLst>
              <a:ext uri="{FF2B5EF4-FFF2-40B4-BE49-F238E27FC236}">
                <a16:creationId xmlns:a16="http://schemas.microsoft.com/office/drawing/2014/main" id="{63416BCE-13CC-5B66-0EA2-3FA3D75D87BB}"/>
              </a:ext>
            </a:extLst>
          </p:cNvPr>
          <p:cNvSpPr/>
          <p:nvPr/>
        </p:nvSpPr>
        <p:spPr>
          <a:xfrm>
            <a:off x="1139015" y="9635655"/>
            <a:ext cx="21681901" cy="2267287"/>
          </a:xfrm>
          <a:prstGeom prst="rect">
            <a:avLst/>
          </a:prstGeom>
        </p:spPr>
        <p:txBody>
          <a:bodyPr wrap="square">
            <a:spAutoFit/>
          </a:bodyPr>
          <a:lstStyle/>
          <a:p>
            <a:pPr>
              <a:spcBef>
                <a:spcPts val="800"/>
              </a:spcBef>
            </a:pPr>
            <a:r>
              <a:rPr lang="en-US" altLang="ja-JP" sz="3200" dirty="0">
                <a:latin typeface="+mn-ea"/>
              </a:rPr>
              <a:t>AI</a:t>
            </a:r>
            <a:r>
              <a:rPr lang="ja-JP" altLang="en-US" sz="3200">
                <a:latin typeface="+mn-ea"/>
              </a:rPr>
              <a:t>モデルによって予測対象を予測した結果にアクション可能かどうかも重要な判断材料（予測はできるが使い所が無いモデルは、役に立たない場合が多い）</a:t>
            </a:r>
            <a:endParaRPr lang="en-US" altLang="ja-JP" sz="3200" dirty="0">
              <a:latin typeface="+mn-ea"/>
            </a:endParaRPr>
          </a:p>
          <a:p>
            <a:pPr>
              <a:spcBef>
                <a:spcPts val="800"/>
              </a:spcBef>
            </a:pPr>
            <a:endParaRPr lang="en-US" altLang="ja-JP" sz="3200" dirty="0">
              <a:latin typeface="+mn-ea"/>
              <a:cs typeface="Helvetica Neue Light" charset="0"/>
            </a:endParaRPr>
          </a:p>
          <a:p>
            <a:pPr>
              <a:spcBef>
                <a:spcPts val="800"/>
              </a:spcBef>
            </a:pPr>
            <a:r>
              <a:rPr lang="ja-JP" altLang="en-US" sz="3200">
                <a:latin typeface="+mn-ea"/>
                <a:cs typeface="Helvetica Neue Light" charset="0"/>
              </a:rPr>
              <a:t>手持ちのデータの利用法から考えるのでなく、出口（</a:t>
            </a:r>
            <a:r>
              <a:rPr lang="en-US" altLang="ja-JP" sz="3200" dirty="0">
                <a:latin typeface="+mn-ea"/>
                <a:cs typeface="Helvetica Neue Light" charset="0"/>
              </a:rPr>
              <a:t>AI</a:t>
            </a:r>
            <a:r>
              <a:rPr lang="ja-JP" altLang="en-US" sz="3200">
                <a:latin typeface="+mn-ea"/>
                <a:cs typeface="Helvetica Neue Light" charset="0"/>
              </a:rPr>
              <a:t>導入後の業務の姿）から考えることも重要</a:t>
            </a:r>
            <a:endParaRPr lang="en-US" altLang="ja-JP" sz="3200" dirty="0">
              <a:latin typeface="+mn-ea"/>
              <a:cs typeface="Helvetica Neue Light" charset="0"/>
            </a:endParaRPr>
          </a:p>
        </p:txBody>
      </p:sp>
      <p:sp>
        <p:nvSpPr>
          <p:cNvPr id="6" name="正方形/長方形 5">
            <a:extLst>
              <a:ext uri="{FF2B5EF4-FFF2-40B4-BE49-F238E27FC236}">
                <a16:creationId xmlns:a16="http://schemas.microsoft.com/office/drawing/2014/main" id="{26E6FA60-9D45-647C-91AC-66B5C652E65D}"/>
              </a:ext>
            </a:extLst>
          </p:cNvPr>
          <p:cNvSpPr/>
          <p:nvPr/>
        </p:nvSpPr>
        <p:spPr>
          <a:xfrm>
            <a:off x="1139015" y="2239099"/>
            <a:ext cx="21681901" cy="584775"/>
          </a:xfrm>
          <a:prstGeom prst="rect">
            <a:avLst/>
          </a:prstGeom>
        </p:spPr>
        <p:txBody>
          <a:bodyPr wrap="square">
            <a:spAutoFit/>
          </a:bodyPr>
          <a:lstStyle/>
          <a:p>
            <a:pPr>
              <a:spcBef>
                <a:spcPts val="800"/>
              </a:spcBef>
            </a:pPr>
            <a:r>
              <a:rPr lang="ja-JP" altLang="en-US" sz="3200">
                <a:latin typeface="+mn-ea"/>
              </a:rPr>
              <a:t>「予測対象」とは</a:t>
            </a:r>
            <a:r>
              <a:rPr lang="en-US" altLang="ja-JP" sz="3200" dirty="0">
                <a:latin typeface="+mn-ea"/>
              </a:rPr>
              <a:t>AI</a:t>
            </a:r>
            <a:r>
              <a:rPr lang="ja-JP" altLang="en-US" sz="3200">
                <a:latin typeface="+mn-ea"/>
              </a:rPr>
              <a:t>モデルの目的変数。数字で表現できなくてはならない</a:t>
            </a:r>
            <a:endParaRPr lang="en-US" altLang="ja-JP" sz="3200" dirty="0">
              <a:latin typeface="+mn-ea"/>
              <a:cs typeface="Helvetica Neue Light" charset="0"/>
            </a:endParaRPr>
          </a:p>
        </p:txBody>
      </p:sp>
      <p:sp>
        <p:nvSpPr>
          <p:cNvPr id="7" name="テキスト ボックス 6">
            <a:extLst>
              <a:ext uri="{FF2B5EF4-FFF2-40B4-BE49-F238E27FC236}">
                <a16:creationId xmlns:a16="http://schemas.microsoft.com/office/drawing/2014/main" id="{D63E018D-879E-E8D0-5071-12F0BB8E9D77}"/>
              </a:ext>
            </a:extLst>
          </p:cNvPr>
          <p:cNvSpPr txBox="1"/>
          <p:nvPr/>
        </p:nvSpPr>
        <p:spPr>
          <a:xfrm>
            <a:off x="11980524" y="8357594"/>
            <a:ext cx="10707197" cy="461665"/>
          </a:xfrm>
          <a:prstGeom prst="rect">
            <a:avLst/>
          </a:prstGeom>
          <a:noFill/>
        </p:spPr>
        <p:txBody>
          <a:bodyPr wrap="square">
            <a:spAutoFit/>
          </a:bodyPr>
          <a:lstStyle/>
          <a:p>
            <a:pPr marL="457206" indent="-457206">
              <a:buFont typeface="Helvetica Neue" panose="02000503000000020004" pitchFamily="2" charset="0"/>
              <a:buChar char="※"/>
            </a:pPr>
            <a:r>
              <a:rPr lang="ja-JP" altLang="en-US" sz="2400">
                <a:latin typeface="+mn-ea"/>
              </a:rPr>
              <a:t>予測対象は分析や議論を繰り返し、試行錯誤で決めていく場合も多い</a:t>
            </a:r>
            <a:endParaRPr lang="ja-JP" altLang="en-US" sz="2400"/>
          </a:p>
        </p:txBody>
      </p:sp>
    </p:spTree>
    <p:extLst>
      <p:ext uri="{BB962C8B-B14F-4D97-AF65-F5344CB8AC3E}">
        <p14:creationId xmlns:p14="http://schemas.microsoft.com/office/powerpoint/2010/main" val="4015177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91F01B-8523-4522-F431-84AE2687B394}"/>
              </a:ext>
            </a:extLst>
          </p:cNvPr>
          <p:cNvSpPr/>
          <p:nvPr/>
        </p:nvSpPr>
        <p:spPr>
          <a:xfrm>
            <a:off x="4044669" y="4048182"/>
            <a:ext cx="16625024" cy="1569660"/>
          </a:xfrm>
          <a:prstGeom prst="rect">
            <a:avLst/>
          </a:prstGeom>
        </p:spPr>
        <p:txBody>
          <a:bodyPr wrap="square">
            <a:spAutoFit/>
          </a:bodyPr>
          <a:lstStyle/>
          <a:p>
            <a:pPr>
              <a:spcBef>
                <a:spcPts val="1600"/>
              </a:spcBef>
            </a:pPr>
            <a:r>
              <a:rPr lang="ja-JP" altLang="en-US" sz="9600" b="1">
                <a:solidFill>
                  <a:schemeClr val="bg1"/>
                </a:solidFill>
                <a:latin typeface="+mj-lt"/>
              </a:rPr>
              <a:t>ツールとしての</a:t>
            </a:r>
            <a:r>
              <a:rPr lang="en-US" altLang="ja-JP" sz="9600" b="1" dirty="0" err="1">
                <a:solidFill>
                  <a:schemeClr val="bg1"/>
                </a:solidFill>
                <a:latin typeface="+mj-lt"/>
              </a:rPr>
              <a:t>AutoML</a:t>
            </a:r>
            <a:endParaRPr lang="en-US" altLang="ja-JP" sz="9600" b="1" dirty="0">
              <a:solidFill>
                <a:schemeClr val="bg1"/>
              </a:solidFill>
              <a:latin typeface="+mj-lt"/>
            </a:endParaRPr>
          </a:p>
        </p:txBody>
      </p:sp>
      <p:sp>
        <p:nvSpPr>
          <p:cNvPr id="3" name="正方形/長方形 2">
            <a:extLst>
              <a:ext uri="{FF2B5EF4-FFF2-40B4-BE49-F238E27FC236}">
                <a16:creationId xmlns:a16="http://schemas.microsoft.com/office/drawing/2014/main" id="{85AA4079-7B92-3173-135B-C1EDB4C848C5}"/>
              </a:ext>
            </a:extLst>
          </p:cNvPr>
          <p:cNvSpPr/>
          <p:nvPr/>
        </p:nvSpPr>
        <p:spPr>
          <a:xfrm>
            <a:off x="3040912" y="4048182"/>
            <a:ext cx="531628" cy="15696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341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機械学習モデルの開発ステップ</a:t>
            </a:r>
            <a:endParaRPr lang="en-US" altLang="ja-JP" sz="5400" b="1" dirty="0">
              <a:latin typeface="+mj-lt"/>
            </a:endParaRPr>
          </a:p>
        </p:txBody>
      </p:sp>
      <p:graphicFrame>
        <p:nvGraphicFramePr>
          <p:cNvPr id="5" name="図表 4">
            <a:extLst>
              <a:ext uri="{FF2B5EF4-FFF2-40B4-BE49-F238E27FC236}">
                <a16:creationId xmlns:a16="http://schemas.microsoft.com/office/drawing/2014/main" id="{6C278CCA-7477-E142-A6BB-9EEF317CDE24}"/>
              </a:ext>
            </a:extLst>
          </p:cNvPr>
          <p:cNvGraphicFramePr/>
          <p:nvPr/>
        </p:nvGraphicFramePr>
        <p:xfrm>
          <a:off x="1037888" y="3064779"/>
          <a:ext cx="21892021" cy="1655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339;g619b61dada_0_1">
            <a:extLst>
              <a:ext uri="{FF2B5EF4-FFF2-40B4-BE49-F238E27FC236}">
                <a16:creationId xmlns:a16="http://schemas.microsoft.com/office/drawing/2014/main" id="{83C3BD74-D440-8649-8968-BA53AC25CB4C}"/>
              </a:ext>
            </a:extLst>
          </p:cNvPr>
          <p:cNvSpPr txBox="1"/>
          <p:nvPr/>
        </p:nvSpPr>
        <p:spPr>
          <a:xfrm>
            <a:off x="1133681"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モデル学習用データの準備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生データからの</a:t>
            </a:r>
            <a:r>
              <a:rPr lang="en-US" altLang="ja-JP" sz="2133" dirty="0">
                <a:latin typeface="+mn-ea"/>
                <a:cs typeface="Roboto"/>
                <a:sym typeface="Roboto"/>
              </a:rPr>
              <a:t>ETL</a:t>
            </a:r>
          </a:p>
          <a:p>
            <a:pPr marL="342900" indent="-342900">
              <a:lnSpc>
                <a:spcPct val="115000"/>
              </a:lnSpc>
              <a:buSzPts val="1100"/>
              <a:buFont typeface="Arial" panose="020B0604020202020204" pitchFamily="34" charset="0"/>
              <a:buChar char="•"/>
            </a:pPr>
            <a:r>
              <a:rPr lang="ja-JP" altLang="en-US" sz="2133">
                <a:latin typeface="+mn-ea"/>
                <a:cs typeface="Roboto"/>
                <a:sym typeface="Roboto"/>
              </a:rPr>
              <a:t>前処理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データの確認（</a:t>
            </a:r>
            <a:r>
              <a:rPr lang="en-US" altLang="ja-JP" sz="2133" dirty="0">
                <a:latin typeface="+mn-ea"/>
                <a:cs typeface="Roboto"/>
                <a:sym typeface="Roboto"/>
              </a:rPr>
              <a:t>EDA</a:t>
            </a:r>
            <a:r>
              <a:rPr lang="ja-JP" altLang="en-US" sz="2133">
                <a:latin typeface="+mn-ea"/>
                <a:cs typeface="Roboto"/>
                <a:sym typeface="Roboto"/>
              </a:rPr>
              <a:t>）</a:t>
            </a:r>
            <a:endParaRPr lang="en-US" altLang="ja-JP" sz="2133" dirty="0">
              <a:latin typeface="+mn-ea"/>
              <a:cs typeface="Roboto"/>
              <a:sym typeface="Roboto"/>
            </a:endParaRPr>
          </a:p>
          <a:p>
            <a:pPr marL="457206" indent="-457206">
              <a:lnSpc>
                <a:spcPct val="115000"/>
              </a:lnSpc>
              <a:buSzPts val="1100"/>
              <a:buFont typeface="Arial" panose="020B0604020202020204" pitchFamily="34" charset="0"/>
              <a:buChar char="•"/>
            </a:pPr>
            <a:endParaRPr sz="2133" dirty="0">
              <a:latin typeface="+mn-ea"/>
              <a:cs typeface="Roboto"/>
              <a:sym typeface="Roboto"/>
            </a:endParaRPr>
          </a:p>
        </p:txBody>
      </p:sp>
      <p:sp>
        <p:nvSpPr>
          <p:cNvPr id="7" name="Google Shape;339;g619b61dada_0_1">
            <a:extLst>
              <a:ext uri="{FF2B5EF4-FFF2-40B4-BE49-F238E27FC236}">
                <a16:creationId xmlns:a16="http://schemas.microsoft.com/office/drawing/2014/main" id="{12B29A11-0A39-9E41-990F-E8BC3A969AAE}"/>
              </a:ext>
            </a:extLst>
          </p:cNvPr>
          <p:cNvSpPr txBox="1"/>
          <p:nvPr/>
        </p:nvSpPr>
        <p:spPr>
          <a:xfrm>
            <a:off x="5420228"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予測モデルの作成</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特徴量エンジニアリング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モデル選択</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パラメータチューニング</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9" name="Google Shape;339;g619b61dada_0_1">
            <a:extLst>
              <a:ext uri="{FF2B5EF4-FFF2-40B4-BE49-F238E27FC236}">
                <a16:creationId xmlns:a16="http://schemas.microsoft.com/office/drawing/2014/main" id="{D2797CAD-961B-234D-977D-96EEA9B1FA2B}"/>
              </a:ext>
            </a:extLst>
          </p:cNvPr>
          <p:cNvSpPr txBox="1"/>
          <p:nvPr/>
        </p:nvSpPr>
        <p:spPr>
          <a:xfrm>
            <a:off x="9615276" y="5254564"/>
            <a:ext cx="4429271" cy="2261203"/>
          </a:xfrm>
          <a:prstGeom prst="rect">
            <a:avLst/>
          </a:prstGeom>
          <a:noFill/>
          <a:ln>
            <a:noFill/>
          </a:ln>
        </p:spPr>
        <p:txBody>
          <a:bodyPr spcFirstLastPara="1" wrap="square" lIns="243800" tIns="243800" rIns="243800" bIns="243800" anchor="t" anchorCtr="0">
            <a:noAutofit/>
          </a:bodyPr>
          <a:lstStyle/>
          <a:p>
            <a:pPr>
              <a:lnSpc>
                <a:spcPct val="115000"/>
              </a:lnSpc>
              <a:buSzPts val="1100"/>
            </a:pPr>
            <a:r>
              <a:rPr lang="ja-JP" altLang="en-US" sz="2133">
                <a:latin typeface="+mn-ea"/>
                <a:cs typeface="Roboto"/>
                <a:sym typeface="Roboto"/>
              </a:rPr>
              <a:t>作成した予測モデルの検証（ビジネス適用可能かの判断）</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予測精度の確認</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モデルの解釈</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10" name="Google Shape;339;g619b61dada_0_1">
            <a:extLst>
              <a:ext uri="{FF2B5EF4-FFF2-40B4-BE49-F238E27FC236}">
                <a16:creationId xmlns:a16="http://schemas.microsoft.com/office/drawing/2014/main" id="{BEADEA33-D71B-E24F-9388-756BC3B100E0}"/>
              </a:ext>
            </a:extLst>
          </p:cNvPr>
          <p:cNvSpPr txBox="1"/>
          <p:nvPr/>
        </p:nvSpPr>
        <p:spPr>
          <a:xfrm>
            <a:off x="14036980"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予測モデルの利用準備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スコアリング実行モジュールの作成</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a:t>
            </a:r>
            <a:r>
              <a:rPr lang="en-US" altLang="ja-JP" sz="2133" dirty="0">
                <a:latin typeface="+mn-ea"/>
                <a:cs typeface="Roboto"/>
                <a:sym typeface="Roboto"/>
              </a:rPr>
              <a:t>API</a:t>
            </a:r>
            <a:r>
              <a:rPr lang="ja-JP" altLang="en-US" sz="2133">
                <a:latin typeface="+mn-ea"/>
                <a:cs typeface="Roboto"/>
                <a:sym typeface="Roboto"/>
              </a:rPr>
              <a:t>の作成</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graphicFrame>
        <p:nvGraphicFramePr>
          <p:cNvPr id="11" name="Google Shape;349;g619b61dada_0_1">
            <a:extLst>
              <a:ext uri="{FF2B5EF4-FFF2-40B4-BE49-F238E27FC236}">
                <a16:creationId xmlns:a16="http://schemas.microsoft.com/office/drawing/2014/main" id="{AB69F2B0-F130-AE4B-A40F-DF0EC8F9AAF6}"/>
              </a:ext>
            </a:extLst>
          </p:cNvPr>
          <p:cNvGraphicFramePr/>
          <p:nvPr/>
        </p:nvGraphicFramePr>
        <p:xfrm>
          <a:off x="4881141" y="8794808"/>
          <a:ext cx="2168000" cy="1707096"/>
        </p:xfrm>
        <a:graphic>
          <a:graphicData uri="http://schemas.openxmlformats.org/drawingml/2006/table">
            <a:tbl>
              <a:tblPr>
                <a:noFill/>
              </a:tblPr>
              <a:tblGrid>
                <a:gridCol w="433600">
                  <a:extLst>
                    <a:ext uri="{9D8B030D-6E8A-4147-A177-3AD203B41FA5}">
                      <a16:colId xmlns:a16="http://schemas.microsoft.com/office/drawing/2014/main" val="20000"/>
                    </a:ext>
                  </a:extLst>
                </a:gridCol>
                <a:gridCol w="433600">
                  <a:extLst>
                    <a:ext uri="{9D8B030D-6E8A-4147-A177-3AD203B41FA5}">
                      <a16:colId xmlns:a16="http://schemas.microsoft.com/office/drawing/2014/main" val="20001"/>
                    </a:ext>
                  </a:extLst>
                </a:gridCol>
                <a:gridCol w="433600">
                  <a:extLst>
                    <a:ext uri="{9D8B030D-6E8A-4147-A177-3AD203B41FA5}">
                      <a16:colId xmlns:a16="http://schemas.microsoft.com/office/drawing/2014/main" val="20002"/>
                    </a:ext>
                  </a:extLst>
                </a:gridCol>
                <a:gridCol w="433600">
                  <a:extLst>
                    <a:ext uri="{9D8B030D-6E8A-4147-A177-3AD203B41FA5}">
                      <a16:colId xmlns:a16="http://schemas.microsoft.com/office/drawing/2014/main" val="20003"/>
                    </a:ext>
                  </a:extLst>
                </a:gridCol>
                <a:gridCol w="433600">
                  <a:extLst>
                    <a:ext uri="{9D8B030D-6E8A-4147-A177-3AD203B41FA5}">
                      <a16:colId xmlns:a16="http://schemas.microsoft.com/office/drawing/2014/main" val="20004"/>
                    </a:ext>
                  </a:extLst>
                </a:gridCol>
              </a:tblGrid>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extLst>
                  <a:ext uri="{0D108BD9-81ED-4DB2-BD59-A6C34878D82A}">
                    <a16:rowId xmlns:a16="http://schemas.microsoft.com/office/drawing/2014/main" val="10000"/>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1"/>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extLst>
                  <a:ext uri="{0D108BD9-81ED-4DB2-BD59-A6C34878D82A}">
                    <a16:rowId xmlns:a16="http://schemas.microsoft.com/office/drawing/2014/main" val="10002"/>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dirty="0"/>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3"/>
                  </a:ext>
                </a:extLst>
              </a:tr>
            </a:tbl>
          </a:graphicData>
        </a:graphic>
      </p:graphicFrame>
      <p:pic>
        <p:nvPicPr>
          <p:cNvPr id="12" name="Google Shape;355;g619b61dada_0_1">
            <a:extLst>
              <a:ext uri="{FF2B5EF4-FFF2-40B4-BE49-F238E27FC236}">
                <a16:creationId xmlns:a16="http://schemas.microsoft.com/office/drawing/2014/main" id="{54C7A355-BE48-A247-9113-69A504465464}"/>
              </a:ext>
            </a:extLst>
          </p:cNvPr>
          <p:cNvPicPr preferRelativeResize="0"/>
          <p:nvPr/>
        </p:nvPicPr>
        <p:blipFill rotWithShape="1">
          <a:blip r:embed="rId8">
            <a:alphaModFix/>
          </a:blip>
          <a:srcRect/>
          <a:stretch/>
        </p:blipFill>
        <p:spPr>
          <a:xfrm>
            <a:off x="2002118" y="8690067"/>
            <a:ext cx="1151651" cy="1024979"/>
          </a:xfrm>
          <a:prstGeom prst="rect">
            <a:avLst/>
          </a:prstGeom>
          <a:noFill/>
          <a:ln>
            <a:noFill/>
          </a:ln>
        </p:spPr>
      </p:pic>
      <p:pic>
        <p:nvPicPr>
          <p:cNvPr id="13" name="Google Shape;355;g619b61dada_0_1">
            <a:extLst>
              <a:ext uri="{FF2B5EF4-FFF2-40B4-BE49-F238E27FC236}">
                <a16:creationId xmlns:a16="http://schemas.microsoft.com/office/drawing/2014/main" id="{5A5B5E27-4D28-9D44-AD2D-9F8801EDD937}"/>
              </a:ext>
            </a:extLst>
          </p:cNvPr>
          <p:cNvPicPr preferRelativeResize="0"/>
          <p:nvPr/>
        </p:nvPicPr>
        <p:blipFill rotWithShape="1">
          <a:blip r:embed="rId8">
            <a:alphaModFix/>
          </a:blip>
          <a:srcRect/>
          <a:stretch/>
        </p:blipFill>
        <p:spPr>
          <a:xfrm>
            <a:off x="2408518" y="9208321"/>
            <a:ext cx="1151651" cy="1024979"/>
          </a:xfrm>
          <a:prstGeom prst="rect">
            <a:avLst/>
          </a:prstGeom>
          <a:noFill/>
          <a:ln>
            <a:noFill/>
          </a:ln>
        </p:spPr>
      </p:pic>
      <p:pic>
        <p:nvPicPr>
          <p:cNvPr id="14" name="Google Shape;355;g619b61dada_0_1">
            <a:extLst>
              <a:ext uri="{FF2B5EF4-FFF2-40B4-BE49-F238E27FC236}">
                <a16:creationId xmlns:a16="http://schemas.microsoft.com/office/drawing/2014/main" id="{5DAECF03-BADD-E945-A4E1-824B47BF3105}"/>
              </a:ext>
            </a:extLst>
          </p:cNvPr>
          <p:cNvPicPr preferRelativeResize="0"/>
          <p:nvPr/>
        </p:nvPicPr>
        <p:blipFill rotWithShape="1">
          <a:blip r:embed="rId8">
            <a:alphaModFix/>
          </a:blip>
          <a:srcRect/>
          <a:stretch/>
        </p:blipFill>
        <p:spPr>
          <a:xfrm>
            <a:off x="2814918" y="9726574"/>
            <a:ext cx="1151651" cy="1024979"/>
          </a:xfrm>
          <a:prstGeom prst="rect">
            <a:avLst/>
          </a:prstGeom>
          <a:noFill/>
          <a:ln>
            <a:noFill/>
          </a:ln>
        </p:spPr>
      </p:pic>
      <p:sp>
        <p:nvSpPr>
          <p:cNvPr id="15" name="三角形 14">
            <a:extLst>
              <a:ext uri="{FF2B5EF4-FFF2-40B4-BE49-F238E27FC236}">
                <a16:creationId xmlns:a16="http://schemas.microsoft.com/office/drawing/2014/main" id="{CC73B098-4586-8B4F-B725-058194EC02DD}"/>
              </a:ext>
            </a:extLst>
          </p:cNvPr>
          <p:cNvSpPr/>
          <p:nvPr/>
        </p:nvSpPr>
        <p:spPr bwMode="auto">
          <a:xfrm rot="5400000">
            <a:off x="3345021" y="9549478"/>
            <a:ext cx="2259435" cy="354195"/>
          </a:xfrm>
          <a:prstGeom prst="triangle">
            <a:avLst/>
          </a:prstGeom>
          <a:solidFill>
            <a:schemeClr val="tx2">
              <a:lumMod val="50000"/>
              <a:lumOff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nvGrpSpPr>
          <p:cNvPr id="16" name="グループ化 15">
            <a:extLst>
              <a:ext uri="{FF2B5EF4-FFF2-40B4-BE49-F238E27FC236}">
                <a16:creationId xmlns:a16="http://schemas.microsoft.com/office/drawing/2014/main" id="{6C6971EC-1122-E146-B37E-2004A871126D}"/>
              </a:ext>
            </a:extLst>
          </p:cNvPr>
          <p:cNvGrpSpPr/>
          <p:nvPr/>
        </p:nvGrpSpPr>
        <p:grpSpPr>
          <a:xfrm>
            <a:off x="17288225" y="8262773"/>
            <a:ext cx="3902520" cy="2958112"/>
            <a:chOff x="6637179" y="3057873"/>
            <a:chExt cx="1463445" cy="1109292"/>
          </a:xfrm>
        </p:grpSpPr>
        <p:grpSp>
          <p:nvGrpSpPr>
            <p:cNvPr id="17" name="グループ化 16">
              <a:extLst>
                <a:ext uri="{FF2B5EF4-FFF2-40B4-BE49-F238E27FC236}">
                  <a16:creationId xmlns:a16="http://schemas.microsoft.com/office/drawing/2014/main" id="{0391AFE1-5FEB-FB40-8A7D-78E4562A63B3}"/>
                </a:ext>
              </a:extLst>
            </p:cNvPr>
            <p:cNvGrpSpPr/>
            <p:nvPr/>
          </p:nvGrpSpPr>
          <p:grpSpPr>
            <a:xfrm>
              <a:off x="7520133" y="3482661"/>
              <a:ext cx="580491" cy="684504"/>
              <a:chOff x="4114800" y="1842404"/>
              <a:chExt cx="1186546" cy="1186546"/>
            </a:xfrm>
          </p:grpSpPr>
          <p:pic>
            <p:nvPicPr>
              <p:cNvPr id="23" name="グラフィックス 22" descr="ノート PC 単色塗りつぶし">
                <a:extLst>
                  <a:ext uri="{FF2B5EF4-FFF2-40B4-BE49-F238E27FC236}">
                    <a16:creationId xmlns:a16="http://schemas.microsoft.com/office/drawing/2014/main" id="{D117E82E-EB0A-C64B-A919-266C5B74B0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4800" y="1842404"/>
                <a:ext cx="1186546" cy="1186546"/>
              </a:xfrm>
              <a:prstGeom prst="rect">
                <a:avLst/>
              </a:prstGeom>
            </p:spPr>
          </p:pic>
          <p:pic>
            <p:nvPicPr>
              <p:cNvPr id="24" name="グラフィックス 23" descr="ブラウザー ウィンドウ 枠線">
                <a:extLst>
                  <a:ext uri="{FF2B5EF4-FFF2-40B4-BE49-F238E27FC236}">
                    <a16:creationId xmlns:a16="http://schemas.microsoft.com/office/drawing/2014/main" id="{C3216F89-67F4-3444-B0DA-FFE19FB334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76211" y="2116890"/>
                <a:ext cx="457200" cy="457200"/>
              </a:xfrm>
              <a:prstGeom prst="rect">
                <a:avLst/>
              </a:prstGeom>
            </p:spPr>
          </p:pic>
        </p:grpSp>
        <p:grpSp>
          <p:nvGrpSpPr>
            <p:cNvPr id="18" name="グループ化 17">
              <a:extLst>
                <a:ext uri="{FF2B5EF4-FFF2-40B4-BE49-F238E27FC236}">
                  <a16:creationId xmlns:a16="http://schemas.microsoft.com/office/drawing/2014/main" id="{F1B98808-2D7E-894C-B466-4CC3E304C09E}"/>
                </a:ext>
              </a:extLst>
            </p:cNvPr>
            <p:cNvGrpSpPr/>
            <p:nvPr/>
          </p:nvGrpSpPr>
          <p:grpSpPr>
            <a:xfrm>
              <a:off x="6637179" y="3057873"/>
              <a:ext cx="643467" cy="686123"/>
              <a:chOff x="3651908" y="804776"/>
              <a:chExt cx="2702972" cy="2702972"/>
            </a:xfrm>
          </p:grpSpPr>
          <p:pic>
            <p:nvPicPr>
              <p:cNvPr id="21" name="グラフィックス 20" descr="同期中のクラウド 枠線">
                <a:extLst>
                  <a:ext uri="{FF2B5EF4-FFF2-40B4-BE49-F238E27FC236}">
                    <a16:creationId xmlns:a16="http://schemas.microsoft.com/office/drawing/2014/main" id="{638EFD81-DB94-F547-920E-F0D3493E09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51908" y="804776"/>
                <a:ext cx="2702972" cy="2702972"/>
              </a:xfrm>
              <a:prstGeom prst="rect">
                <a:avLst/>
              </a:prstGeom>
            </p:spPr>
          </p:pic>
          <p:sp>
            <p:nvSpPr>
              <p:cNvPr id="22" name="正方形/長方形 21">
                <a:extLst>
                  <a:ext uri="{FF2B5EF4-FFF2-40B4-BE49-F238E27FC236}">
                    <a16:creationId xmlns:a16="http://schemas.microsoft.com/office/drawing/2014/main" id="{46AE36A3-6319-6A48-B1D0-807C1A9D8BCA}"/>
                  </a:ext>
                </a:extLst>
              </p:cNvPr>
              <p:cNvSpPr/>
              <p:nvPr/>
            </p:nvSpPr>
            <p:spPr bwMode="auto">
              <a:xfrm>
                <a:off x="4397829" y="1850571"/>
                <a:ext cx="1143000" cy="903515"/>
              </a:xfrm>
              <a:prstGeom prst="rect">
                <a:avLst/>
              </a:prstGeom>
              <a:solidFill>
                <a:schemeClr val="bg1"/>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pic>
          <p:nvPicPr>
            <p:cNvPr id="19" name="グラフィックス 18" descr="コンピューター 枠線">
              <a:extLst>
                <a:ext uri="{FF2B5EF4-FFF2-40B4-BE49-F238E27FC236}">
                  <a16:creationId xmlns:a16="http://schemas.microsoft.com/office/drawing/2014/main" id="{0EE31E53-07CD-6346-9575-3B1D307274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64860"/>
            <a:stretch/>
          </p:blipFill>
          <p:spPr>
            <a:xfrm>
              <a:off x="6843320" y="3221324"/>
              <a:ext cx="147473" cy="419673"/>
            </a:xfrm>
            <a:prstGeom prst="rect">
              <a:avLst/>
            </a:prstGeom>
          </p:spPr>
        </p:pic>
        <p:cxnSp>
          <p:nvCxnSpPr>
            <p:cNvPr id="20" name="直線矢印コネクタ 19">
              <a:extLst>
                <a:ext uri="{FF2B5EF4-FFF2-40B4-BE49-F238E27FC236}">
                  <a16:creationId xmlns:a16="http://schemas.microsoft.com/office/drawing/2014/main" id="{372E5CD1-6E85-2F48-BBFD-A29D909DA812}"/>
                </a:ext>
              </a:extLst>
            </p:cNvPr>
            <p:cNvCxnSpPr>
              <a:cxnSpLocks/>
            </p:cNvCxnSpPr>
            <p:nvPr/>
          </p:nvCxnSpPr>
          <p:spPr bwMode="auto">
            <a:xfrm flipH="1" flipV="1">
              <a:off x="7069696" y="3454712"/>
              <a:ext cx="628660" cy="318174"/>
            </a:xfrm>
            <a:prstGeom prst="straightConnector1">
              <a:avLst/>
            </a:prstGeom>
            <a:solidFill>
              <a:schemeClr val="tx2"/>
            </a:solidFill>
            <a:ln w="9525" cap="flat" cmpd="sng" algn="ctr">
              <a:solidFill>
                <a:srgbClr val="0070C0"/>
              </a:solidFill>
              <a:prstDash val="solid"/>
              <a:round/>
              <a:headEnd type="none" w="med" len="med"/>
              <a:tailEnd type="triangle"/>
            </a:ln>
            <a:effectLst/>
          </p:spPr>
        </p:cxnSp>
      </p:grpSp>
      <p:pic>
        <p:nvPicPr>
          <p:cNvPr id="25" name="グラフィックス 24" descr="アイデア 単色塗りつぶし">
            <a:extLst>
              <a:ext uri="{FF2B5EF4-FFF2-40B4-BE49-F238E27FC236}">
                <a16:creationId xmlns:a16="http://schemas.microsoft.com/office/drawing/2014/main" id="{8980DAA1-D165-A04A-83F0-D800FC1EF0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27439" y="8596855"/>
            <a:ext cx="2438400" cy="2438400"/>
          </a:xfrm>
          <a:prstGeom prst="rect">
            <a:avLst/>
          </a:prstGeom>
        </p:spPr>
      </p:pic>
      <p:pic>
        <p:nvPicPr>
          <p:cNvPr id="26" name="グラフィックス 25" descr="クリップボード: 混合 単色塗りつぶし">
            <a:extLst>
              <a:ext uri="{FF2B5EF4-FFF2-40B4-BE49-F238E27FC236}">
                <a16:creationId xmlns:a16="http://schemas.microsoft.com/office/drawing/2014/main" id="{74300321-5CDE-B84B-AC28-0462032095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824495" y="8562634"/>
            <a:ext cx="2438400" cy="2438400"/>
          </a:xfrm>
          <a:prstGeom prst="rect">
            <a:avLst/>
          </a:prstGeom>
        </p:spPr>
      </p:pic>
      <p:sp>
        <p:nvSpPr>
          <p:cNvPr id="27" name="Google Shape;339;g619b61dada_0_1">
            <a:extLst>
              <a:ext uri="{FF2B5EF4-FFF2-40B4-BE49-F238E27FC236}">
                <a16:creationId xmlns:a16="http://schemas.microsoft.com/office/drawing/2014/main" id="{AA1C1414-699D-964F-BAE7-A3A577ACDEAF}"/>
              </a:ext>
            </a:extLst>
          </p:cNvPr>
          <p:cNvSpPr txBox="1"/>
          <p:nvPr/>
        </p:nvSpPr>
        <p:spPr>
          <a:xfrm>
            <a:off x="18394889" y="5254561"/>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予測モデルの運用（</a:t>
            </a:r>
            <a:r>
              <a:rPr lang="en-US" altLang="ja-JP" sz="2133" dirty="0" err="1">
                <a:latin typeface="+mn-ea"/>
                <a:cs typeface="Roboto"/>
                <a:sym typeface="Roboto"/>
              </a:rPr>
              <a:t>MLOps</a:t>
            </a:r>
            <a:r>
              <a:rPr lang="ja-JP" altLang="en-US" sz="2133">
                <a:latin typeface="+mn-ea"/>
                <a:cs typeface="Roboto"/>
                <a:sym typeface="Roboto"/>
              </a:rPr>
              <a:t>）</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モデルのモニタリング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モデルの管理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モデルの再学習</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r>
              <a:rPr lang="ja-JP" altLang="en-US" sz="2133">
                <a:latin typeface="+mn-ea"/>
                <a:cs typeface="Roboto"/>
                <a:sym typeface="Roboto"/>
              </a:rPr>
              <a:t>モデルの活用</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現場へのモデル予測値の提供</a:t>
            </a:r>
            <a:endParaRPr lang="en-US" altLang="ja-JP" sz="2133" dirty="0">
              <a:latin typeface="+mn-ea"/>
              <a:cs typeface="Roboto"/>
              <a:sym typeface="Roboto"/>
            </a:endParaRPr>
          </a:p>
        </p:txBody>
      </p:sp>
      <p:sp>
        <p:nvSpPr>
          <p:cNvPr id="2" name="テキスト ボックス 1">
            <a:extLst>
              <a:ext uri="{FF2B5EF4-FFF2-40B4-BE49-F238E27FC236}">
                <a16:creationId xmlns:a16="http://schemas.microsoft.com/office/drawing/2014/main" id="{50FFB299-ABDD-E9F9-A261-65BAF74D2489}"/>
              </a:ext>
            </a:extLst>
          </p:cNvPr>
          <p:cNvSpPr txBox="1"/>
          <p:nvPr/>
        </p:nvSpPr>
        <p:spPr>
          <a:xfrm>
            <a:off x="20858967" y="530483"/>
            <a:ext cx="2438400" cy="648063"/>
          </a:xfrm>
          <a:prstGeom prst="rect">
            <a:avLst/>
          </a:prstGeom>
          <a:noFill/>
        </p:spPr>
        <p:txBody>
          <a:bodyPr wrap="square">
            <a:spAutoFit/>
          </a:bodyPr>
          <a:lstStyle/>
          <a:p>
            <a:pPr algn="ctr">
              <a:lnSpc>
                <a:spcPct val="115000"/>
              </a:lnSpc>
              <a:buClr>
                <a:srgbClr val="000000"/>
              </a:buClr>
              <a:buSzPts val="1100"/>
            </a:pPr>
            <a:r>
              <a:rPr lang="ja-JP" altLang="en-US" sz="3600">
                <a:latin typeface="+mn-ea"/>
                <a:cs typeface="Roboto"/>
                <a:sym typeface="Roboto"/>
              </a:rPr>
              <a:t>（再掲）</a:t>
            </a:r>
            <a:endParaRPr lang="en-US" altLang="ja-JP" sz="3600" dirty="0">
              <a:latin typeface="+mn-ea"/>
              <a:cs typeface="Roboto"/>
              <a:sym typeface="Roboto"/>
            </a:endParaRPr>
          </a:p>
        </p:txBody>
      </p:sp>
    </p:spTree>
    <p:extLst>
      <p:ext uri="{BB962C8B-B14F-4D97-AF65-F5344CB8AC3E}">
        <p14:creationId xmlns:p14="http://schemas.microsoft.com/office/powerpoint/2010/main" val="13245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err="1">
                <a:latin typeface="+mj-lt"/>
              </a:rPr>
              <a:t>AutoML</a:t>
            </a:r>
            <a:r>
              <a:rPr lang="ja-JP" altLang="en-US" sz="5400" b="1">
                <a:latin typeface="+mj-lt"/>
              </a:rPr>
              <a:t>を用い、“機械学習モデルの開発ステップ”を省力化</a:t>
            </a:r>
            <a:endParaRPr lang="en-US" altLang="ja-JP" sz="5400" b="1" dirty="0">
              <a:latin typeface="+mj-lt"/>
            </a:endParaRPr>
          </a:p>
        </p:txBody>
      </p:sp>
      <p:graphicFrame>
        <p:nvGraphicFramePr>
          <p:cNvPr id="5" name="図表 4">
            <a:extLst>
              <a:ext uri="{FF2B5EF4-FFF2-40B4-BE49-F238E27FC236}">
                <a16:creationId xmlns:a16="http://schemas.microsoft.com/office/drawing/2014/main" id="{6C278CCA-7477-E142-A6BB-9EEF317CDE24}"/>
              </a:ext>
            </a:extLst>
          </p:cNvPr>
          <p:cNvGraphicFramePr/>
          <p:nvPr/>
        </p:nvGraphicFramePr>
        <p:xfrm>
          <a:off x="1037888" y="3064779"/>
          <a:ext cx="21892021" cy="1655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339;g619b61dada_0_1">
            <a:extLst>
              <a:ext uri="{FF2B5EF4-FFF2-40B4-BE49-F238E27FC236}">
                <a16:creationId xmlns:a16="http://schemas.microsoft.com/office/drawing/2014/main" id="{83C3BD74-D440-8649-8968-BA53AC25CB4C}"/>
              </a:ext>
            </a:extLst>
          </p:cNvPr>
          <p:cNvSpPr txBox="1"/>
          <p:nvPr/>
        </p:nvSpPr>
        <p:spPr>
          <a:xfrm>
            <a:off x="1133681"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モデル学習用データの準備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生データからの</a:t>
            </a:r>
            <a:r>
              <a:rPr lang="en-US" altLang="ja-JP" sz="2133" dirty="0">
                <a:latin typeface="+mn-ea"/>
                <a:cs typeface="Roboto"/>
                <a:sym typeface="Roboto"/>
              </a:rPr>
              <a:t>ETL</a:t>
            </a:r>
          </a:p>
          <a:p>
            <a:pPr marL="342900" indent="-342900">
              <a:lnSpc>
                <a:spcPct val="115000"/>
              </a:lnSpc>
              <a:buSzPts val="1100"/>
              <a:buFont typeface="Arial" panose="020B0604020202020204" pitchFamily="34" charset="0"/>
              <a:buChar char="•"/>
            </a:pPr>
            <a:r>
              <a:rPr lang="ja-JP" altLang="en-US" sz="2133">
                <a:latin typeface="+mn-ea"/>
                <a:cs typeface="Roboto"/>
                <a:sym typeface="Roboto"/>
              </a:rPr>
              <a:t>前処理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データの確認（</a:t>
            </a:r>
            <a:r>
              <a:rPr lang="en-US" altLang="ja-JP" sz="2133" dirty="0">
                <a:latin typeface="+mn-ea"/>
                <a:cs typeface="Roboto"/>
                <a:sym typeface="Roboto"/>
              </a:rPr>
              <a:t>EDA</a:t>
            </a:r>
            <a:r>
              <a:rPr lang="ja-JP" altLang="en-US" sz="2133">
                <a:latin typeface="+mn-ea"/>
                <a:cs typeface="Roboto"/>
                <a:sym typeface="Roboto"/>
              </a:rPr>
              <a:t>）</a:t>
            </a:r>
            <a:endParaRPr lang="en-US" altLang="ja-JP" sz="2133" dirty="0">
              <a:latin typeface="+mn-ea"/>
              <a:cs typeface="Roboto"/>
              <a:sym typeface="Roboto"/>
            </a:endParaRPr>
          </a:p>
          <a:p>
            <a:pPr marL="457206" indent="-457206">
              <a:lnSpc>
                <a:spcPct val="115000"/>
              </a:lnSpc>
              <a:buSzPts val="1100"/>
              <a:buFont typeface="Arial" panose="020B0604020202020204" pitchFamily="34" charset="0"/>
              <a:buChar char="•"/>
            </a:pPr>
            <a:endParaRPr sz="2133" dirty="0">
              <a:latin typeface="+mn-ea"/>
              <a:cs typeface="Roboto"/>
              <a:sym typeface="Roboto"/>
            </a:endParaRPr>
          </a:p>
        </p:txBody>
      </p:sp>
      <p:sp>
        <p:nvSpPr>
          <p:cNvPr id="7" name="Google Shape;339;g619b61dada_0_1">
            <a:extLst>
              <a:ext uri="{FF2B5EF4-FFF2-40B4-BE49-F238E27FC236}">
                <a16:creationId xmlns:a16="http://schemas.microsoft.com/office/drawing/2014/main" id="{12B29A11-0A39-9E41-990F-E8BC3A969AAE}"/>
              </a:ext>
            </a:extLst>
          </p:cNvPr>
          <p:cNvSpPr txBox="1"/>
          <p:nvPr/>
        </p:nvSpPr>
        <p:spPr>
          <a:xfrm>
            <a:off x="5420228"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予測モデルの作成</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特徴量エンジニアリング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モデル選択</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パラメータチューニング</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9" name="Google Shape;339;g619b61dada_0_1">
            <a:extLst>
              <a:ext uri="{FF2B5EF4-FFF2-40B4-BE49-F238E27FC236}">
                <a16:creationId xmlns:a16="http://schemas.microsoft.com/office/drawing/2014/main" id="{D2797CAD-961B-234D-977D-96EEA9B1FA2B}"/>
              </a:ext>
            </a:extLst>
          </p:cNvPr>
          <p:cNvSpPr txBox="1"/>
          <p:nvPr/>
        </p:nvSpPr>
        <p:spPr>
          <a:xfrm>
            <a:off x="9615276" y="5254564"/>
            <a:ext cx="4429271" cy="2261203"/>
          </a:xfrm>
          <a:prstGeom prst="rect">
            <a:avLst/>
          </a:prstGeom>
          <a:noFill/>
          <a:ln>
            <a:noFill/>
          </a:ln>
        </p:spPr>
        <p:txBody>
          <a:bodyPr spcFirstLastPara="1" wrap="square" lIns="243800" tIns="243800" rIns="243800" bIns="243800" anchor="t" anchorCtr="0">
            <a:noAutofit/>
          </a:bodyPr>
          <a:lstStyle/>
          <a:p>
            <a:pPr>
              <a:lnSpc>
                <a:spcPct val="115000"/>
              </a:lnSpc>
              <a:buSzPts val="1100"/>
            </a:pPr>
            <a:r>
              <a:rPr lang="ja-JP" altLang="en-US" sz="2133">
                <a:latin typeface="+mn-ea"/>
                <a:cs typeface="Roboto"/>
                <a:sym typeface="Roboto"/>
              </a:rPr>
              <a:t>作成した予測モデルの検証（ビジネス適用可能かの判断）</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予測精度の確認</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モデルの解釈</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10" name="Google Shape;339;g619b61dada_0_1">
            <a:extLst>
              <a:ext uri="{FF2B5EF4-FFF2-40B4-BE49-F238E27FC236}">
                <a16:creationId xmlns:a16="http://schemas.microsoft.com/office/drawing/2014/main" id="{BEADEA33-D71B-E24F-9388-756BC3B100E0}"/>
              </a:ext>
            </a:extLst>
          </p:cNvPr>
          <p:cNvSpPr txBox="1"/>
          <p:nvPr/>
        </p:nvSpPr>
        <p:spPr>
          <a:xfrm>
            <a:off x="14036980"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予測モデルの利用準備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スコアリング実行モジュールの作成</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a:t>
            </a:r>
            <a:r>
              <a:rPr lang="en-US" altLang="ja-JP" sz="2133" dirty="0">
                <a:latin typeface="+mn-ea"/>
                <a:cs typeface="Roboto"/>
                <a:sym typeface="Roboto"/>
              </a:rPr>
              <a:t>API</a:t>
            </a:r>
            <a:r>
              <a:rPr lang="ja-JP" altLang="en-US" sz="2133">
                <a:latin typeface="+mn-ea"/>
                <a:cs typeface="Roboto"/>
                <a:sym typeface="Roboto"/>
              </a:rPr>
              <a:t>の作成</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graphicFrame>
        <p:nvGraphicFramePr>
          <p:cNvPr id="11" name="Google Shape;349;g619b61dada_0_1">
            <a:extLst>
              <a:ext uri="{FF2B5EF4-FFF2-40B4-BE49-F238E27FC236}">
                <a16:creationId xmlns:a16="http://schemas.microsoft.com/office/drawing/2014/main" id="{AB69F2B0-F130-AE4B-A40F-DF0EC8F9AAF6}"/>
              </a:ext>
            </a:extLst>
          </p:cNvPr>
          <p:cNvGraphicFramePr/>
          <p:nvPr/>
        </p:nvGraphicFramePr>
        <p:xfrm>
          <a:off x="4881141" y="8794808"/>
          <a:ext cx="2168000" cy="1707096"/>
        </p:xfrm>
        <a:graphic>
          <a:graphicData uri="http://schemas.openxmlformats.org/drawingml/2006/table">
            <a:tbl>
              <a:tblPr>
                <a:noFill/>
              </a:tblPr>
              <a:tblGrid>
                <a:gridCol w="433600">
                  <a:extLst>
                    <a:ext uri="{9D8B030D-6E8A-4147-A177-3AD203B41FA5}">
                      <a16:colId xmlns:a16="http://schemas.microsoft.com/office/drawing/2014/main" val="20000"/>
                    </a:ext>
                  </a:extLst>
                </a:gridCol>
                <a:gridCol w="433600">
                  <a:extLst>
                    <a:ext uri="{9D8B030D-6E8A-4147-A177-3AD203B41FA5}">
                      <a16:colId xmlns:a16="http://schemas.microsoft.com/office/drawing/2014/main" val="20001"/>
                    </a:ext>
                  </a:extLst>
                </a:gridCol>
                <a:gridCol w="433600">
                  <a:extLst>
                    <a:ext uri="{9D8B030D-6E8A-4147-A177-3AD203B41FA5}">
                      <a16:colId xmlns:a16="http://schemas.microsoft.com/office/drawing/2014/main" val="20002"/>
                    </a:ext>
                  </a:extLst>
                </a:gridCol>
                <a:gridCol w="433600">
                  <a:extLst>
                    <a:ext uri="{9D8B030D-6E8A-4147-A177-3AD203B41FA5}">
                      <a16:colId xmlns:a16="http://schemas.microsoft.com/office/drawing/2014/main" val="20003"/>
                    </a:ext>
                  </a:extLst>
                </a:gridCol>
                <a:gridCol w="433600">
                  <a:extLst>
                    <a:ext uri="{9D8B030D-6E8A-4147-A177-3AD203B41FA5}">
                      <a16:colId xmlns:a16="http://schemas.microsoft.com/office/drawing/2014/main" val="20004"/>
                    </a:ext>
                  </a:extLst>
                </a:gridCol>
              </a:tblGrid>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extLst>
                  <a:ext uri="{0D108BD9-81ED-4DB2-BD59-A6C34878D82A}">
                    <a16:rowId xmlns:a16="http://schemas.microsoft.com/office/drawing/2014/main" val="10000"/>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1"/>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extLst>
                  <a:ext uri="{0D108BD9-81ED-4DB2-BD59-A6C34878D82A}">
                    <a16:rowId xmlns:a16="http://schemas.microsoft.com/office/drawing/2014/main" val="10002"/>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dirty="0"/>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3"/>
                  </a:ext>
                </a:extLst>
              </a:tr>
            </a:tbl>
          </a:graphicData>
        </a:graphic>
      </p:graphicFrame>
      <p:pic>
        <p:nvPicPr>
          <p:cNvPr id="12" name="Google Shape;355;g619b61dada_0_1">
            <a:extLst>
              <a:ext uri="{FF2B5EF4-FFF2-40B4-BE49-F238E27FC236}">
                <a16:creationId xmlns:a16="http://schemas.microsoft.com/office/drawing/2014/main" id="{54C7A355-BE48-A247-9113-69A504465464}"/>
              </a:ext>
            </a:extLst>
          </p:cNvPr>
          <p:cNvPicPr preferRelativeResize="0"/>
          <p:nvPr/>
        </p:nvPicPr>
        <p:blipFill rotWithShape="1">
          <a:blip r:embed="rId8">
            <a:alphaModFix/>
          </a:blip>
          <a:srcRect/>
          <a:stretch/>
        </p:blipFill>
        <p:spPr>
          <a:xfrm>
            <a:off x="2002118" y="8690067"/>
            <a:ext cx="1151651" cy="1024979"/>
          </a:xfrm>
          <a:prstGeom prst="rect">
            <a:avLst/>
          </a:prstGeom>
          <a:noFill/>
          <a:ln>
            <a:noFill/>
          </a:ln>
        </p:spPr>
      </p:pic>
      <p:pic>
        <p:nvPicPr>
          <p:cNvPr id="13" name="Google Shape;355;g619b61dada_0_1">
            <a:extLst>
              <a:ext uri="{FF2B5EF4-FFF2-40B4-BE49-F238E27FC236}">
                <a16:creationId xmlns:a16="http://schemas.microsoft.com/office/drawing/2014/main" id="{5A5B5E27-4D28-9D44-AD2D-9F8801EDD937}"/>
              </a:ext>
            </a:extLst>
          </p:cNvPr>
          <p:cNvPicPr preferRelativeResize="0"/>
          <p:nvPr/>
        </p:nvPicPr>
        <p:blipFill rotWithShape="1">
          <a:blip r:embed="rId8">
            <a:alphaModFix/>
          </a:blip>
          <a:srcRect/>
          <a:stretch/>
        </p:blipFill>
        <p:spPr>
          <a:xfrm>
            <a:off x="2408518" y="9208321"/>
            <a:ext cx="1151651" cy="1024979"/>
          </a:xfrm>
          <a:prstGeom prst="rect">
            <a:avLst/>
          </a:prstGeom>
          <a:noFill/>
          <a:ln>
            <a:noFill/>
          </a:ln>
        </p:spPr>
      </p:pic>
      <p:pic>
        <p:nvPicPr>
          <p:cNvPr id="14" name="Google Shape;355;g619b61dada_0_1">
            <a:extLst>
              <a:ext uri="{FF2B5EF4-FFF2-40B4-BE49-F238E27FC236}">
                <a16:creationId xmlns:a16="http://schemas.microsoft.com/office/drawing/2014/main" id="{5DAECF03-BADD-E945-A4E1-824B47BF3105}"/>
              </a:ext>
            </a:extLst>
          </p:cNvPr>
          <p:cNvPicPr preferRelativeResize="0"/>
          <p:nvPr/>
        </p:nvPicPr>
        <p:blipFill rotWithShape="1">
          <a:blip r:embed="rId8">
            <a:alphaModFix/>
          </a:blip>
          <a:srcRect/>
          <a:stretch/>
        </p:blipFill>
        <p:spPr>
          <a:xfrm>
            <a:off x="2814918" y="9726574"/>
            <a:ext cx="1151651" cy="1024979"/>
          </a:xfrm>
          <a:prstGeom prst="rect">
            <a:avLst/>
          </a:prstGeom>
          <a:noFill/>
          <a:ln>
            <a:noFill/>
          </a:ln>
        </p:spPr>
      </p:pic>
      <p:sp>
        <p:nvSpPr>
          <p:cNvPr id="15" name="三角形 14">
            <a:extLst>
              <a:ext uri="{FF2B5EF4-FFF2-40B4-BE49-F238E27FC236}">
                <a16:creationId xmlns:a16="http://schemas.microsoft.com/office/drawing/2014/main" id="{CC73B098-4586-8B4F-B725-058194EC02DD}"/>
              </a:ext>
            </a:extLst>
          </p:cNvPr>
          <p:cNvSpPr/>
          <p:nvPr/>
        </p:nvSpPr>
        <p:spPr bwMode="auto">
          <a:xfrm rot="5400000">
            <a:off x="3345021" y="9549478"/>
            <a:ext cx="2259435" cy="354195"/>
          </a:xfrm>
          <a:prstGeom prst="triangle">
            <a:avLst/>
          </a:prstGeom>
          <a:solidFill>
            <a:schemeClr val="tx2">
              <a:lumMod val="50000"/>
              <a:lumOff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nvGrpSpPr>
          <p:cNvPr id="16" name="グループ化 15">
            <a:extLst>
              <a:ext uri="{FF2B5EF4-FFF2-40B4-BE49-F238E27FC236}">
                <a16:creationId xmlns:a16="http://schemas.microsoft.com/office/drawing/2014/main" id="{6C6971EC-1122-E146-B37E-2004A871126D}"/>
              </a:ext>
            </a:extLst>
          </p:cNvPr>
          <p:cNvGrpSpPr/>
          <p:nvPr/>
        </p:nvGrpSpPr>
        <p:grpSpPr>
          <a:xfrm>
            <a:off x="17288225" y="8262773"/>
            <a:ext cx="3902520" cy="2958112"/>
            <a:chOff x="6637179" y="3057873"/>
            <a:chExt cx="1463445" cy="1109292"/>
          </a:xfrm>
        </p:grpSpPr>
        <p:grpSp>
          <p:nvGrpSpPr>
            <p:cNvPr id="17" name="グループ化 16">
              <a:extLst>
                <a:ext uri="{FF2B5EF4-FFF2-40B4-BE49-F238E27FC236}">
                  <a16:creationId xmlns:a16="http://schemas.microsoft.com/office/drawing/2014/main" id="{0391AFE1-5FEB-FB40-8A7D-78E4562A63B3}"/>
                </a:ext>
              </a:extLst>
            </p:cNvPr>
            <p:cNvGrpSpPr/>
            <p:nvPr/>
          </p:nvGrpSpPr>
          <p:grpSpPr>
            <a:xfrm>
              <a:off x="7520133" y="3482661"/>
              <a:ext cx="580491" cy="684504"/>
              <a:chOff x="4114800" y="1842404"/>
              <a:chExt cx="1186546" cy="1186546"/>
            </a:xfrm>
          </p:grpSpPr>
          <p:pic>
            <p:nvPicPr>
              <p:cNvPr id="23" name="グラフィックス 22" descr="ノート PC 単色塗りつぶし">
                <a:extLst>
                  <a:ext uri="{FF2B5EF4-FFF2-40B4-BE49-F238E27FC236}">
                    <a16:creationId xmlns:a16="http://schemas.microsoft.com/office/drawing/2014/main" id="{D117E82E-EB0A-C64B-A919-266C5B74B0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4800" y="1842404"/>
                <a:ext cx="1186546" cy="1186546"/>
              </a:xfrm>
              <a:prstGeom prst="rect">
                <a:avLst/>
              </a:prstGeom>
            </p:spPr>
          </p:pic>
          <p:pic>
            <p:nvPicPr>
              <p:cNvPr id="24" name="グラフィックス 23" descr="ブラウザー ウィンドウ 枠線">
                <a:extLst>
                  <a:ext uri="{FF2B5EF4-FFF2-40B4-BE49-F238E27FC236}">
                    <a16:creationId xmlns:a16="http://schemas.microsoft.com/office/drawing/2014/main" id="{C3216F89-67F4-3444-B0DA-FFE19FB334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76211" y="2116890"/>
                <a:ext cx="457200" cy="457200"/>
              </a:xfrm>
              <a:prstGeom prst="rect">
                <a:avLst/>
              </a:prstGeom>
            </p:spPr>
          </p:pic>
        </p:grpSp>
        <p:grpSp>
          <p:nvGrpSpPr>
            <p:cNvPr id="18" name="グループ化 17">
              <a:extLst>
                <a:ext uri="{FF2B5EF4-FFF2-40B4-BE49-F238E27FC236}">
                  <a16:creationId xmlns:a16="http://schemas.microsoft.com/office/drawing/2014/main" id="{F1B98808-2D7E-894C-B466-4CC3E304C09E}"/>
                </a:ext>
              </a:extLst>
            </p:cNvPr>
            <p:cNvGrpSpPr/>
            <p:nvPr/>
          </p:nvGrpSpPr>
          <p:grpSpPr>
            <a:xfrm>
              <a:off x="6637179" y="3057873"/>
              <a:ext cx="643467" cy="686123"/>
              <a:chOff x="3651908" y="804776"/>
              <a:chExt cx="2702972" cy="2702972"/>
            </a:xfrm>
          </p:grpSpPr>
          <p:pic>
            <p:nvPicPr>
              <p:cNvPr id="21" name="グラフィックス 20" descr="同期中のクラウド 枠線">
                <a:extLst>
                  <a:ext uri="{FF2B5EF4-FFF2-40B4-BE49-F238E27FC236}">
                    <a16:creationId xmlns:a16="http://schemas.microsoft.com/office/drawing/2014/main" id="{638EFD81-DB94-F547-920E-F0D3493E09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51908" y="804776"/>
                <a:ext cx="2702972" cy="2702972"/>
              </a:xfrm>
              <a:prstGeom prst="rect">
                <a:avLst/>
              </a:prstGeom>
            </p:spPr>
          </p:pic>
          <p:sp>
            <p:nvSpPr>
              <p:cNvPr id="22" name="正方形/長方形 21">
                <a:extLst>
                  <a:ext uri="{FF2B5EF4-FFF2-40B4-BE49-F238E27FC236}">
                    <a16:creationId xmlns:a16="http://schemas.microsoft.com/office/drawing/2014/main" id="{46AE36A3-6319-6A48-B1D0-807C1A9D8BCA}"/>
                  </a:ext>
                </a:extLst>
              </p:cNvPr>
              <p:cNvSpPr/>
              <p:nvPr/>
            </p:nvSpPr>
            <p:spPr bwMode="auto">
              <a:xfrm>
                <a:off x="4397829" y="1850571"/>
                <a:ext cx="1143000" cy="903515"/>
              </a:xfrm>
              <a:prstGeom prst="rect">
                <a:avLst/>
              </a:prstGeom>
              <a:solidFill>
                <a:schemeClr val="bg1"/>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pic>
          <p:nvPicPr>
            <p:cNvPr id="19" name="グラフィックス 18" descr="コンピューター 枠線">
              <a:extLst>
                <a:ext uri="{FF2B5EF4-FFF2-40B4-BE49-F238E27FC236}">
                  <a16:creationId xmlns:a16="http://schemas.microsoft.com/office/drawing/2014/main" id="{0EE31E53-07CD-6346-9575-3B1D307274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64860"/>
            <a:stretch/>
          </p:blipFill>
          <p:spPr>
            <a:xfrm>
              <a:off x="6843320" y="3221324"/>
              <a:ext cx="147473" cy="419673"/>
            </a:xfrm>
            <a:prstGeom prst="rect">
              <a:avLst/>
            </a:prstGeom>
          </p:spPr>
        </p:pic>
        <p:cxnSp>
          <p:nvCxnSpPr>
            <p:cNvPr id="20" name="直線矢印コネクタ 19">
              <a:extLst>
                <a:ext uri="{FF2B5EF4-FFF2-40B4-BE49-F238E27FC236}">
                  <a16:creationId xmlns:a16="http://schemas.microsoft.com/office/drawing/2014/main" id="{372E5CD1-6E85-2F48-BBFD-A29D909DA812}"/>
                </a:ext>
              </a:extLst>
            </p:cNvPr>
            <p:cNvCxnSpPr>
              <a:cxnSpLocks/>
            </p:cNvCxnSpPr>
            <p:nvPr/>
          </p:nvCxnSpPr>
          <p:spPr bwMode="auto">
            <a:xfrm flipH="1" flipV="1">
              <a:off x="7069696" y="3454712"/>
              <a:ext cx="628660" cy="318174"/>
            </a:xfrm>
            <a:prstGeom prst="straightConnector1">
              <a:avLst/>
            </a:prstGeom>
            <a:solidFill>
              <a:schemeClr val="tx2"/>
            </a:solidFill>
            <a:ln w="9525" cap="flat" cmpd="sng" algn="ctr">
              <a:solidFill>
                <a:srgbClr val="0070C0"/>
              </a:solidFill>
              <a:prstDash val="solid"/>
              <a:round/>
              <a:headEnd type="none" w="med" len="med"/>
              <a:tailEnd type="triangle"/>
            </a:ln>
            <a:effectLst/>
          </p:spPr>
        </p:cxnSp>
      </p:grpSp>
      <p:pic>
        <p:nvPicPr>
          <p:cNvPr id="25" name="グラフィックス 24" descr="アイデア 単色塗りつぶし">
            <a:extLst>
              <a:ext uri="{FF2B5EF4-FFF2-40B4-BE49-F238E27FC236}">
                <a16:creationId xmlns:a16="http://schemas.microsoft.com/office/drawing/2014/main" id="{8980DAA1-D165-A04A-83F0-D800FC1EF0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27439" y="8596855"/>
            <a:ext cx="2438400" cy="2438400"/>
          </a:xfrm>
          <a:prstGeom prst="rect">
            <a:avLst/>
          </a:prstGeom>
        </p:spPr>
      </p:pic>
      <p:pic>
        <p:nvPicPr>
          <p:cNvPr id="26" name="グラフィックス 25" descr="クリップボード: 混合 単色塗りつぶし">
            <a:extLst>
              <a:ext uri="{FF2B5EF4-FFF2-40B4-BE49-F238E27FC236}">
                <a16:creationId xmlns:a16="http://schemas.microsoft.com/office/drawing/2014/main" id="{74300321-5CDE-B84B-AC28-0462032095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824495" y="8562634"/>
            <a:ext cx="2438400" cy="2438400"/>
          </a:xfrm>
          <a:prstGeom prst="rect">
            <a:avLst/>
          </a:prstGeom>
        </p:spPr>
      </p:pic>
      <p:sp>
        <p:nvSpPr>
          <p:cNvPr id="27" name="Google Shape;339;g619b61dada_0_1">
            <a:extLst>
              <a:ext uri="{FF2B5EF4-FFF2-40B4-BE49-F238E27FC236}">
                <a16:creationId xmlns:a16="http://schemas.microsoft.com/office/drawing/2014/main" id="{AA1C1414-699D-964F-BAE7-A3A577ACDEAF}"/>
              </a:ext>
            </a:extLst>
          </p:cNvPr>
          <p:cNvSpPr txBox="1"/>
          <p:nvPr/>
        </p:nvSpPr>
        <p:spPr>
          <a:xfrm>
            <a:off x="18394889" y="5254561"/>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予測モデルの運用（</a:t>
            </a:r>
            <a:r>
              <a:rPr lang="en-US" altLang="ja-JP" sz="2133" dirty="0" err="1">
                <a:latin typeface="+mn-ea"/>
                <a:cs typeface="Roboto"/>
                <a:sym typeface="Roboto"/>
              </a:rPr>
              <a:t>MLOps</a:t>
            </a:r>
            <a:r>
              <a:rPr lang="ja-JP" altLang="en-US" sz="2133">
                <a:latin typeface="+mn-ea"/>
                <a:cs typeface="Roboto"/>
                <a:sym typeface="Roboto"/>
              </a:rPr>
              <a:t>）</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モデルのモニタリング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モデルの管理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モデルの再学習</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r>
              <a:rPr lang="ja-JP" altLang="en-US" sz="2133">
                <a:latin typeface="+mn-ea"/>
                <a:cs typeface="Roboto"/>
                <a:sym typeface="Roboto"/>
              </a:rPr>
              <a:t>モデルの活用</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現場へのモデル予測値の提供</a:t>
            </a:r>
            <a:endParaRPr lang="en-US" altLang="ja-JP" sz="2133" dirty="0">
              <a:latin typeface="+mn-ea"/>
              <a:cs typeface="Roboto"/>
              <a:sym typeface="Roboto"/>
            </a:endParaRPr>
          </a:p>
        </p:txBody>
      </p:sp>
      <p:sp>
        <p:nvSpPr>
          <p:cNvPr id="4" name="角丸四角形 3">
            <a:extLst>
              <a:ext uri="{FF2B5EF4-FFF2-40B4-BE49-F238E27FC236}">
                <a16:creationId xmlns:a16="http://schemas.microsoft.com/office/drawing/2014/main" id="{9D368CE0-7EAC-6CF3-CA09-653FDD6DC585}"/>
              </a:ext>
            </a:extLst>
          </p:cNvPr>
          <p:cNvSpPr/>
          <p:nvPr/>
        </p:nvSpPr>
        <p:spPr>
          <a:xfrm>
            <a:off x="5465134" y="2530548"/>
            <a:ext cx="12787326" cy="8754132"/>
          </a:xfrm>
          <a:prstGeom prst="roundRect">
            <a:avLst/>
          </a:prstGeom>
          <a:solidFill>
            <a:schemeClr val="accent5">
              <a:lumMod val="20000"/>
              <a:lumOff val="80000"/>
              <a:alpha val="40000"/>
            </a:schemeClr>
          </a:solidFill>
          <a:ln w="38100">
            <a:solidFill>
              <a:schemeClr val="accent5"/>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descr="ロゴ&#10;&#10;自動的に生成された説明">
            <a:extLst>
              <a:ext uri="{FF2B5EF4-FFF2-40B4-BE49-F238E27FC236}">
                <a16:creationId xmlns:a16="http://schemas.microsoft.com/office/drawing/2014/main" id="{BA1E711B-DA50-AB06-8D9B-55C16B107F62}"/>
              </a:ext>
            </a:extLst>
          </p:cNvPr>
          <p:cNvPicPr>
            <a:picLocks noChangeAspect="1"/>
          </p:cNvPicPr>
          <p:nvPr/>
        </p:nvPicPr>
        <p:blipFill>
          <a:blip r:embed="rId21"/>
          <a:stretch>
            <a:fillRect/>
          </a:stretch>
        </p:blipFill>
        <p:spPr>
          <a:xfrm>
            <a:off x="10376901" y="1865334"/>
            <a:ext cx="2963792" cy="950020"/>
          </a:xfrm>
          <a:prstGeom prst="rect">
            <a:avLst/>
          </a:prstGeom>
        </p:spPr>
      </p:pic>
      <p:sp>
        <p:nvSpPr>
          <p:cNvPr id="29" name="テキスト ボックス 28">
            <a:extLst>
              <a:ext uri="{FF2B5EF4-FFF2-40B4-BE49-F238E27FC236}">
                <a16:creationId xmlns:a16="http://schemas.microsoft.com/office/drawing/2014/main" id="{72AA9844-0E99-CB39-6C37-C00C022164E5}"/>
              </a:ext>
            </a:extLst>
          </p:cNvPr>
          <p:cNvSpPr txBox="1"/>
          <p:nvPr/>
        </p:nvSpPr>
        <p:spPr>
          <a:xfrm>
            <a:off x="2042372" y="11561367"/>
            <a:ext cx="20845007" cy="1646605"/>
          </a:xfrm>
          <a:prstGeom prst="rect">
            <a:avLst/>
          </a:prstGeom>
          <a:noFill/>
        </p:spPr>
        <p:txBody>
          <a:bodyPr wrap="square">
            <a:spAutoFit/>
          </a:bodyPr>
          <a:lstStyle/>
          <a:p>
            <a:pPr>
              <a:spcBef>
                <a:spcPts val="600"/>
              </a:spcBef>
            </a:pPr>
            <a:r>
              <a:rPr lang="en-US" altLang="ja-JP" sz="3200" b="1" dirty="0" err="1">
                <a:solidFill>
                  <a:schemeClr val="accent5"/>
                </a:solidFill>
              </a:rPr>
              <a:t>AutoML</a:t>
            </a:r>
            <a:r>
              <a:rPr lang="ja-JP" altLang="en-US" sz="3200">
                <a:solidFill>
                  <a:schemeClr val="accent5"/>
                </a:solidFill>
              </a:rPr>
              <a:t>（</a:t>
            </a:r>
            <a:r>
              <a:rPr lang="en-US" altLang="ja-JP" sz="3200" dirty="0">
                <a:solidFill>
                  <a:schemeClr val="accent5"/>
                </a:solidFill>
              </a:rPr>
              <a:t>Automated Machine Learning</a:t>
            </a:r>
            <a:r>
              <a:rPr lang="ja-JP" altLang="en-US" sz="3200">
                <a:solidFill>
                  <a:schemeClr val="accent5"/>
                </a:solidFill>
              </a:rPr>
              <a:t>・自動化された機械学習）を利用することにより、機械学習モデル作成（モデル学習）を省力化。機械学習の専門家でなくても精度の高いモデルの作成が可能</a:t>
            </a:r>
            <a:endParaRPr lang="en-US" altLang="ja-JP" sz="3200" dirty="0">
              <a:solidFill>
                <a:schemeClr val="accent5"/>
              </a:solidFill>
            </a:endParaRPr>
          </a:p>
          <a:p>
            <a:pPr>
              <a:spcBef>
                <a:spcPts val="600"/>
              </a:spcBef>
            </a:pPr>
            <a:r>
              <a:rPr lang="ja-JP" altLang="en-US" sz="3200">
                <a:solidFill>
                  <a:schemeClr val="accent5"/>
                </a:solidFill>
              </a:rPr>
              <a:t>よって、分析者はビジネス・研究の課題に集中することができる</a:t>
            </a:r>
            <a:endParaRPr lang="en-US" altLang="ja-JP" sz="3200" dirty="0">
              <a:solidFill>
                <a:schemeClr val="accent5"/>
              </a:solidFill>
            </a:endParaRPr>
          </a:p>
        </p:txBody>
      </p:sp>
    </p:spTree>
    <p:extLst>
      <p:ext uri="{BB962C8B-B14F-4D97-AF65-F5344CB8AC3E}">
        <p14:creationId xmlns:p14="http://schemas.microsoft.com/office/powerpoint/2010/main" val="2571209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0E671BDB-8BD3-964D-8CA5-B68EE30EF7C8}"/>
              </a:ext>
            </a:extLst>
          </p:cNvPr>
          <p:cNvSpPr/>
          <p:nvPr/>
        </p:nvSpPr>
        <p:spPr>
          <a:xfrm>
            <a:off x="1351050" y="1991509"/>
            <a:ext cx="21681901" cy="1672253"/>
          </a:xfrm>
          <a:prstGeom prst="rect">
            <a:avLst/>
          </a:prstGeom>
        </p:spPr>
        <p:txBody>
          <a:bodyPr wrap="square">
            <a:spAutoFit/>
          </a:bodyPr>
          <a:lstStyle/>
          <a:p>
            <a:pPr marL="457206" indent="-457206">
              <a:spcBef>
                <a:spcPts val="800"/>
              </a:spcBef>
              <a:buFont typeface="Wingdings" pitchFamily="2" charset="2"/>
              <a:buChar char="ü"/>
            </a:pPr>
            <a:r>
              <a:rPr lang="en-US" altLang="ja-JP" sz="3200" dirty="0" err="1">
                <a:latin typeface="+mn-ea"/>
              </a:rPr>
              <a:t>AutoML</a:t>
            </a:r>
            <a:r>
              <a:rPr lang="ja-JP" altLang="en-US" sz="3200">
                <a:latin typeface="+mn-ea"/>
              </a:rPr>
              <a:t>といったツールの発展により、技術領域の要求スキルを低くすることができる（もしくは、元々技術力の高いデータサイエンティストの時間効率化ができる）</a:t>
            </a:r>
            <a:endParaRPr lang="en-US" altLang="ja-JP" sz="3200" dirty="0">
              <a:latin typeface="+mn-ea"/>
            </a:endParaRPr>
          </a:p>
          <a:p>
            <a:pPr marL="457206" indent="-457206">
              <a:spcBef>
                <a:spcPts val="800"/>
              </a:spcBef>
              <a:buFont typeface="Wingdings" pitchFamily="2" charset="2"/>
              <a:buChar char="ü"/>
            </a:pPr>
            <a:r>
              <a:rPr lang="ja-JP" altLang="en-US" sz="3200">
                <a:latin typeface="+mn-ea"/>
              </a:rPr>
              <a:t>ツールでビジネス力の補完はできない</a:t>
            </a:r>
            <a:endParaRPr lang="en-US" altLang="ja-JP" sz="3200" dirty="0">
              <a:latin typeface="+mn-ea"/>
            </a:endParaRPr>
          </a:p>
        </p:txBody>
      </p:sp>
      <p:grpSp>
        <p:nvGrpSpPr>
          <p:cNvPr id="17" name="グループ化 16">
            <a:extLst>
              <a:ext uri="{FF2B5EF4-FFF2-40B4-BE49-F238E27FC236}">
                <a16:creationId xmlns:a16="http://schemas.microsoft.com/office/drawing/2014/main" id="{37A7BBA0-EEE3-C48A-A62B-1FC031EBD049}"/>
              </a:ext>
            </a:extLst>
          </p:cNvPr>
          <p:cNvGrpSpPr/>
          <p:nvPr/>
        </p:nvGrpSpPr>
        <p:grpSpPr>
          <a:xfrm>
            <a:off x="4044675" y="4953305"/>
            <a:ext cx="3201885" cy="6151270"/>
            <a:chOff x="2719441" y="2185786"/>
            <a:chExt cx="1200707" cy="2306726"/>
          </a:xfrm>
        </p:grpSpPr>
        <p:sp>
          <p:nvSpPr>
            <p:cNvPr id="5" name="正方形/長方形 4">
              <a:extLst>
                <a:ext uri="{FF2B5EF4-FFF2-40B4-BE49-F238E27FC236}">
                  <a16:creationId xmlns:a16="http://schemas.microsoft.com/office/drawing/2014/main" id="{110F18A5-F6AB-F420-B0F6-0CFEF225B825}"/>
                </a:ext>
              </a:extLst>
            </p:cNvPr>
            <p:cNvSpPr/>
            <p:nvPr/>
          </p:nvSpPr>
          <p:spPr>
            <a:xfrm rot="18587192">
              <a:off x="2141895" y="3548996"/>
              <a:ext cx="1297463" cy="142371"/>
            </a:xfrm>
            <a:prstGeom prst="rect">
              <a:avLst/>
            </a:prstGeom>
          </p:spPr>
          <p:txBody>
            <a:bodyPr wrap="square">
              <a:spAutoFit/>
            </a:bodyPr>
            <a:lstStyle/>
            <a:p>
              <a:pPr>
                <a:spcBef>
                  <a:spcPts val="800"/>
                </a:spcBef>
              </a:pPr>
              <a:r>
                <a:rPr lang="ja-JP" altLang="en-US" sz="1867">
                  <a:latin typeface="+mn-ea"/>
                </a:rPr>
                <a:t>データサイエンス力</a:t>
              </a:r>
              <a:endParaRPr lang="en-US" altLang="ja-JP" sz="1867" dirty="0">
                <a:latin typeface="+mn-ea"/>
                <a:cs typeface="Helvetica Neue Light" charset="0"/>
              </a:endParaRPr>
            </a:p>
          </p:txBody>
        </p:sp>
        <p:sp>
          <p:nvSpPr>
            <p:cNvPr id="6" name="正方形/長方形 5">
              <a:extLst>
                <a:ext uri="{FF2B5EF4-FFF2-40B4-BE49-F238E27FC236}">
                  <a16:creationId xmlns:a16="http://schemas.microsoft.com/office/drawing/2014/main" id="{96806A86-A2AC-A0C8-7F6D-6AE497B26AEB}"/>
                </a:ext>
              </a:extLst>
            </p:cNvPr>
            <p:cNvSpPr/>
            <p:nvPr/>
          </p:nvSpPr>
          <p:spPr>
            <a:xfrm rot="18587192">
              <a:off x="2345595" y="3772595"/>
              <a:ext cx="1297463" cy="142371"/>
            </a:xfrm>
            <a:prstGeom prst="rect">
              <a:avLst/>
            </a:prstGeom>
          </p:spPr>
          <p:txBody>
            <a:bodyPr wrap="square">
              <a:spAutoFit/>
            </a:bodyPr>
            <a:lstStyle/>
            <a:p>
              <a:pPr>
                <a:spcBef>
                  <a:spcPts val="800"/>
                </a:spcBef>
              </a:pPr>
              <a:r>
                <a:rPr lang="ja-JP" altLang="en-US" sz="1867">
                  <a:latin typeface="+mn-ea"/>
                </a:rPr>
                <a:t>データエンジニアリング力</a:t>
              </a:r>
              <a:endParaRPr lang="en-US" altLang="ja-JP" sz="1867" dirty="0">
                <a:latin typeface="+mn-ea"/>
                <a:cs typeface="Helvetica Neue Light" charset="0"/>
              </a:endParaRPr>
            </a:p>
          </p:txBody>
        </p:sp>
        <p:sp>
          <p:nvSpPr>
            <p:cNvPr id="7" name="正方形/長方形 6">
              <a:extLst>
                <a:ext uri="{FF2B5EF4-FFF2-40B4-BE49-F238E27FC236}">
                  <a16:creationId xmlns:a16="http://schemas.microsoft.com/office/drawing/2014/main" id="{EE7A5C5C-A892-506F-8C1E-27F80A22E59F}"/>
                </a:ext>
              </a:extLst>
            </p:cNvPr>
            <p:cNvSpPr/>
            <p:nvPr/>
          </p:nvSpPr>
          <p:spPr>
            <a:xfrm rot="18587192">
              <a:off x="3094875" y="3300605"/>
              <a:ext cx="1297463" cy="142371"/>
            </a:xfrm>
            <a:prstGeom prst="rect">
              <a:avLst/>
            </a:prstGeom>
          </p:spPr>
          <p:txBody>
            <a:bodyPr wrap="square">
              <a:spAutoFit/>
            </a:bodyPr>
            <a:lstStyle/>
            <a:p>
              <a:pPr>
                <a:spcBef>
                  <a:spcPts val="800"/>
                </a:spcBef>
              </a:pPr>
              <a:r>
                <a:rPr lang="ja-JP" altLang="en-US" sz="1867">
                  <a:latin typeface="+mn-ea"/>
                </a:rPr>
                <a:t>ビジネス力</a:t>
              </a:r>
              <a:endParaRPr lang="en-US" altLang="ja-JP" sz="1867" dirty="0">
                <a:latin typeface="+mn-ea"/>
                <a:cs typeface="Helvetica Neue Light" charset="0"/>
              </a:endParaRPr>
            </a:p>
          </p:txBody>
        </p:sp>
        <p:sp>
          <p:nvSpPr>
            <p:cNvPr id="3" name="正方形/長方形 2">
              <a:extLst>
                <a:ext uri="{FF2B5EF4-FFF2-40B4-BE49-F238E27FC236}">
                  <a16:creationId xmlns:a16="http://schemas.microsoft.com/office/drawing/2014/main" id="{77836D54-FDA1-6D8C-7F62-7110A958D244}"/>
                </a:ext>
              </a:extLst>
            </p:cNvPr>
            <p:cNvSpPr/>
            <p:nvPr/>
          </p:nvSpPr>
          <p:spPr>
            <a:xfrm>
              <a:off x="2851840" y="2372737"/>
              <a:ext cx="185596" cy="9968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10" name="正方形/長方形 9">
              <a:extLst>
                <a:ext uri="{FF2B5EF4-FFF2-40B4-BE49-F238E27FC236}">
                  <a16:creationId xmlns:a16="http://schemas.microsoft.com/office/drawing/2014/main" id="{3448C218-58BD-FDEC-BDAC-28CDC3095DDD}"/>
                </a:ext>
              </a:extLst>
            </p:cNvPr>
            <p:cNvSpPr/>
            <p:nvPr/>
          </p:nvSpPr>
          <p:spPr>
            <a:xfrm>
              <a:off x="3585170" y="2372737"/>
              <a:ext cx="185596" cy="996810"/>
            </a:xfrm>
            <a:prstGeom prst="rect">
              <a:avLst/>
            </a:prstGeom>
            <a:solidFill>
              <a:srgbClr val="5E4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11" name="正方形/長方形 10">
              <a:extLst>
                <a:ext uri="{FF2B5EF4-FFF2-40B4-BE49-F238E27FC236}">
                  <a16:creationId xmlns:a16="http://schemas.microsoft.com/office/drawing/2014/main" id="{9C4115EB-D785-70A2-7B4D-2197AC7FF440}"/>
                </a:ext>
              </a:extLst>
            </p:cNvPr>
            <p:cNvSpPr/>
            <p:nvPr/>
          </p:nvSpPr>
          <p:spPr>
            <a:xfrm>
              <a:off x="3218505" y="2372737"/>
              <a:ext cx="185596" cy="996810"/>
            </a:xfrm>
            <a:prstGeom prst="rect">
              <a:avLst/>
            </a:prstGeom>
            <a:solidFill>
              <a:srgbClr val="B14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cxnSp>
          <p:nvCxnSpPr>
            <p:cNvPr id="8" name="直線矢印コネクタ 7">
              <a:extLst>
                <a:ext uri="{FF2B5EF4-FFF2-40B4-BE49-F238E27FC236}">
                  <a16:creationId xmlns:a16="http://schemas.microsoft.com/office/drawing/2014/main" id="{AC0DD618-41F7-3003-7224-2FB7DDE45823}"/>
                </a:ext>
              </a:extLst>
            </p:cNvPr>
            <p:cNvCxnSpPr>
              <a:cxnSpLocks/>
            </p:cNvCxnSpPr>
            <p:nvPr/>
          </p:nvCxnSpPr>
          <p:spPr>
            <a:xfrm flipV="1">
              <a:off x="2734144" y="2185786"/>
              <a:ext cx="0" cy="1195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CC52B8F-CE77-D714-E940-32A38AA24325}"/>
                </a:ext>
              </a:extLst>
            </p:cNvPr>
            <p:cNvCxnSpPr/>
            <p:nvPr/>
          </p:nvCxnSpPr>
          <p:spPr>
            <a:xfrm>
              <a:off x="2734144" y="3380844"/>
              <a:ext cx="118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3F6F47D2-89AE-2BD1-9DCE-3D50A275C213}"/>
              </a:ext>
            </a:extLst>
          </p:cNvPr>
          <p:cNvGrpSpPr/>
          <p:nvPr/>
        </p:nvGrpSpPr>
        <p:grpSpPr>
          <a:xfrm>
            <a:off x="13389315" y="4953305"/>
            <a:ext cx="3201885" cy="6151270"/>
            <a:chOff x="2719441" y="2185786"/>
            <a:chExt cx="1200707" cy="2306726"/>
          </a:xfrm>
        </p:grpSpPr>
        <p:sp>
          <p:nvSpPr>
            <p:cNvPr id="19" name="正方形/長方形 18">
              <a:extLst>
                <a:ext uri="{FF2B5EF4-FFF2-40B4-BE49-F238E27FC236}">
                  <a16:creationId xmlns:a16="http://schemas.microsoft.com/office/drawing/2014/main" id="{08C5878A-527A-69B8-8D2D-A63FDB73E789}"/>
                </a:ext>
              </a:extLst>
            </p:cNvPr>
            <p:cNvSpPr/>
            <p:nvPr/>
          </p:nvSpPr>
          <p:spPr>
            <a:xfrm rot="18587192">
              <a:off x="2141895" y="3548996"/>
              <a:ext cx="1297463" cy="142371"/>
            </a:xfrm>
            <a:prstGeom prst="rect">
              <a:avLst/>
            </a:prstGeom>
          </p:spPr>
          <p:txBody>
            <a:bodyPr wrap="square">
              <a:spAutoFit/>
            </a:bodyPr>
            <a:lstStyle/>
            <a:p>
              <a:pPr>
                <a:spcBef>
                  <a:spcPts val="800"/>
                </a:spcBef>
              </a:pPr>
              <a:r>
                <a:rPr lang="ja-JP" altLang="en-US" sz="1867">
                  <a:latin typeface="+mn-ea"/>
                </a:rPr>
                <a:t>データサイエンス力</a:t>
              </a:r>
              <a:endParaRPr lang="en-US" altLang="ja-JP" sz="1867" dirty="0">
                <a:latin typeface="+mn-ea"/>
                <a:cs typeface="Helvetica Neue Light" charset="0"/>
              </a:endParaRPr>
            </a:p>
          </p:txBody>
        </p:sp>
        <p:sp>
          <p:nvSpPr>
            <p:cNvPr id="20" name="正方形/長方形 19">
              <a:extLst>
                <a:ext uri="{FF2B5EF4-FFF2-40B4-BE49-F238E27FC236}">
                  <a16:creationId xmlns:a16="http://schemas.microsoft.com/office/drawing/2014/main" id="{3102D7D9-6AF0-2970-B9A4-DF409013EBF2}"/>
                </a:ext>
              </a:extLst>
            </p:cNvPr>
            <p:cNvSpPr/>
            <p:nvPr/>
          </p:nvSpPr>
          <p:spPr>
            <a:xfrm rot="18587192">
              <a:off x="2345595" y="3772595"/>
              <a:ext cx="1297463" cy="142371"/>
            </a:xfrm>
            <a:prstGeom prst="rect">
              <a:avLst/>
            </a:prstGeom>
          </p:spPr>
          <p:txBody>
            <a:bodyPr wrap="square">
              <a:spAutoFit/>
            </a:bodyPr>
            <a:lstStyle/>
            <a:p>
              <a:pPr>
                <a:spcBef>
                  <a:spcPts val="800"/>
                </a:spcBef>
              </a:pPr>
              <a:r>
                <a:rPr lang="ja-JP" altLang="en-US" sz="1867">
                  <a:latin typeface="+mn-ea"/>
                </a:rPr>
                <a:t>データエンジニアリング力</a:t>
              </a:r>
              <a:endParaRPr lang="en-US" altLang="ja-JP" sz="1867" dirty="0">
                <a:latin typeface="+mn-ea"/>
                <a:cs typeface="Helvetica Neue Light" charset="0"/>
              </a:endParaRPr>
            </a:p>
          </p:txBody>
        </p:sp>
        <p:sp>
          <p:nvSpPr>
            <p:cNvPr id="21" name="正方形/長方形 20">
              <a:extLst>
                <a:ext uri="{FF2B5EF4-FFF2-40B4-BE49-F238E27FC236}">
                  <a16:creationId xmlns:a16="http://schemas.microsoft.com/office/drawing/2014/main" id="{4EC94D9F-0CCC-B344-2EEB-41F35E819459}"/>
                </a:ext>
              </a:extLst>
            </p:cNvPr>
            <p:cNvSpPr/>
            <p:nvPr/>
          </p:nvSpPr>
          <p:spPr>
            <a:xfrm rot="18587192">
              <a:off x="3094875" y="3300605"/>
              <a:ext cx="1297463" cy="142371"/>
            </a:xfrm>
            <a:prstGeom prst="rect">
              <a:avLst/>
            </a:prstGeom>
          </p:spPr>
          <p:txBody>
            <a:bodyPr wrap="square">
              <a:spAutoFit/>
            </a:bodyPr>
            <a:lstStyle/>
            <a:p>
              <a:pPr>
                <a:spcBef>
                  <a:spcPts val="800"/>
                </a:spcBef>
              </a:pPr>
              <a:r>
                <a:rPr lang="ja-JP" altLang="en-US" sz="1867">
                  <a:latin typeface="+mn-ea"/>
                </a:rPr>
                <a:t>ビジネス力</a:t>
              </a:r>
              <a:endParaRPr lang="en-US" altLang="ja-JP" sz="1867" dirty="0">
                <a:latin typeface="+mn-ea"/>
                <a:cs typeface="Helvetica Neue Light" charset="0"/>
              </a:endParaRPr>
            </a:p>
          </p:txBody>
        </p:sp>
        <p:sp>
          <p:nvSpPr>
            <p:cNvPr id="22" name="正方形/長方形 21">
              <a:extLst>
                <a:ext uri="{FF2B5EF4-FFF2-40B4-BE49-F238E27FC236}">
                  <a16:creationId xmlns:a16="http://schemas.microsoft.com/office/drawing/2014/main" id="{935684A8-E90C-7410-3715-669C17AC537E}"/>
                </a:ext>
              </a:extLst>
            </p:cNvPr>
            <p:cNvSpPr/>
            <p:nvPr/>
          </p:nvSpPr>
          <p:spPr>
            <a:xfrm>
              <a:off x="2851840" y="3057661"/>
              <a:ext cx="185596" cy="3118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23" name="正方形/長方形 22">
              <a:extLst>
                <a:ext uri="{FF2B5EF4-FFF2-40B4-BE49-F238E27FC236}">
                  <a16:creationId xmlns:a16="http://schemas.microsoft.com/office/drawing/2014/main" id="{96970BE9-A8D1-78A9-B42A-9BA398CA0702}"/>
                </a:ext>
              </a:extLst>
            </p:cNvPr>
            <p:cNvSpPr/>
            <p:nvPr/>
          </p:nvSpPr>
          <p:spPr>
            <a:xfrm>
              <a:off x="3585170" y="2372737"/>
              <a:ext cx="185596" cy="996810"/>
            </a:xfrm>
            <a:prstGeom prst="rect">
              <a:avLst/>
            </a:prstGeom>
            <a:solidFill>
              <a:srgbClr val="5E4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24" name="正方形/長方形 23">
              <a:extLst>
                <a:ext uri="{FF2B5EF4-FFF2-40B4-BE49-F238E27FC236}">
                  <a16:creationId xmlns:a16="http://schemas.microsoft.com/office/drawing/2014/main" id="{88F92024-60B9-9E33-2E1F-F9F6EF329AD9}"/>
                </a:ext>
              </a:extLst>
            </p:cNvPr>
            <p:cNvSpPr/>
            <p:nvPr/>
          </p:nvSpPr>
          <p:spPr>
            <a:xfrm>
              <a:off x="3218505" y="3057661"/>
              <a:ext cx="185596" cy="311886"/>
            </a:xfrm>
            <a:prstGeom prst="rect">
              <a:avLst/>
            </a:prstGeom>
            <a:solidFill>
              <a:srgbClr val="B14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cxnSp>
          <p:nvCxnSpPr>
            <p:cNvPr id="25" name="直線矢印コネクタ 24">
              <a:extLst>
                <a:ext uri="{FF2B5EF4-FFF2-40B4-BE49-F238E27FC236}">
                  <a16:creationId xmlns:a16="http://schemas.microsoft.com/office/drawing/2014/main" id="{6EF2673E-FCCA-1706-2EE2-8DD1894D5A9C}"/>
                </a:ext>
              </a:extLst>
            </p:cNvPr>
            <p:cNvCxnSpPr>
              <a:cxnSpLocks/>
            </p:cNvCxnSpPr>
            <p:nvPr/>
          </p:nvCxnSpPr>
          <p:spPr>
            <a:xfrm flipV="1">
              <a:off x="2734144" y="2185786"/>
              <a:ext cx="0" cy="1195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E6B7494-0915-96D4-E018-C053DC971C73}"/>
                </a:ext>
              </a:extLst>
            </p:cNvPr>
            <p:cNvCxnSpPr/>
            <p:nvPr/>
          </p:nvCxnSpPr>
          <p:spPr>
            <a:xfrm>
              <a:off x="2734144" y="3380844"/>
              <a:ext cx="118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グラフィックス 27" descr="オフィス ワーカー (男性) 単色塗りつぶし">
            <a:extLst>
              <a:ext uri="{FF2B5EF4-FFF2-40B4-BE49-F238E27FC236}">
                <a16:creationId xmlns:a16="http://schemas.microsoft.com/office/drawing/2014/main" id="{CFD95849-91CB-EEDF-BBF1-A51E46C88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01223" y="10378359"/>
            <a:ext cx="1275997" cy="1275997"/>
          </a:xfrm>
          <a:prstGeom prst="rect">
            <a:avLst/>
          </a:prstGeom>
        </p:spPr>
      </p:pic>
      <p:pic>
        <p:nvPicPr>
          <p:cNvPr id="30" name="グラフィックス 29" descr="男子生徒 単色塗りつぶし">
            <a:extLst>
              <a:ext uri="{FF2B5EF4-FFF2-40B4-BE49-F238E27FC236}">
                <a16:creationId xmlns:a16="http://schemas.microsoft.com/office/drawing/2014/main" id="{3AA9A2BA-EDD1-B566-827F-BBD62908B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2663" y="10394103"/>
            <a:ext cx="1275997" cy="1275997"/>
          </a:xfrm>
          <a:prstGeom prst="rect">
            <a:avLst/>
          </a:prstGeom>
        </p:spPr>
      </p:pic>
      <p:pic>
        <p:nvPicPr>
          <p:cNvPr id="1026" name="Picture 2" descr="JA | H2O.AI">
            <a:extLst>
              <a:ext uri="{FF2B5EF4-FFF2-40B4-BE49-F238E27FC236}">
                <a16:creationId xmlns:a16="http://schemas.microsoft.com/office/drawing/2014/main" id="{41DC6F4C-0CEF-6F41-8BFE-A47B94735C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33959" y="5598535"/>
            <a:ext cx="1425965" cy="1425965"/>
          </a:xfrm>
          <a:prstGeom prst="rect">
            <a:avLst/>
          </a:prstGeom>
          <a:noFill/>
          <a:extLst>
            <a:ext uri="{909E8E84-426E-40DD-AFC4-6F175D3DCCD1}">
              <a14:hiddenFill xmlns:a14="http://schemas.microsoft.com/office/drawing/2010/main">
                <a:solidFill>
                  <a:srgbClr val="FFFFFF"/>
                </a:solidFill>
              </a14:hiddenFill>
            </a:ext>
          </a:extLst>
        </p:spPr>
      </p:pic>
      <p:sp>
        <p:nvSpPr>
          <p:cNvPr id="31" name="三角形 30">
            <a:extLst>
              <a:ext uri="{FF2B5EF4-FFF2-40B4-BE49-F238E27FC236}">
                <a16:creationId xmlns:a16="http://schemas.microsoft.com/office/drawing/2014/main" id="{2DC2AC14-1066-46DF-4D5F-DEA14422D79F}"/>
              </a:ext>
            </a:extLst>
          </p:cNvPr>
          <p:cNvSpPr/>
          <p:nvPr/>
        </p:nvSpPr>
        <p:spPr>
          <a:xfrm rot="5400000">
            <a:off x="7310983" y="7478799"/>
            <a:ext cx="5906333" cy="84633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2" name="四角形吹き出し 1">
            <a:extLst>
              <a:ext uri="{FF2B5EF4-FFF2-40B4-BE49-F238E27FC236}">
                <a16:creationId xmlns:a16="http://schemas.microsoft.com/office/drawing/2014/main" id="{D6C8F797-4D91-013E-1736-8E81237B0CA5}"/>
              </a:ext>
            </a:extLst>
          </p:cNvPr>
          <p:cNvSpPr/>
          <p:nvPr/>
        </p:nvSpPr>
        <p:spPr>
          <a:xfrm>
            <a:off x="17990459" y="6984707"/>
            <a:ext cx="4399419" cy="4779824"/>
          </a:xfrm>
          <a:prstGeom prst="wedgeRectCallout">
            <a:avLst>
              <a:gd name="adj1" fmla="val -84197"/>
              <a:gd name="adj2" fmla="val 1421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133" b="1">
                <a:solidFill>
                  <a:schemeClr val="tx1">
                    <a:lumMod val="50000"/>
                  </a:schemeClr>
                </a:solidFill>
              </a:rPr>
              <a:t>必要な最低限のスキル</a:t>
            </a:r>
            <a:endParaRPr kumimoji="1" lang="en-US" altLang="ja-JP" sz="2133" b="1" dirty="0">
              <a:solidFill>
                <a:schemeClr val="tx1">
                  <a:lumMod val="50000"/>
                </a:schemeClr>
              </a:solidFill>
            </a:endParaRPr>
          </a:p>
          <a:p>
            <a:endParaRPr kumimoji="1" lang="en-US" altLang="ja-JP" sz="2133" dirty="0">
              <a:solidFill>
                <a:schemeClr val="tx1">
                  <a:lumMod val="50000"/>
                </a:schemeClr>
              </a:solidFill>
            </a:endParaRPr>
          </a:p>
          <a:p>
            <a:r>
              <a:rPr kumimoji="1" lang="ja-JP" altLang="en-US" sz="2133" b="1">
                <a:solidFill>
                  <a:schemeClr val="tx1">
                    <a:lumMod val="50000"/>
                  </a:schemeClr>
                </a:solidFill>
              </a:rPr>
              <a:t>データサイエンス力</a:t>
            </a:r>
            <a:endParaRPr kumimoji="1" lang="en-US" altLang="ja-JP" sz="2133" b="1" dirty="0">
              <a:solidFill>
                <a:schemeClr val="tx1">
                  <a:lumMod val="50000"/>
                </a:schemeClr>
              </a:solidFill>
            </a:endParaRPr>
          </a:p>
          <a:p>
            <a:pPr marL="457206" indent="-457206">
              <a:buFont typeface="Arial" panose="020B0604020202020204" pitchFamily="34" charset="0"/>
              <a:buChar char="•"/>
            </a:pPr>
            <a:r>
              <a:rPr kumimoji="1" lang="ja-JP" altLang="en-US" sz="2133">
                <a:solidFill>
                  <a:schemeClr val="tx1">
                    <a:lumMod val="50000"/>
                  </a:schemeClr>
                </a:solidFill>
              </a:rPr>
              <a:t>初歩的な統計知識（基本統計量、グラフの種類）</a:t>
            </a:r>
            <a:endParaRPr kumimoji="1" lang="en-US" altLang="ja-JP" sz="2133" dirty="0">
              <a:solidFill>
                <a:schemeClr val="tx1">
                  <a:lumMod val="50000"/>
                </a:schemeClr>
              </a:solidFill>
            </a:endParaRPr>
          </a:p>
          <a:p>
            <a:pPr marL="457206" indent="-457206">
              <a:buFont typeface="Arial" panose="020B0604020202020204" pitchFamily="34" charset="0"/>
              <a:buChar char="•"/>
            </a:pPr>
            <a:r>
              <a:rPr kumimoji="1" lang="ja-JP" altLang="en-US" sz="2133">
                <a:solidFill>
                  <a:schemeClr val="tx1">
                    <a:lumMod val="50000"/>
                  </a:schemeClr>
                </a:solidFill>
              </a:rPr>
              <a:t>機械学習の大まかな理解（アルゴリズムのイメージ、結果の判断方法）</a:t>
            </a:r>
            <a:endParaRPr kumimoji="1" lang="en-US" altLang="ja-JP" sz="2133" dirty="0">
              <a:solidFill>
                <a:schemeClr val="tx1">
                  <a:lumMod val="50000"/>
                </a:schemeClr>
              </a:solidFill>
            </a:endParaRPr>
          </a:p>
          <a:p>
            <a:endParaRPr kumimoji="1" lang="en-US" altLang="ja-JP" sz="2133" dirty="0">
              <a:solidFill>
                <a:schemeClr val="tx1">
                  <a:lumMod val="50000"/>
                </a:schemeClr>
              </a:solidFill>
            </a:endParaRPr>
          </a:p>
          <a:p>
            <a:r>
              <a:rPr kumimoji="1" lang="ja-JP" altLang="en-US" sz="2133" b="1">
                <a:solidFill>
                  <a:schemeClr val="tx1">
                    <a:lumMod val="50000"/>
                  </a:schemeClr>
                </a:solidFill>
              </a:rPr>
              <a:t>エンジニアリング力</a:t>
            </a:r>
            <a:endParaRPr kumimoji="1" lang="en-US" altLang="ja-JP" sz="2133" b="1" dirty="0">
              <a:solidFill>
                <a:schemeClr val="tx1">
                  <a:lumMod val="50000"/>
                </a:schemeClr>
              </a:solidFill>
            </a:endParaRPr>
          </a:p>
          <a:p>
            <a:pPr marL="457206" indent="-457206">
              <a:buFont typeface="Arial" panose="020B0604020202020204" pitchFamily="34" charset="0"/>
              <a:buChar char="•"/>
            </a:pPr>
            <a:r>
              <a:rPr kumimoji="1" lang="ja-JP" altLang="en-US" sz="2133">
                <a:solidFill>
                  <a:schemeClr val="tx1">
                    <a:lumMod val="50000"/>
                  </a:schemeClr>
                </a:solidFill>
              </a:rPr>
              <a:t>データ加工（モデリング用データセットの準備）</a:t>
            </a:r>
          </a:p>
        </p:txBody>
      </p:sp>
      <p:sp>
        <p:nvSpPr>
          <p:cNvPr id="27" name="正方形/長方形 26">
            <a:extLst>
              <a:ext uri="{FF2B5EF4-FFF2-40B4-BE49-F238E27FC236}">
                <a16:creationId xmlns:a16="http://schemas.microsoft.com/office/drawing/2014/main" id="{A512CF1E-221A-F79F-6BF1-18400301EF6E}"/>
              </a:ext>
            </a:extLst>
          </p:cNvPr>
          <p:cNvSpPr/>
          <p:nvPr/>
        </p:nvSpPr>
        <p:spPr>
          <a:xfrm>
            <a:off x="13578486" y="4905688"/>
            <a:ext cx="1714533" cy="584775"/>
          </a:xfrm>
          <a:prstGeom prst="rect">
            <a:avLst/>
          </a:prstGeom>
        </p:spPr>
        <p:txBody>
          <a:bodyPr wrap="square">
            <a:spAutoFit/>
          </a:bodyPr>
          <a:lstStyle/>
          <a:p>
            <a:pPr algn="ctr">
              <a:spcBef>
                <a:spcPts val="800"/>
              </a:spcBef>
            </a:pPr>
            <a:r>
              <a:rPr lang="ja-JP" altLang="en-US" sz="1600">
                <a:solidFill>
                  <a:schemeClr val="accent4">
                    <a:lumMod val="50000"/>
                  </a:schemeClr>
                </a:solidFill>
                <a:latin typeface="+mn-ea"/>
              </a:rPr>
              <a:t>ツールによる技術力の補完</a:t>
            </a:r>
            <a:endParaRPr lang="en-US" altLang="ja-JP" sz="1600" dirty="0">
              <a:solidFill>
                <a:schemeClr val="accent4">
                  <a:lumMod val="50000"/>
                </a:schemeClr>
              </a:solidFill>
              <a:latin typeface="+mn-ea"/>
            </a:endParaRPr>
          </a:p>
        </p:txBody>
      </p:sp>
      <p:sp>
        <p:nvSpPr>
          <p:cNvPr id="9" name="テキスト ボックス 8">
            <a:extLst>
              <a:ext uri="{FF2B5EF4-FFF2-40B4-BE49-F238E27FC236}">
                <a16:creationId xmlns:a16="http://schemas.microsoft.com/office/drawing/2014/main" id="{F331F970-76F1-12B6-4702-07673DCD1A77}"/>
              </a:ext>
            </a:extLst>
          </p:cNvPr>
          <p:cNvSpPr txBox="1"/>
          <p:nvPr/>
        </p:nvSpPr>
        <p:spPr>
          <a:xfrm>
            <a:off x="3170723" y="11669435"/>
            <a:ext cx="4719875" cy="369332"/>
          </a:xfrm>
          <a:prstGeom prst="rect">
            <a:avLst/>
          </a:prstGeom>
          <a:noFill/>
        </p:spPr>
        <p:txBody>
          <a:bodyPr wrap="square">
            <a:spAutoFit/>
          </a:bodyPr>
          <a:lstStyle/>
          <a:p>
            <a:pPr algn="ctr"/>
            <a:r>
              <a:rPr lang="en-US" altLang="ja-JP" sz="1800" b="1" dirty="0">
                <a:latin typeface="+mn-ea"/>
              </a:rPr>
              <a:t>Perfect </a:t>
            </a:r>
            <a:r>
              <a:rPr lang="ja-JP" altLang="en-US" sz="1800" b="1">
                <a:latin typeface="+mn-ea"/>
              </a:rPr>
              <a:t>データサイエンティスト！！</a:t>
            </a:r>
            <a:endParaRPr lang="ja-JP" altLang="en-US" sz="1800" b="1"/>
          </a:p>
        </p:txBody>
      </p:sp>
      <p:sp>
        <p:nvSpPr>
          <p:cNvPr id="12" name="正方形/長方形 11">
            <a:extLst>
              <a:ext uri="{FF2B5EF4-FFF2-40B4-BE49-F238E27FC236}">
                <a16:creationId xmlns:a16="http://schemas.microsoft.com/office/drawing/2014/main" id="{29D12EC0-BF05-F40E-BB11-6CAB126F86DA}"/>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t>ツールによるスキルセットの補完</a:t>
            </a:r>
            <a:endParaRPr lang="en-US" altLang="ja-JP" sz="5400" b="1" dirty="0"/>
          </a:p>
        </p:txBody>
      </p:sp>
    </p:spTree>
    <p:extLst>
      <p:ext uri="{BB962C8B-B14F-4D97-AF65-F5344CB8AC3E}">
        <p14:creationId xmlns:p14="http://schemas.microsoft.com/office/powerpoint/2010/main" val="141080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1661E14-D4D8-9FF3-5614-F5D0A2FDBA98}"/>
              </a:ext>
            </a:extLst>
          </p:cNvPr>
          <p:cNvSpPr txBox="1"/>
          <p:nvPr/>
        </p:nvSpPr>
        <p:spPr>
          <a:xfrm>
            <a:off x="1913860" y="2466753"/>
            <a:ext cx="13822326" cy="5062924"/>
          </a:xfrm>
          <a:prstGeom prst="rect">
            <a:avLst/>
          </a:prstGeom>
          <a:noFill/>
        </p:spPr>
        <p:txBody>
          <a:bodyPr wrap="square">
            <a:spAutoFit/>
          </a:bodyPr>
          <a:lstStyle/>
          <a:p>
            <a:pPr>
              <a:spcBef>
                <a:spcPts val="600"/>
              </a:spcBef>
            </a:pPr>
            <a:r>
              <a:rPr lang="ja-JP" altLang="en-US" sz="3600"/>
              <a:t>機械学習とそのユースケース</a:t>
            </a:r>
            <a:endParaRPr lang="en-US" altLang="ja-JP" sz="3600" dirty="0"/>
          </a:p>
          <a:p>
            <a:pPr>
              <a:spcBef>
                <a:spcPts val="600"/>
              </a:spcBef>
            </a:pPr>
            <a:endParaRPr lang="en-US" altLang="ja-JP" sz="3600" dirty="0"/>
          </a:p>
          <a:p>
            <a:pPr>
              <a:spcBef>
                <a:spcPts val="600"/>
              </a:spcBef>
            </a:pPr>
            <a:r>
              <a:rPr lang="ja-JP" altLang="en-US" sz="3600"/>
              <a:t>機械学習プロジェクトの実施</a:t>
            </a:r>
            <a:endParaRPr lang="en-US" altLang="ja-JP" sz="3600" dirty="0"/>
          </a:p>
          <a:p>
            <a:pPr>
              <a:spcBef>
                <a:spcPts val="600"/>
              </a:spcBef>
            </a:pPr>
            <a:endParaRPr lang="en-US" altLang="ja-JP" sz="3600" dirty="0"/>
          </a:p>
          <a:p>
            <a:pPr>
              <a:spcBef>
                <a:spcPts val="600"/>
              </a:spcBef>
            </a:pPr>
            <a:r>
              <a:rPr lang="ja-JP" altLang="en-US" sz="3600"/>
              <a:t>ツールとしての</a:t>
            </a:r>
            <a:r>
              <a:rPr lang="en-US" altLang="ja-JP" sz="3600" dirty="0" err="1"/>
              <a:t>AutoML</a:t>
            </a:r>
            <a:endParaRPr lang="en-US" altLang="ja-JP" sz="3600" dirty="0"/>
          </a:p>
          <a:p>
            <a:pPr>
              <a:spcBef>
                <a:spcPts val="600"/>
              </a:spcBef>
            </a:pPr>
            <a:endParaRPr lang="en-US" altLang="ja-JP" sz="3600" dirty="0"/>
          </a:p>
          <a:p>
            <a:pPr>
              <a:spcBef>
                <a:spcPts val="600"/>
              </a:spcBef>
            </a:pPr>
            <a:r>
              <a:rPr lang="en-US" altLang="ja-JP" sz="3600" dirty="0"/>
              <a:t>Case Study – </a:t>
            </a:r>
            <a:r>
              <a:rPr lang="ja-JP" altLang="en-US" sz="3600"/>
              <a:t>予知保全</a:t>
            </a:r>
            <a:r>
              <a:rPr lang="en-US" altLang="ja-JP" sz="3600" dirty="0"/>
              <a:t>/Predictive Maintenance</a:t>
            </a:r>
          </a:p>
          <a:p>
            <a:pPr>
              <a:spcBef>
                <a:spcPts val="600"/>
              </a:spcBef>
            </a:pPr>
            <a:endParaRPr lang="en-US" altLang="ja-JP" sz="3600" dirty="0"/>
          </a:p>
        </p:txBody>
      </p:sp>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Agenda</a:t>
            </a:r>
          </a:p>
        </p:txBody>
      </p:sp>
    </p:spTree>
    <p:extLst>
      <p:ext uri="{BB962C8B-B14F-4D97-AF65-F5344CB8AC3E}">
        <p14:creationId xmlns:p14="http://schemas.microsoft.com/office/powerpoint/2010/main" val="133155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Driverless AI</a:t>
            </a:r>
            <a:r>
              <a:rPr lang="ja-JP" altLang="en-US" sz="5400" b="1">
                <a:latin typeface="+mj-lt"/>
              </a:rPr>
              <a:t>に投入するデータと対応する問題</a:t>
            </a:r>
            <a:endParaRPr lang="en-US" altLang="ja-JP" sz="5400" b="1" dirty="0">
              <a:latin typeface="+mj-lt"/>
            </a:endParaRPr>
          </a:p>
        </p:txBody>
      </p:sp>
      <p:pic>
        <p:nvPicPr>
          <p:cNvPr id="34" name="図 33">
            <a:extLst>
              <a:ext uri="{FF2B5EF4-FFF2-40B4-BE49-F238E27FC236}">
                <a16:creationId xmlns:a16="http://schemas.microsoft.com/office/drawing/2014/main" id="{ECA56382-3871-2043-9A41-F94FD73AF189}"/>
              </a:ext>
            </a:extLst>
          </p:cNvPr>
          <p:cNvPicPr>
            <a:picLocks noChangeAspect="1"/>
          </p:cNvPicPr>
          <p:nvPr/>
        </p:nvPicPr>
        <p:blipFill>
          <a:blip r:embed="rId3"/>
          <a:stretch>
            <a:fillRect/>
          </a:stretch>
        </p:blipFill>
        <p:spPr>
          <a:xfrm>
            <a:off x="1244639" y="3615549"/>
            <a:ext cx="8606405" cy="5651968"/>
          </a:xfrm>
          <a:prstGeom prst="rect">
            <a:avLst/>
          </a:prstGeom>
        </p:spPr>
      </p:pic>
      <p:pic>
        <p:nvPicPr>
          <p:cNvPr id="35" name="図 34">
            <a:extLst>
              <a:ext uri="{FF2B5EF4-FFF2-40B4-BE49-F238E27FC236}">
                <a16:creationId xmlns:a16="http://schemas.microsoft.com/office/drawing/2014/main" id="{37C31E41-4A2D-634D-8EE8-EEBFD7DCB5F9}"/>
              </a:ext>
            </a:extLst>
          </p:cNvPr>
          <p:cNvPicPr>
            <a:picLocks noChangeAspect="1"/>
          </p:cNvPicPr>
          <p:nvPr/>
        </p:nvPicPr>
        <p:blipFill>
          <a:blip r:embed="rId4"/>
          <a:stretch>
            <a:fillRect/>
          </a:stretch>
        </p:blipFill>
        <p:spPr>
          <a:xfrm>
            <a:off x="12688476" y="3537056"/>
            <a:ext cx="7339114" cy="4816016"/>
          </a:xfrm>
          <a:prstGeom prst="rect">
            <a:avLst/>
          </a:prstGeom>
        </p:spPr>
      </p:pic>
      <p:sp>
        <p:nvSpPr>
          <p:cNvPr id="36" name="テキスト ボックス 35">
            <a:extLst>
              <a:ext uri="{FF2B5EF4-FFF2-40B4-BE49-F238E27FC236}">
                <a16:creationId xmlns:a16="http://schemas.microsoft.com/office/drawing/2014/main" id="{3F6E77A3-88A8-B44C-AFB1-D2AEA5DC88AA}"/>
              </a:ext>
            </a:extLst>
          </p:cNvPr>
          <p:cNvSpPr txBox="1"/>
          <p:nvPr/>
        </p:nvSpPr>
        <p:spPr>
          <a:xfrm>
            <a:off x="1244638" y="2652894"/>
            <a:ext cx="9618637" cy="646331"/>
          </a:xfrm>
          <a:prstGeom prst="rect">
            <a:avLst/>
          </a:prstGeom>
          <a:noFill/>
        </p:spPr>
        <p:txBody>
          <a:bodyPr wrap="square">
            <a:spAutoFit/>
          </a:bodyPr>
          <a:lstStyle/>
          <a:p>
            <a:pPr>
              <a:spcBef>
                <a:spcPts val="600"/>
              </a:spcBef>
            </a:pPr>
            <a:r>
              <a:rPr lang="ja-JP" altLang="en-US" sz="3600"/>
              <a:t>テーブル形式データ</a:t>
            </a:r>
            <a:endParaRPr lang="en-US" altLang="ja-JP" sz="3600" dirty="0"/>
          </a:p>
        </p:txBody>
      </p:sp>
      <p:sp>
        <p:nvSpPr>
          <p:cNvPr id="37" name="テキスト ボックス 36">
            <a:extLst>
              <a:ext uri="{FF2B5EF4-FFF2-40B4-BE49-F238E27FC236}">
                <a16:creationId xmlns:a16="http://schemas.microsoft.com/office/drawing/2014/main" id="{015EAEDF-0F12-2E49-AEB9-7E1774ADE263}"/>
              </a:ext>
            </a:extLst>
          </p:cNvPr>
          <p:cNvSpPr txBox="1"/>
          <p:nvPr/>
        </p:nvSpPr>
        <p:spPr>
          <a:xfrm>
            <a:off x="12688476" y="2652894"/>
            <a:ext cx="10121560" cy="646331"/>
          </a:xfrm>
          <a:prstGeom prst="rect">
            <a:avLst/>
          </a:prstGeom>
          <a:noFill/>
        </p:spPr>
        <p:txBody>
          <a:bodyPr wrap="square">
            <a:spAutoFit/>
          </a:bodyPr>
          <a:lstStyle/>
          <a:p>
            <a:pPr>
              <a:spcBef>
                <a:spcPts val="600"/>
              </a:spcBef>
            </a:pPr>
            <a:r>
              <a:rPr lang="ja-JP" altLang="en-US" sz="3600"/>
              <a:t>時系列データ</a:t>
            </a:r>
            <a:endParaRPr lang="en-US" altLang="ja-JP" sz="3600" dirty="0"/>
          </a:p>
        </p:txBody>
      </p:sp>
      <p:sp>
        <p:nvSpPr>
          <p:cNvPr id="38" name="テキスト ボックス 37">
            <a:extLst>
              <a:ext uri="{FF2B5EF4-FFF2-40B4-BE49-F238E27FC236}">
                <a16:creationId xmlns:a16="http://schemas.microsoft.com/office/drawing/2014/main" id="{96E81993-208E-3A47-8BAD-95B55118FB49}"/>
              </a:ext>
            </a:extLst>
          </p:cNvPr>
          <p:cNvSpPr txBox="1"/>
          <p:nvPr/>
        </p:nvSpPr>
        <p:spPr>
          <a:xfrm>
            <a:off x="1423058" y="10330490"/>
            <a:ext cx="9618637" cy="2292935"/>
          </a:xfrm>
          <a:prstGeom prst="rect">
            <a:avLst/>
          </a:prstGeom>
          <a:noFill/>
        </p:spPr>
        <p:txBody>
          <a:bodyPr wrap="square">
            <a:spAutoFit/>
          </a:bodyPr>
          <a:lstStyle/>
          <a:p>
            <a:pPr>
              <a:spcBef>
                <a:spcPts val="600"/>
              </a:spcBef>
            </a:pPr>
            <a:r>
              <a:rPr lang="ja-JP" altLang="en-US" sz="3200"/>
              <a:t>以下データをインプットとしての回帰</a:t>
            </a:r>
            <a:r>
              <a:rPr lang="en-US" altLang="ja-JP" sz="3200" dirty="0"/>
              <a:t>/</a:t>
            </a:r>
            <a:r>
              <a:rPr lang="ja-JP" altLang="en-US" sz="3200"/>
              <a:t>分類</a:t>
            </a:r>
            <a:endParaRPr lang="en-US" altLang="ja-JP" sz="3200" dirty="0"/>
          </a:p>
          <a:p>
            <a:pPr marL="457200" indent="-457200">
              <a:spcBef>
                <a:spcPts val="600"/>
              </a:spcBef>
              <a:buFont typeface="Arial" panose="020B0604020202020204" pitchFamily="34" charset="0"/>
              <a:buChar char="•"/>
            </a:pPr>
            <a:r>
              <a:rPr lang="ja-JP" altLang="en-US" sz="3200"/>
              <a:t>数値</a:t>
            </a:r>
            <a:r>
              <a:rPr lang="en-US" altLang="ja-JP" sz="3200" dirty="0"/>
              <a:t>/</a:t>
            </a:r>
            <a:r>
              <a:rPr lang="ja-JP" altLang="en-US" sz="3200"/>
              <a:t>カテゴリー</a:t>
            </a:r>
            <a:endParaRPr lang="en-US" altLang="ja-JP" sz="3200" dirty="0"/>
          </a:p>
          <a:p>
            <a:pPr marL="457200" indent="-457200">
              <a:spcBef>
                <a:spcPts val="600"/>
              </a:spcBef>
              <a:buFont typeface="Arial" panose="020B0604020202020204" pitchFamily="34" charset="0"/>
              <a:buChar char="•"/>
            </a:pPr>
            <a:r>
              <a:rPr lang="ja-JP" altLang="en-US" sz="3200"/>
              <a:t>画像（</a:t>
            </a:r>
            <a:r>
              <a:rPr lang="en-US" altLang="ja-JP" sz="2400" dirty="0"/>
              <a:t>※ </a:t>
            </a:r>
            <a:r>
              <a:rPr lang="ja-JP" altLang="en-US" sz="2400"/>
              <a:t>データでは画像ファイルへのパスを指定</a:t>
            </a:r>
            <a:r>
              <a:rPr lang="ja-JP" altLang="en-US" sz="3200"/>
              <a:t>）</a:t>
            </a:r>
            <a:endParaRPr lang="en-US" altLang="ja-JP" sz="3200" dirty="0"/>
          </a:p>
          <a:p>
            <a:pPr marL="457200" indent="-457200">
              <a:spcBef>
                <a:spcPts val="600"/>
              </a:spcBef>
              <a:buFont typeface="Arial" panose="020B0604020202020204" pitchFamily="34" charset="0"/>
              <a:buChar char="•"/>
            </a:pPr>
            <a:r>
              <a:rPr lang="ja-JP" altLang="en-US" sz="3200"/>
              <a:t>テキスト（日本語などの文章）</a:t>
            </a:r>
            <a:endParaRPr lang="en-US" altLang="ja-JP" sz="3200" dirty="0"/>
          </a:p>
        </p:txBody>
      </p:sp>
      <p:sp>
        <p:nvSpPr>
          <p:cNvPr id="39" name="テキスト ボックス 38">
            <a:extLst>
              <a:ext uri="{FF2B5EF4-FFF2-40B4-BE49-F238E27FC236}">
                <a16:creationId xmlns:a16="http://schemas.microsoft.com/office/drawing/2014/main" id="{B44C5BCF-12C4-154D-8C8D-B05881AD849E}"/>
              </a:ext>
            </a:extLst>
          </p:cNvPr>
          <p:cNvSpPr txBox="1"/>
          <p:nvPr/>
        </p:nvSpPr>
        <p:spPr>
          <a:xfrm>
            <a:off x="12688476" y="10899876"/>
            <a:ext cx="10272466" cy="1154162"/>
          </a:xfrm>
          <a:prstGeom prst="rect">
            <a:avLst/>
          </a:prstGeom>
          <a:noFill/>
        </p:spPr>
        <p:txBody>
          <a:bodyPr wrap="square">
            <a:spAutoFit/>
          </a:bodyPr>
          <a:lstStyle/>
          <a:p>
            <a:pPr marL="457200" indent="-457200">
              <a:spcBef>
                <a:spcPts val="600"/>
              </a:spcBef>
              <a:buFont typeface="Arial" panose="020B0604020202020204" pitchFamily="34" charset="0"/>
              <a:buChar char="•"/>
            </a:pPr>
            <a:r>
              <a:rPr lang="ja-JP" altLang="en-US" sz="3200"/>
              <a:t>一変量時系列の予測</a:t>
            </a:r>
          </a:p>
          <a:p>
            <a:pPr marL="457200" indent="-457200">
              <a:spcBef>
                <a:spcPts val="600"/>
              </a:spcBef>
              <a:buFont typeface="Arial" panose="020B0604020202020204" pitchFamily="34" charset="0"/>
              <a:buChar char="•"/>
            </a:pPr>
            <a:r>
              <a:rPr lang="ja-JP" altLang="en-US" sz="3200"/>
              <a:t>多変量時系列の予測（多数の時系列を同時に予測）</a:t>
            </a:r>
            <a:endParaRPr lang="en-US" altLang="ja-JP" sz="3200" dirty="0"/>
          </a:p>
        </p:txBody>
      </p:sp>
      <p:pic>
        <p:nvPicPr>
          <p:cNvPr id="2" name="Picture 2">
            <a:extLst>
              <a:ext uri="{FF2B5EF4-FFF2-40B4-BE49-F238E27FC236}">
                <a16:creationId xmlns:a16="http://schemas.microsoft.com/office/drawing/2014/main" id="{EFBC1E63-4CD7-7134-A3D8-82F86890A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8033" y="6387828"/>
            <a:ext cx="6809919" cy="3800626"/>
          </a:xfrm>
          <a:prstGeom prst="rect">
            <a:avLst/>
          </a:prstGeom>
          <a:noFill/>
          <a:extLst>
            <a:ext uri="{909E8E84-426E-40DD-AFC4-6F175D3DCCD1}">
              <a14:hiddenFill xmlns:a14="http://schemas.microsoft.com/office/drawing/2010/main">
                <a:solidFill>
                  <a:srgbClr val="FFFFFF"/>
                </a:solidFill>
              </a14:hiddenFill>
            </a:ext>
          </a:extLst>
        </p:spPr>
      </p:pic>
      <p:sp>
        <p:nvSpPr>
          <p:cNvPr id="3" name="角丸四角形 2">
            <a:extLst>
              <a:ext uri="{FF2B5EF4-FFF2-40B4-BE49-F238E27FC236}">
                <a16:creationId xmlns:a16="http://schemas.microsoft.com/office/drawing/2014/main" id="{3915A16D-5B2F-9D70-ED2F-24872DB3EC43}"/>
              </a:ext>
            </a:extLst>
          </p:cNvPr>
          <p:cNvSpPr/>
          <p:nvPr/>
        </p:nvSpPr>
        <p:spPr>
          <a:xfrm>
            <a:off x="14068299" y="3511655"/>
            <a:ext cx="655236" cy="50047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ECECDB9-C2AC-4045-BD79-DA6D68C43AEB}"/>
              </a:ext>
            </a:extLst>
          </p:cNvPr>
          <p:cNvSpPr txBox="1"/>
          <p:nvPr/>
        </p:nvSpPr>
        <p:spPr>
          <a:xfrm>
            <a:off x="13728670" y="8648296"/>
            <a:ext cx="3282176" cy="400110"/>
          </a:xfrm>
          <a:prstGeom prst="rect">
            <a:avLst/>
          </a:prstGeom>
          <a:noFill/>
        </p:spPr>
        <p:txBody>
          <a:bodyPr wrap="square">
            <a:spAutoFit/>
          </a:bodyPr>
          <a:lstStyle/>
          <a:p>
            <a:pPr>
              <a:spcBef>
                <a:spcPts val="600"/>
              </a:spcBef>
            </a:pPr>
            <a:r>
              <a:rPr lang="ja-JP" altLang="en-US" sz="2000"/>
              <a:t>時間変数</a:t>
            </a:r>
            <a:endParaRPr lang="en-US" altLang="ja-JP" sz="2000" dirty="0"/>
          </a:p>
        </p:txBody>
      </p:sp>
    </p:spTree>
    <p:extLst>
      <p:ext uri="{BB962C8B-B14F-4D97-AF65-F5344CB8AC3E}">
        <p14:creationId xmlns:p14="http://schemas.microsoft.com/office/powerpoint/2010/main" val="117745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データの例</a:t>
            </a:r>
            <a:endParaRPr lang="en-US" altLang="ja-JP" sz="5400" b="1" dirty="0">
              <a:latin typeface="+mj-lt"/>
            </a:endParaRPr>
          </a:p>
        </p:txBody>
      </p:sp>
      <p:sp>
        <p:nvSpPr>
          <p:cNvPr id="4" name="角丸四角形 3">
            <a:extLst>
              <a:ext uri="{FF2B5EF4-FFF2-40B4-BE49-F238E27FC236}">
                <a16:creationId xmlns:a16="http://schemas.microsoft.com/office/drawing/2014/main" id="{D9DEDFC6-0797-96C1-7E72-F94626047A72}"/>
              </a:ext>
            </a:extLst>
          </p:cNvPr>
          <p:cNvSpPr/>
          <p:nvPr/>
        </p:nvSpPr>
        <p:spPr>
          <a:xfrm>
            <a:off x="3902927" y="9367776"/>
            <a:ext cx="3345365" cy="3029414"/>
          </a:xfrm>
          <a:prstGeom prst="round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solidFill>
                  <a:schemeClr val="tx1">
                    <a:lumMod val="50000"/>
                  </a:schemeClr>
                </a:solidFill>
              </a:rPr>
              <a:t>説明変数</a:t>
            </a:r>
            <a:r>
              <a:rPr kumimoji="1" lang="en-US" altLang="ja-JP" sz="2400" u="sng" dirty="0">
                <a:solidFill>
                  <a:schemeClr val="tx1">
                    <a:lumMod val="50000"/>
                  </a:schemeClr>
                </a:solidFill>
              </a:rPr>
              <a:t>/</a:t>
            </a:r>
            <a:r>
              <a:rPr kumimoji="1" lang="ja-JP" altLang="en-US" sz="2400" u="sng">
                <a:solidFill>
                  <a:schemeClr val="tx1">
                    <a:lumMod val="50000"/>
                  </a:schemeClr>
                </a:solidFill>
              </a:rPr>
              <a:t>インプット</a:t>
            </a:r>
            <a:r>
              <a:rPr kumimoji="1" lang="en-US" altLang="ja-JP" sz="2400" u="sng" dirty="0">
                <a:solidFill>
                  <a:schemeClr val="tx1">
                    <a:lumMod val="50000"/>
                  </a:schemeClr>
                </a:solidFill>
              </a:rPr>
              <a:t>/</a:t>
            </a:r>
            <a:r>
              <a:rPr kumimoji="1" lang="ja-JP" altLang="en-US" sz="2400" u="sng">
                <a:solidFill>
                  <a:schemeClr val="tx1">
                    <a:lumMod val="50000"/>
                  </a:schemeClr>
                </a:solidFill>
              </a:rPr>
              <a:t>特徴量</a:t>
            </a:r>
            <a:endParaRPr kumimoji="1" lang="en-US" altLang="ja-JP" sz="2400" u="sng" dirty="0">
              <a:solidFill>
                <a:schemeClr val="tx1">
                  <a:lumMod val="50000"/>
                </a:schemeClr>
              </a:solidFill>
            </a:endParaRPr>
          </a:p>
          <a:p>
            <a:pPr algn="ct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数値</a:t>
            </a: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カテゴリー</a:t>
            </a: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画像</a:t>
            </a: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テキスト</a:t>
            </a:r>
          </a:p>
        </p:txBody>
      </p:sp>
      <p:sp>
        <p:nvSpPr>
          <p:cNvPr id="6" name="角丸四角形 5">
            <a:extLst>
              <a:ext uri="{FF2B5EF4-FFF2-40B4-BE49-F238E27FC236}">
                <a16:creationId xmlns:a16="http://schemas.microsoft.com/office/drawing/2014/main" id="{A034EC59-4F91-3A09-FFDE-0E9D1BDE106C}"/>
              </a:ext>
            </a:extLst>
          </p:cNvPr>
          <p:cNvSpPr/>
          <p:nvPr/>
        </p:nvSpPr>
        <p:spPr>
          <a:xfrm>
            <a:off x="8253313" y="9367776"/>
            <a:ext cx="3345365" cy="3029414"/>
          </a:xfrm>
          <a:prstGeom prst="round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solidFill>
                  <a:schemeClr val="tx1">
                    <a:lumMod val="50000"/>
                  </a:schemeClr>
                </a:solidFill>
              </a:rPr>
              <a:t>目的変数</a:t>
            </a:r>
            <a:r>
              <a:rPr kumimoji="1" lang="en-US" altLang="ja-JP" sz="2400" u="sng" dirty="0">
                <a:solidFill>
                  <a:schemeClr val="tx1">
                    <a:lumMod val="50000"/>
                  </a:schemeClr>
                </a:solidFill>
              </a:rPr>
              <a:t>/</a:t>
            </a:r>
            <a:r>
              <a:rPr kumimoji="1" lang="ja-JP" altLang="en-US" sz="2400" u="sng">
                <a:solidFill>
                  <a:schemeClr val="tx1">
                    <a:lumMod val="50000"/>
                  </a:schemeClr>
                </a:solidFill>
              </a:rPr>
              <a:t>アウトプット</a:t>
            </a:r>
            <a:r>
              <a:rPr kumimoji="1" lang="en-US" altLang="ja-JP" sz="2400" u="sng" dirty="0">
                <a:solidFill>
                  <a:schemeClr val="tx1">
                    <a:lumMod val="50000"/>
                  </a:schemeClr>
                </a:solidFill>
              </a:rPr>
              <a:t>/</a:t>
            </a:r>
            <a:r>
              <a:rPr kumimoji="1" lang="ja-JP" altLang="en-US" sz="2400" u="sng">
                <a:solidFill>
                  <a:schemeClr val="tx1">
                    <a:lumMod val="50000"/>
                  </a:schemeClr>
                </a:solidFill>
              </a:rPr>
              <a:t>ターゲット</a:t>
            </a:r>
            <a:endParaRPr kumimoji="1" lang="en-US" altLang="ja-JP" sz="2400" u="sng" dirty="0">
              <a:solidFill>
                <a:schemeClr val="tx1">
                  <a:lumMod val="50000"/>
                </a:schemeClr>
              </a:solidFill>
            </a:endParaRPr>
          </a:p>
          <a:p>
            <a:pPr algn="ct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数値（回帰）</a:t>
            </a:r>
            <a:endParaRPr kumimoji="1" lang="en-US" altLang="ja-JP" sz="2400" dirty="0">
              <a:solidFill>
                <a:schemeClr val="tx1">
                  <a:lumMod val="50000"/>
                </a:schemeClr>
              </a:solidFill>
            </a:endParaRPr>
          </a:p>
          <a:p>
            <a:pPr marL="342900" indent="-342900" algn="ctr">
              <a:buFont typeface="Arial" panose="020B0604020202020204" pitchFamily="34" charset="0"/>
              <a:buChar char="•"/>
            </a:pPr>
            <a:r>
              <a:rPr kumimoji="1" lang="ja-JP" altLang="en-US" sz="2400">
                <a:solidFill>
                  <a:schemeClr val="tx1">
                    <a:lumMod val="50000"/>
                  </a:schemeClr>
                </a:solidFill>
              </a:rPr>
              <a:t>カテゴリー（分類）</a:t>
            </a:r>
            <a:endParaRPr kumimoji="1" lang="en-US" altLang="ja-JP" sz="2400" dirty="0">
              <a:solidFill>
                <a:schemeClr val="tx1">
                  <a:lumMod val="50000"/>
                </a:schemeClr>
              </a:solidFill>
            </a:endParaRPr>
          </a:p>
        </p:txBody>
      </p:sp>
      <p:sp>
        <p:nvSpPr>
          <p:cNvPr id="7" name="三角形 6">
            <a:extLst>
              <a:ext uri="{FF2B5EF4-FFF2-40B4-BE49-F238E27FC236}">
                <a16:creationId xmlns:a16="http://schemas.microsoft.com/office/drawing/2014/main" id="{90935D9B-4533-613D-47EB-C7E2C017FEB9}"/>
              </a:ext>
            </a:extLst>
          </p:cNvPr>
          <p:cNvSpPr/>
          <p:nvPr/>
        </p:nvSpPr>
        <p:spPr>
          <a:xfrm rot="5400000">
            <a:off x="6656688" y="10686985"/>
            <a:ext cx="2210696" cy="390997"/>
          </a:xfrm>
          <a:prstGeom prst="triangle">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chemeClr val="tx1">
                  <a:lumMod val="50000"/>
                </a:schemeClr>
              </a:solidFill>
            </a:endParaRPr>
          </a:p>
        </p:txBody>
      </p:sp>
      <p:graphicFrame>
        <p:nvGraphicFramePr>
          <p:cNvPr id="9" name="表 8">
            <a:extLst>
              <a:ext uri="{FF2B5EF4-FFF2-40B4-BE49-F238E27FC236}">
                <a16:creationId xmlns:a16="http://schemas.microsoft.com/office/drawing/2014/main" id="{1B2944EF-114A-7454-04CE-C936B14C0225}"/>
              </a:ext>
            </a:extLst>
          </p:cNvPr>
          <p:cNvGraphicFramePr>
            <a:graphicFrameLocks noGrp="1"/>
          </p:cNvGraphicFramePr>
          <p:nvPr/>
        </p:nvGraphicFramePr>
        <p:xfrm>
          <a:off x="1411954" y="2711898"/>
          <a:ext cx="21560091" cy="6050280"/>
        </p:xfrm>
        <a:graphic>
          <a:graphicData uri="http://schemas.openxmlformats.org/drawingml/2006/table">
            <a:tbl>
              <a:tblPr firstRow="1" bandRow="1">
                <a:tableStyleId>{5940675A-B579-460E-94D1-54222C63F5DA}</a:tableStyleId>
              </a:tblPr>
              <a:tblGrid>
                <a:gridCol w="2806755">
                  <a:extLst>
                    <a:ext uri="{9D8B030D-6E8A-4147-A177-3AD203B41FA5}">
                      <a16:colId xmlns:a16="http://schemas.microsoft.com/office/drawing/2014/main" val="2582891277"/>
                    </a:ext>
                  </a:extLst>
                </a:gridCol>
                <a:gridCol w="7973292">
                  <a:extLst>
                    <a:ext uri="{9D8B030D-6E8A-4147-A177-3AD203B41FA5}">
                      <a16:colId xmlns:a16="http://schemas.microsoft.com/office/drawing/2014/main" val="2901778683"/>
                    </a:ext>
                  </a:extLst>
                </a:gridCol>
                <a:gridCol w="6051928">
                  <a:extLst>
                    <a:ext uri="{9D8B030D-6E8A-4147-A177-3AD203B41FA5}">
                      <a16:colId xmlns:a16="http://schemas.microsoft.com/office/drawing/2014/main" val="2491176736"/>
                    </a:ext>
                  </a:extLst>
                </a:gridCol>
                <a:gridCol w="4728116">
                  <a:extLst>
                    <a:ext uri="{9D8B030D-6E8A-4147-A177-3AD203B41FA5}">
                      <a16:colId xmlns:a16="http://schemas.microsoft.com/office/drawing/2014/main" val="3975885787"/>
                    </a:ext>
                  </a:extLst>
                </a:gridCol>
              </a:tblGrid>
              <a:tr h="813592">
                <a:tc>
                  <a:txBody>
                    <a:bodyPr/>
                    <a:lstStyle/>
                    <a:p>
                      <a:pPr algn="ctr"/>
                      <a:r>
                        <a:rPr kumimoji="1" lang="ja-JP" altLang="en-US" sz="3200" b="1"/>
                        <a:t>問題</a:t>
                      </a:r>
                    </a:p>
                  </a:txBody>
                  <a:tcPr anchor="ctr">
                    <a:solidFill>
                      <a:schemeClr val="bg1">
                        <a:lumMod val="65000"/>
                      </a:schemeClr>
                    </a:solidFill>
                  </a:tcPr>
                </a:tc>
                <a:tc>
                  <a:txBody>
                    <a:bodyPr/>
                    <a:lstStyle/>
                    <a:p>
                      <a:pPr algn="ctr"/>
                      <a:r>
                        <a:rPr kumimoji="1" lang="ja-JP" altLang="en-US" sz="3200" b="1"/>
                        <a:t>ユースケース</a:t>
                      </a:r>
                    </a:p>
                  </a:txBody>
                  <a:tcPr anchor="ctr">
                    <a:solidFill>
                      <a:schemeClr val="bg1">
                        <a:lumMod val="65000"/>
                      </a:schemeClr>
                    </a:solidFill>
                  </a:tcPr>
                </a:tc>
                <a:tc>
                  <a:txBody>
                    <a:bodyPr/>
                    <a:lstStyle/>
                    <a:p>
                      <a:pPr algn="ctr"/>
                      <a:r>
                        <a:rPr kumimoji="1" lang="ja-JP" altLang="en-US" sz="3200" b="0">
                          <a:solidFill>
                            <a:schemeClr val="bg1">
                              <a:lumMod val="50000"/>
                            </a:schemeClr>
                          </a:solidFill>
                        </a:rPr>
                        <a:t>サンプルデータ</a:t>
                      </a:r>
                    </a:p>
                  </a:txBody>
                  <a:tcPr anchor="ctr">
                    <a:solidFill>
                      <a:schemeClr val="accent4">
                        <a:lumMod val="40000"/>
                        <a:lumOff val="60000"/>
                      </a:schemeClr>
                    </a:solidFill>
                  </a:tcPr>
                </a:tc>
                <a:tc>
                  <a:txBody>
                    <a:bodyPr/>
                    <a:lstStyle/>
                    <a:p>
                      <a:pPr algn="ctr"/>
                      <a:r>
                        <a:rPr kumimoji="1" lang="ja-JP" altLang="en-US" sz="3200" b="0">
                          <a:solidFill>
                            <a:schemeClr val="bg1">
                              <a:lumMod val="50000"/>
                            </a:schemeClr>
                          </a:solidFill>
                        </a:rPr>
                        <a:t>サンプルデータの</a:t>
                      </a:r>
                      <a:endParaRPr kumimoji="1" lang="en-US" altLang="ja-JP" sz="3200" b="0" dirty="0">
                        <a:solidFill>
                          <a:schemeClr val="bg1">
                            <a:lumMod val="50000"/>
                          </a:schemeClr>
                        </a:solidFill>
                      </a:endParaRPr>
                    </a:p>
                    <a:p>
                      <a:pPr algn="ctr"/>
                      <a:r>
                        <a:rPr kumimoji="1" lang="ja-JP" altLang="en-US" sz="3200" b="0">
                          <a:solidFill>
                            <a:schemeClr val="bg1">
                              <a:lumMod val="50000"/>
                            </a:schemeClr>
                          </a:solidFill>
                        </a:rPr>
                        <a:t>説明変数データタイプ</a:t>
                      </a:r>
                    </a:p>
                  </a:txBody>
                  <a:tcPr anchor="ctr">
                    <a:solidFill>
                      <a:schemeClr val="accent4">
                        <a:lumMod val="40000"/>
                        <a:lumOff val="60000"/>
                      </a:schemeClr>
                    </a:solidFill>
                  </a:tcPr>
                </a:tc>
                <a:extLst>
                  <a:ext uri="{0D108BD9-81ED-4DB2-BD59-A6C34878D82A}">
                    <a16:rowId xmlns:a16="http://schemas.microsoft.com/office/drawing/2014/main" val="2723980518"/>
                  </a:ext>
                </a:extLst>
              </a:tr>
              <a:tr h="813592">
                <a:tc>
                  <a:txBody>
                    <a:bodyPr/>
                    <a:lstStyle/>
                    <a:p>
                      <a:r>
                        <a:rPr kumimoji="1" lang="ja-JP" altLang="en-US" sz="3200"/>
                        <a:t>回帰</a:t>
                      </a:r>
                    </a:p>
                  </a:txBody>
                  <a:tcPr anchor="ctr">
                    <a:solidFill>
                      <a:schemeClr val="bg1">
                        <a:lumMod val="85000"/>
                      </a:schemeClr>
                    </a:solidFill>
                  </a:tcPr>
                </a:tc>
                <a:tc>
                  <a:txBody>
                    <a:bodyPr/>
                    <a:lstStyle/>
                    <a:p>
                      <a:r>
                        <a:rPr kumimoji="1" lang="ja-JP" altLang="en-US" sz="3200"/>
                        <a:t>予知保全：故障までの期間の予測を実施し、メンテナンスの効率化に利用</a:t>
                      </a:r>
                    </a:p>
                  </a:txBody>
                  <a:tcPr anchor="ctr">
                    <a:solidFill>
                      <a:schemeClr val="bg1">
                        <a:lumMod val="85000"/>
                      </a:schemeClr>
                    </a:solidFill>
                  </a:tcPr>
                </a:tc>
                <a:tc>
                  <a:txBody>
                    <a:bodyPr/>
                    <a:lstStyle/>
                    <a:p>
                      <a:pPr>
                        <a:spcBef>
                          <a:spcPts val="600"/>
                        </a:spcBef>
                      </a:pPr>
                      <a:r>
                        <a:rPr kumimoji="1" lang="en-US" altLang="ja-JP" sz="1600" dirty="0">
                          <a:hlinkClick r:id="rId2"/>
                        </a:rPr>
                        <a:t>https://jp-public.s3.ap-southeast-1.amazonaws.com/data/RUL_Nasa/cmapss_rul_ws.csv</a:t>
                      </a:r>
                      <a:endParaRPr kumimoji="1" lang="en-US" altLang="ja-JP" sz="1600" dirty="0"/>
                    </a:p>
                    <a:p>
                      <a:pPr>
                        <a:spcBef>
                          <a:spcPts val="600"/>
                        </a:spcBef>
                      </a:pPr>
                      <a:r>
                        <a:rPr kumimoji="1" lang="en-US" altLang="ja-JP" sz="1600" dirty="0"/>
                        <a:t>(Small Sample) </a:t>
                      </a:r>
                      <a:r>
                        <a:rPr kumimoji="1" lang="en-US" altLang="ja-JP" sz="1600" dirty="0">
                          <a:hlinkClick r:id="rId3"/>
                        </a:rPr>
                        <a:t>https://jp-public.s3.ap-southeast-1.amazonaws.com/data/RUL_Nasa/cmapss_rul_ws_MIN.csv</a:t>
                      </a:r>
                      <a:endParaRPr kumimoji="1" lang="en-US" altLang="ja-JP" sz="1600" dirty="0"/>
                    </a:p>
                  </a:txBody>
                  <a:tcPr anchor="ctr">
                    <a:solidFill>
                      <a:schemeClr val="accent4">
                        <a:lumMod val="20000"/>
                        <a:lumOff val="80000"/>
                      </a:schemeClr>
                    </a:solidFill>
                  </a:tcPr>
                </a:tc>
                <a:tc>
                  <a:txBody>
                    <a:bodyPr/>
                    <a:lstStyle/>
                    <a:p>
                      <a:r>
                        <a:rPr kumimoji="1" lang="ja-JP" altLang="en-US" sz="3200"/>
                        <a:t>数値</a:t>
                      </a:r>
                      <a:endParaRPr kumimoji="1" lang="en-US" altLang="ja-JP" sz="3200" dirty="0"/>
                    </a:p>
                    <a:p>
                      <a:r>
                        <a:rPr kumimoji="1" lang="ja-JP" altLang="en-US" sz="3200"/>
                        <a:t>カテゴリー</a:t>
                      </a:r>
                    </a:p>
                  </a:txBody>
                  <a:tcPr anchor="ctr">
                    <a:solidFill>
                      <a:schemeClr val="accent4">
                        <a:lumMod val="20000"/>
                        <a:lumOff val="80000"/>
                      </a:schemeClr>
                    </a:solidFill>
                  </a:tcPr>
                </a:tc>
                <a:extLst>
                  <a:ext uri="{0D108BD9-81ED-4DB2-BD59-A6C34878D82A}">
                    <a16:rowId xmlns:a16="http://schemas.microsoft.com/office/drawing/2014/main" val="1358237173"/>
                  </a:ext>
                </a:extLst>
              </a:tr>
              <a:tr h="8135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3200"/>
                        <a:t>回帰（時系列）</a:t>
                      </a:r>
                    </a:p>
                  </a:txBody>
                  <a:tcPr anchor="ctr">
                    <a:solidFill>
                      <a:schemeClr val="bg1">
                        <a:lumMod val="85000"/>
                      </a:schemeClr>
                    </a:solidFill>
                  </a:tcPr>
                </a:tc>
                <a:tc>
                  <a:txBody>
                    <a:bodyPr/>
                    <a:lstStyle/>
                    <a:p>
                      <a:r>
                        <a:rPr kumimoji="1" lang="ja-JP" altLang="en-US" sz="3200"/>
                        <a:t>需要予測：製品の出荷数を予測し、販売計画や在庫の最適化に利用</a:t>
                      </a:r>
                    </a:p>
                  </a:txBody>
                  <a:tcPr anchor="ctr">
                    <a:solidFill>
                      <a:schemeClr val="bg1">
                        <a:lumMod val="85000"/>
                      </a:schemeClr>
                    </a:solidFill>
                  </a:tcPr>
                </a:tc>
                <a:tc>
                  <a:txBody>
                    <a:bodyPr/>
                    <a:lstStyle/>
                    <a:p>
                      <a:pPr>
                        <a:spcBef>
                          <a:spcPts val="600"/>
                        </a:spcBef>
                      </a:pPr>
                      <a:r>
                        <a:rPr kumimoji="1" lang="en-US" altLang="ja-JP" sz="1600" dirty="0"/>
                        <a:t>(Train data) </a:t>
                      </a:r>
                      <a:r>
                        <a:rPr kumimoji="1" lang="en-US" altLang="ja-JP" sz="1600" dirty="0">
                          <a:hlinkClick r:id="rId4"/>
                        </a:rPr>
                        <a:t>https://jp-public.s3.ap-southeast-1.amazonaws.com/data/demand_forecast_walm-fake/train_demand_forecast_fwm.csv</a:t>
                      </a:r>
                      <a:endParaRPr kumimoji="1" lang="en-US" altLang="ja-JP" sz="1600" dirty="0"/>
                    </a:p>
                    <a:p>
                      <a:pPr>
                        <a:spcBef>
                          <a:spcPts val="600"/>
                        </a:spcBef>
                      </a:pPr>
                      <a:r>
                        <a:rPr kumimoji="1" lang="en-US" altLang="ja-JP" sz="1600" dirty="0"/>
                        <a:t>(Test data) </a:t>
                      </a:r>
                      <a:r>
                        <a:rPr kumimoji="1" lang="en-US" altLang="ja-JP" sz="1600" dirty="0">
                          <a:hlinkClick r:id="rId5"/>
                        </a:rPr>
                        <a:t>https://jp-public.s3.ap-southeast-1.amazonaws.com/data/demand_forecast_walm-fake/test_demand_forecast_fwm.csv</a:t>
                      </a:r>
                      <a:endParaRPr kumimoji="1" lang="en-US" altLang="ja-JP" sz="1600" dirty="0"/>
                    </a:p>
                  </a:txBody>
                  <a:tcPr anchor="ctr">
                    <a:solidFill>
                      <a:schemeClr val="accent4">
                        <a:lumMod val="20000"/>
                        <a:lumOff val="80000"/>
                      </a:schemeClr>
                    </a:solidFill>
                  </a:tcPr>
                </a:tc>
                <a:tc>
                  <a:txBody>
                    <a:bodyPr/>
                    <a:lstStyle/>
                    <a:p>
                      <a:r>
                        <a:rPr kumimoji="1" lang="ja-JP" altLang="en-US" sz="3200"/>
                        <a:t>数値</a:t>
                      </a:r>
                    </a:p>
                  </a:txBody>
                  <a:tcPr anchor="ctr">
                    <a:solidFill>
                      <a:schemeClr val="accent4">
                        <a:lumMod val="20000"/>
                        <a:lumOff val="80000"/>
                      </a:schemeClr>
                    </a:solidFill>
                  </a:tcPr>
                </a:tc>
                <a:extLst>
                  <a:ext uri="{0D108BD9-81ED-4DB2-BD59-A6C34878D82A}">
                    <a16:rowId xmlns:a16="http://schemas.microsoft.com/office/drawing/2014/main" val="3854303272"/>
                  </a:ext>
                </a:extLst>
              </a:tr>
              <a:tr h="813592">
                <a:tc>
                  <a:txBody>
                    <a:bodyPr/>
                    <a:lstStyle/>
                    <a:p>
                      <a:r>
                        <a:rPr kumimoji="1" lang="ja-JP" altLang="en-US" sz="3200"/>
                        <a:t>分類</a:t>
                      </a:r>
                    </a:p>
                  </a:txBody>
                  <a:tcPr anchor="ctr">
                    <a:solidFill>
                      <a:schemeClr val="bg1">
                        <a:lumMod val="85000"/>
                      </a:schemeClr>
                    </a:solidFill>
                  </a:tcPr>
                </a:tc>
                <a:tc>
                  <a:txBody>
                    <a:bodyPr/>
                    <a:lstStyle/>
                    <a:p>
                      <a:r>
                        <a:rPr kumimoji="1" lang="ja-JP" altLang="en-US" sz="3200"/>
                        <a:t>異常検知：製品の異常を検知するシステム</a:t>
                      </a:r>
                    </a:p>
                  </a:txBody>
                  <a:tcPr anchor="ctr">
                    <a:solidFill>
                      <a:schemeClr val="bg1">
                        <a:lumMod val="85000"/>
                      </a:schemeClr>
                    </a:solidFill>
                  </a:tcPr>
                </a:tc>
                <a:tc>
                  <a:txBody>
                    <a:bodyPr/>
                    <a:lstStyle/>
                    <a:p>
                      <a:pPr>
                        <a:spcBef>
                          <a:spcPts val="600"/>
                        </a:spcBef>
                      </a:pPr>
                      <a:r>
                        <a:rPr kumimoji="1" lang="en-US" altLang="ja-JP" sz="1600" dirty="0"/>
                        <a:t>(Small Sample) </a:t>
                      </a:r>
                      <a:r>
                        <a:rPr kumimoji="1" lang="en" altLang="ja-JP" sz="1600" dirty="0">
                          <a:hlinkClick r:id="rId6"/>
                        </a:rPr>
                        <a:t>https://jp-public.s3.ap-southeast-1.amazonaws.com/data/Product_defect_classification/Product_defect_classification_SAMPLE.zip</a:t>
                      </a:r>
                      <a:endParaRPr kumimoji="1" lang="en" altLang="ja-JP" sz="1600" dirty="0"/>
                    </a:p>
                  </a:txBody>
                  <a:tcPr anchor="ctr">
                    <a:solidFill>
                      <a:schemeClr val="accent4">
                        <a:lumMod val="20000"/>
                        <a:lumOff val="80000"/>
                      </a:schemeClr>
                    </a:solidFill>
                  </a:tcPr>
                </a:tc>
                <a:tc>
                  <a:txBody>
                    <a:bodyPr/>
                    <a:lstStyle/>
                    <a:p>
                      <a:r>
                        <a:rPr kumimoji="1" lang="ja-JP" altLang="en-US" sz="3200"/>
                        <a:t>画像</a:t>
                      </a:r>
                    </a:p>
                  </a:txBody>
                  <a:tcPr anchor="ctr">
                    <a:solidFill>
                      <a:schemeClr val="accent4">
                        <a:lumMod val="20000"/>
                        <a:lumOff val="80000"/>
                      </a:schemeClr>
                    </a:solidFill>
                  </a:tcPr>
                </a:tc>
                <a:extLst>
                  <a:ext uri="{0D108BD9-81ED-4DB2-BD59-A6C34878D82A}">
                    <a16:rowId xmlns:a16="http://schemas.microsoft.com/office/drawing/2014/main" val="4014072042"/>
                  </a:ext>
                </a:extLst>
              </a:tr>
              <a:tr h="813592">
                <a:tc>
                  <a:txBody>
                    <a:bodyPr/>
                    <a:lstStyle/>
                    <a:p>
                      <a:r>
                        <a:rPr kumimoji="1" lang="ja-JP" altLang="en-US" sz="3200"/>
                        <a:t>分類</a:t>
                      </a:r>
                    </a:p>
                  </a:txBody>
                  <a:tcPr anchor="ctr">
                    <a:solidFill>
                      <a:schemeClr val="bg1">
                        <a:lumMod val="85000"/>
                      </a:schemeClr>
                    </a:solidFill>
                  </a:tcPr>
                </a:tc>
                <a:tc>
                  <a:txBody>
                    <a:bodyPr/>
                    <a:lstStyle/>
                    <a:p>
                      <a:r>
                        <a:rPr kumimoji="1" lang="ja-JP" altLang="en-US" sz="3200"/>
                        <a:t>文書分類：問い合わせなどの分類の自動化</a:t>
                      </a:r>
                    </a:p>
                  </a:txBody>
                  <a:tcPr anchor="ctr">
                    <a:solidFill>
                      <a:schemeClr val="bg1">
                        <a:lumMod val="85000"/>
                      </a:schemeClr>
                    </a:solidFill>
                  </a:tcPr>
                </a:tc>
                <a:tc>
                  <a:txBody>
                    <a:bodyPr/>
                    <a:lstStyle/>
                    <a:p>
                      <a:pPr>
                        <a:spcBef>
                          <a:spcPts val="600"/>
                        </a:spcBef>
                      </a:pPr>
                      <a:r>
                        <a:rPr kumimoji="1" lang="en-US" altLang="ja-JP" sz="1600" dirty="0">
                          <a:hlinkClick r:id="rId7"/>
                        </a:rPr>
                        <a:t>https://jp-public.s3.ap-southeast-1.amazonaws.com/data/Livedoor_news/livedoor_news_v2.csv</a:t>
                      </a:r>
                      <a:endParaRPr kumimoji="1" lang="en-US" altLang="ja-JP" sz="1600" dirty="0"/>
                    </a:p>
                    <a:p>
                      <a:pPr>
                        <a:spcBef>
                          <a:spcPts val="600"/>
                        </a:spcBef>
                      </a:pPr>
                      <a:r>
                        <a:rPr kumimoji="1" lang="en-US" altLang="ja-JP" sz="1600" dirty="0"/>
                        <a:t>(Small Sample) </a:t>
                      </a:r>
                      <a:r>
                        <a:rPr kumimoji="1" lang="en-US" altLang="ja-JP" sz="1600" dirty="0">
                          <a:hlinkClick r:id="rId8"/>
                        </a:rPr>
                        <a:t>https://jp-public.s3.ap-southeast-1.amazonaws.com/data/Livedoor_news/livedoor_news_v2_3CategorySample.csv</a:t>
                      </a:r>
                      <a:endParaRPr kumimoji="1" lang="en-US" altLang="ja-JP" sz="1600" dirty="0"/>
                    </a:p>
                  </a:txBody>
                  <a:tcPr anchor="ctr">
                    <a:solidFill>
                      <a:schemeClr val="accent4">
                        <a:lumMod val="20000"/>
                        <a:lumOff val="80000"/>
                      </a:schemeClr>
                    </a:solidFill>
                  </a:tcPr>
                </a:tc>
                <a:tc>
                  <a:txBody>
                    <a:bodyPr/>
                    <a:lstStyle/>
                    <a:p>
                      <a:r>
                        <a:rPr kumimoji="1" lang="ja-JP" altLang="en-US" sz="3200"/>
                        <a:t>テキスト</a:t>
                      </a:r>
                    </a:p>
                  </a:txBody>
                  <a:tcPr anchor="ctr">
                    <a:solidFill>
                      <a:schemeClr val="accent4">
                        <a:lumMod val="20000"/>
                        <a:lumOff val="80000"/>
                      </a:schemeClr>
                    </a:solidFill>
                  </a:tcPr>
                </a:tc>
                <a:extLst>
                  <a:ext uri="{0D108BD9-81ED-4DB2-BD59-A6C34878D82A}">
                    <a16:rowId xmlns:a16="http://schemas.microsoft.com/office/drawing/2014/main" val="354125561"/>
                  </a:ext>
                </a:extLst>
              </a:tr>
            </a:tbl>
          </a:graphicData>
        </a:graphic>
      </p:graphicFrame>
      <p:sp>
        <p:nvSpPr>
          <p:cNvPr id="10" name="テキスト ボックス 9">
            <a:extLst>
              <a:ext uri="{FF2B5EF4-FFF2-40B4-BE49-F238E27FC236}">
                <a16:creationId xmlns:a16="http://schemas.microsoft.com/office/drawing/2014/main" id="{AB27F070-F34E-B82D-FC51-93376B7371A9}"/>
              </a:ext>
            </a:extLst>
          </p:cNvPr>
          <p:cNvSpPr txBox="1"/>
          <p:nvPr/>
        </p:nvSpPr>
        <p:spPr>
          <a:xfrm>
            <a:off x="12581232" y="9912961"/>
            <a:ext cx="9218895" cy="2123658"/>
          </a:xfrm>
          <a:prstGeom prst="rect">
            <a:avLst/>
          </a:prstGeom>
          <a:noFill/>
        </p:spPr>
        <p:txBody>
          <a:bodyPr wrap="square">
            <a:spAutoFit/>
          </a:bodyPr>
          <a:lstStyle/>
          <a:p>
            <a:pPr marL="457200" indent="-457200">
              <a:spcBef>
                <a:spcPts val="1200"/>
              </a:spcBef>
              <a:buFont typeface="Arial" panose="020B0604020202020204" pitchFamily="34" charset="0"/>
              <a:buChar char="•"/>
            </a:pPr>
            <a:r>
              <a:rPr lang="ja-JP" altLang="en-US" sz="2800"/>
              <a:t>説明変数で目的変数を予測</a:t>
            </a:r>
            <a:endParaRPr lang="en-US" altLang="ja-JP" sz="2800" dirty="0"/>
          </a:p>
          <a:p>
            <a:pPr marL="457200" indent="-457200">
              <a:spcBef>
                <a:spcPts val="1200"/>
              </a:spcBef>
              <a:buFont typeface="Arial" panose="020B0604020202020204" pitchFamily="34" charset="0"/>
              <a:buChar char="•"/>
            </a:pPr>
            <a:r>
              <a:rPr lang="ja-JP" altLang="en-US" sz="2800"/>
              <a:t>説明変数側のデータは数値やカテゴリー型のデータの他に、画像やテキストも利用可能</a:t>
            </a:r>
            <a:endParaRPr lang="en-US" altLang="ja-JP" sz="2800" dirty="0"/>
          </a:p>
          <a:p>
            <a:pPr marL="457200" indent="-457200">
              <a:spcBef>
                <a:spcPts val="1200"/>
              </a:spcBef>
              <a:buFont typeface="Arial" panose="020B0604020202020204" pitchFamily="34" charset="0"/>
              <a:buChar char="•"/>
            </a:pPr>
            <a:endParaRPr lang="en-US" altLang="ja-JP" sz="2800" dirty="0"/>
          </a:p>
        </p:txBody>
      </p:sp>
    </p:spTree>
    <p:extLst>
      <p:ext uri="{BB962C8B-B14F-4D97-AF65-F5344CB8AC3E}">
        <p14:creationId xmlns:p14="http://schemas.microsoft.com/office/powerpoint/2010/main" val="140508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図表 3">
            <a:extLst>
              <a:ext uri="{FF2B5EF4-FFF2-40B4-BE49-F238E27FC236}">
                <a16:creationId xmlns:a16="http://schemas.microsoft.com/office/drawing/2014/main" id="{DDC66B3E-FCF6-21A8-B0D5-982BF2415C38}"/>
              </a:ext>
            </a:extLst>
          </p:cNvPr>
          <p:cNvGraphicFramePr/>
          <p:nvPr/>
        </p:nvGraphicFramePr>
        <p:xfrm>
          <a:off x="6668126" y="4754880"/>
          <a:ext cx="10383520" cy="449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正方形/長方形 5">
            <a:extLst>
              <a:ext uri="{FF2B5EF4-FFF2-40B4-BE49-F238E27FC236}">
                <a16:creationId xmlns:a16="http://schemas.microsoft.com/office/drawing/2014/main" id="{FF667B76-E594-5185-C69E-848170E7FA66}"/>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操作の流れ</a:t>
            </a:r>
            <a:endParaRPr lang="en-US" altLang="ja-JP" sz="5400" b="1" dirty="0">
              <a:latin typeface="+mj-lt"/>
            </a:endParaRPr>
          </a:p>
        </p:txBody>
      </p:sp>
      <p:pic>
        <p:nvPicPr>
          <p:cNvPr id="7" name="図 6">
            <a:extLst>
              <a:ext uri="{FF2B5EF4-FFF2-40B4-BE49-F238E27FC236}">
                <a16:creationId xmlns:a16="http://schemas.microsoft.com/office/drawing/2014/main" id="{16E50799-5912-1199-D95E-913C0E9D8A62}"/>
              </a:ext>
            </a:extLst>
          </p:cNvPr>
          <p:cNvPicPr>
            <a:picLocks noChangeAspect="1"/>
          </p:cNvPicPr>
          <p:nvPr/>
        </p:nvPicPr>
        <p:blipFill>
          <a:blip r:embed="rId7"/>
          <a:stretch>
            <a:fillRect/>
          </a:stretch>
        </p:blipFill>
        <p:spPr>
          <a:xfrm>
            <a:off x="1372512" y="2107201"/>
            <a:ext cx="6250294" cy="2796350"/>
          </a:xfrm>
          <a:prstGeom prst="rect">
            <a:avLst/>
          </a:prstGeom>
        </p:spPr>
      </p:pic>
      <p:pic>
        <p:nvPicPr>
          <p:cNvPr id="11" name="図 10">
            <a:extLst>
              <a:ext uri="{FF2B5EF4-FFF2-40B4-BE49-F238E27FC236}">
                <a16:creationId xmlns:a16="http://schemas.microsoft.com/office/drawing/2014/main" id="{6E2C9931-9891-E396-D5D9-701A35F5C193}"/>
              </a:ext>
            </a:extLst>
          </p:cNvPr>
          <p:cNvPicPr>
            <a:picLocks noChangeAspect="1"/>
          </p:cNvPicPr>
          <p:nvPr/>
        </p:nvPicPr>
        <p:blipFill>
          <a:blip r:embed="rId8"/>
          <a:stretch>
            <a:fillRect/>
          </a:stretch>
        </p:blipFill>
        <p:spPr>
          <a:xfrm>
            <a:off x="16764000" y="2107201"/>
            <a:ext cx="4879007" cy="2840634"/>
          </a:xfrm>
          <a:prstGeom prst="rect">
            <a:avLst/>
          </a:prstGeom>
        </p:spPr>
      </p:pic>
      <p:pic>
        <p:nvPicPr>
          <p:cNvPr id="14" name="図 13">
            <a:extLst>
              <a:ext uri="{FF2B5EF4-FFF2-40B4-BE49-F238E27FC236}">
                <a16:creationId xmlns:a16="http://schemas.microsoft.com/office/drawing/2014/main" id="{49A455AC-B661-AD68-4BAC-A537EA558A4C}"/>
              </a:ext>
            </a:extLst>
          </p:cNvPr>
          <p:cNvPicPr>
            <a:picLocks noChangeAspect="1"/>
          </p:cNvPicPr>
          <p:nvPr/>
        </p:nvPicPr>
        <p:blipFill>
          <a:blip r:embed="rId9"/>
          <a:stretch>
            <a:fillRect/>
          </a:stretch>
        </p:blipFill>
        <p:spPr>
          <a:xfrm>
            <a:off x="830722" y="8497143"/>
            <a:ext cx="7296176" cy="3030376"/>
          </a:xfrm>
          <a:prstGeom prst="rect">
            <a:avLst/>
          </a:prstGeom>
        </p:spPr>
      </p:pic>
      <p:pic>
        <p:nvPicPr>
          <p:cNvPr id="15" name="図 14">
            <a:extLst>
              <a:ext uri="{FF2B5EF4-FFF2-40B4-BE49-F238E27FC236}">
                <a16:creationId xmlns:a16="http://schemas.microsoft.com/office/drawing/2014/main" id="{C9D08F3C-FAA8-EFF2-EBA3-53560874FAC7}"/>
              </a:ext>
            </a:extLst>
          </p:cNvPr>
          <p:cNvPicPr>
            <a:picLocks noChangeAspect="1"/>
          </p:cNvPicPr>
          <p:nvPr/>
        </p:nvPicPr>
        <p:blipFill>
          <a:blip r:embed="rId10"/>
          <a:stretch>
            <a:fillRect/>
          </a:stretch>
        </p:blipFill>
        <p:spPr>
          <a:xfrm>
            <a:off x="16257103" y="7331354"/>
            <a:ext cx="5892800" cy="3742684"/>
          </a:xfrm>
          <a:prstGeom prst="rect">
            <a:avLst/>
          </a:prstGeom>
        </p:spPr>
      </p:pic>
      <p:sp>
        <p:nvSpPr>
          <p:cNvPr id="16" name="テキスト ボックス 15">
            <a:extLst>
              <a:ext uri="{FF2B5EF4-FFF2-40B4-BE49-F238E27FC236}">
                <a16:creationId xmlns:a16="http://schemas.microsoft.com/office/drawing/2014/main" id="{0E5AD3D7-587B-38EB-406C-B40E7DBF73CD}"/>
              </a:ext>
            </a:extLst>
          </p:cNvPr>
          <p:cNvSpPr txBox="1"/>
          <p:nvPr/>
        </p:nvSpPr>
        <p:spPr>
          <a:xfrm>
            <a:off x="1085290" y="5101128"/>
            <a:ext cx="6824738" cy="1238801"/>
          </a:xfrm>
          <a:prstGeom prst="rect">
            <a:avLst/>
          </a:prstGeom>
          <a:noFill/>
        </p:spPr>
        <p:txBody>
          <a:bodyPr wrap="square">
            <a:spAutoFit/>
          </a:bodyPr>
          <a:lstStyle/>
          <a:p>
            <a:pPr marL="342900" indent="-342900">
              <a:spcBef>
                <a:spcPts val="300"/>
              </a:spcBef>
              <a:buFont typeface="Arial" panose="020B0604020202020204" pitchFamily="34" charset="0"/>
              <a:buChar char="•"/>
            </a:pPr>
            <a:r>
              <a:rPr lang="ja-JP" altLang="en-US" sz="2400"/>
              <a:t>データのアップロード（さまざまなストレージや</a:t>
            </a:r>
            <a:r>
              <a:rPr lang="en-US" altLang="ja-JP" sz="2400" dirty="0"/>
              <a:t>DB</a:t>
            </a:r>
            <a:r>
              <a:rPr lang="ja-JP" altLang="en-US" sz="2400"/>
              <a:t>連携も可能）</a:t>
            </a:r>
            <a:endParaRPr lang="en-US" altLang="ja-JP" sz="2400" dirty="0"/>
          </a:p>
          <a:p>
            <a:pPr marL="342900" indent="-342900">
              <a:spcBef>
                <a:spcPts val="300"/>
              </a:spcBef>
              <a:buFont typeface="Arial" panose="020B0604020202020204" pitchFamily="34" charset="0"/>
              <a:buChar char="•"/>
            </a:pPr>
            <a:r>
              <a:rPr lang="ja-JP" altLang="en-US" sz="2400"/>
              <a:t>集計やプロットによるデータ確認</a:t>
            </a:r>
          </a:p>
        </p:txBody>
      </p:sp>
      <p:sp>
        <p:nvSpPr>
          <p:cNvPr id="17" name="テキスト ボックス 16">
            <a:extLst>
              <a:ext uri="{FF2B5EF4-FFF2-40B4-BE49-F238E27FC236}">
                <a16:creationId xmlns:a16="http://schemas.microsoft.com/office/drawing/2014/main" id="{26F7448B-4737-B5F5-CAB2-2A36FC93664C}"/>
              </a:ext>
            </a:extLst>
          </p:cNvPr>
          <p:cNvSpPr txBox="1"/>
          <p:nvPr/>
        </p:nvSpPr>
        <p:spPr>
          <a:xfrm>
            <a:off x="15791134" y="5141739"/>
            <a:ext cx="6824738" cy="1200329"/>
          </a:xfrm>
          <a:prstGeom prst="rect">
            <a:avLst/>
          </a:prstGeom>
          <a:noFill/>
        </p:spPr>
        <p:txBody>
          <a:bodyPr wrap="square">
            <a:spAutoFit/>
          </a:bodyPr>
          <a:lstStyle/>
          <a:p>
            <a:pPr marL="342900" indent="-342900">
              <a:spcBef>
                <a:spcPts val="300"/>
              </a:spcBef>
              <a:buFont typeface="Arial" panose="020B0604020202020204" pitchFamily="34" charset="0"/>
              <a:buChar char="•"/>
            </a:pPr>
            <a:r>
              <a:rPr lang="ja-JP" altLang="en-US" sz="2400"/>
              <a:t>学習とテストデータへの分割（モデル学習プロセスにおいて学習データに対し</a:t>
            </a:r>
            <a:r>
              <a:rPr lang="en-US" altLang="ja-JP" sz="2400" dirty="0"/>
              <a:t>k</a:t>
            </a:r>
            <a:r>
              <a:rPr lang="ja-JP" altLang="en-US" sz="2400"/>
              <a:t>分割交差検証が自動で実施される）</a:t>
            </a:r>
          </a:p>
        </p:txBody>
      </p:sp>
      <p:sp>
        <p:nvSpPr>
          <p:cNvPr id="18" name="テキスト ボックス 17">
            <a:extLst>
              <a:ext uri="{FF2B5EF4-FFF2-40B4-BE49-F238E27FC236}">
                <a16:creationId xmlns:a16="http://schemas.microsoft.com/office/drawing/2014/main" id="{46CCB725-3535-7763-8C84-27EDCE49CD96}"/>
              </a:ext>
            </a:extLst>
          </p:cNvPr>
          <p:cNvSpPr txBox="1"/>
          <p:nvPr/>
        </p:nvSpPr>
        <p:spPr>
          <a:xfrm>
            <a:off x="1148992" y="11697448"/>
            <a:ext cx="6824738" cy="869469"/>
          </a:xfrm>
          <a:prstGeom prst="rect">
            <a:avLst/>
          </a:prstGeom>
          <a:noFill/>
        </p:spPr>
        <p:txBody>
          <a:bodyPr wrap="square">
            <a:spAutoFit/>
          </a:bodyPr>
          <a:lstStyle/>
          <a:p>
            <a:pPr marL="342900" indent="-342900">
              <a:spcBef>
                <a:spcPts val="300"/>
              </a:spcBef>
              <a:buFont typeface="Arial" panose="020B0604020202020204" pitchFamily="34" charset="0"/>
              <a:buChar char="•"/>
            </a:pPr>
            <a:r>
              <a:rPr lang="ja-JP" altLang="en-US" sz="2400"/>
              <a:t>予測精度の確認</a:t>
            </a:r>
            <a:endParaRPr lang="en-US" altLang="ja-JP" sz="2400" dirty="0"/>
          </a:p>
          <a:p>
            <a:pPr marL="342900" indent="-342900">
              <a:spcBef>
                <a:spcPts val="300"/>
              </a:spcBef>
              <a:buFont typeface="Arial" panose="020B0604020202020204" pitchFamily="34" charset="0"/>
              <a:buChar char="•"/>
            </a:pPr>
            <a:r>
              <a:rPr lang="ja-JP" altLang="en-US" sz="2400"/>
              <a:t>モデルの理解（機械学習の解釈可能性）</a:t>
            </a:r>
          </a:p>
        </p:txBody>
      </p:sp>
      <p:sp>
        <p:nvSpPr>
          <p:cNvPr id="19" name="テキスト ボックス 18">
            <a:extLst>
              <a:ext uri="{FF2B5EF4-FFF2-40B4-BE49-F238E27FC236}">
                <a16:creationId xmlns:a16="http://schemas.microsoft.com/office/drawing/2014/main" id="{D9C440DD-81E2-1965-08CD-E718593623ED}"/>
              </a:ext>
            </a:extLst>
          </p:cNvPr>
          <p:cNvSpPr txBox="1"/>
          <p:nvPr/>
        </p:nvSpPr>
        <p:spPr>
          <a:xfrm>
            <a:off x="15831774" y="11263359"/>
            <a:ext cx="6824738" cy="1977464"/>
          </a:xfrm>
          <a:prstGeom prst="rect">
            <a:avLst/>
          </a:prstGeom>
          <a:noFill/>
        </p:spPr>
        <p:txBody>
          <a:bodyPr wrap="square">
            <a:spAutoFit/>
          </a:bodyPr>
          <a:lstStyle/>
          <a:p>
            <a:pPr marL="342900" indent="-342900">
              <a:spcBef>
                <a:spcPts val="300"/>
              </a:spcBef>
              <a:buFont typeface="Arial" panose="020B0604020202020204" pitchFamily="34" charset="0"/>
              <a:buChar char="•"/>
            </a:pPr>
            <a:r>
              <a:rPr lang="ja-JP" altLang="en-US" sz="2400"/>
              <a:t>モデルの設定（精度や学習時間を考慮した設定を自動で提案。マニュアルで詳細設定（利用するモデルの指定）することも可能）</a:t>
            </a:r>
            <a:endParaRPr lang="en-US" altLang="ja-JP" sz="2400" dirty="0"/>
          </a:p>
          <a:p>
            <a:pPr marL="342900" indent="-342900">
              <a:spcBef>
                <a:spcPts val="300"/>
              </a:spcBef>
              <a:buFont typeface="Arial" panose="020B0604020202020204" pitchFamily="34" charset="0"/>
              <a:buChar char="•"/>
            </a:pPr>
            <a:r>
              <a:rPr lang="ja-JP" altLang="en-US" sz="2400"/>
              <a:t>モデル学習（設定やデータサイズに応じて学習時間が変化）</a:t>
            </a:r>
          </a:p>
        </p:txBody>
      </p:sp>
    </p:spTree>
    <p:extLst>
      <p:ext uri="{BB962C8B-B14F-4D97-AF65-F5344CB8AC3E}">
        <p14:creationId xmlns:p14="http://schemas.microsoft.com/office/powerpoint/2010/main" val="37212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Driverless AI</a:t>
            </a:r>
            <a:r>
              <a:rPr lang="ja-JP" altLang="en-US" sz="5400" b="1">
                <a:latin typeface="+mj-lt"/>
              </a:rPr>
              <a:t>のモデル作成のプロセス</a:t>
            </a:r>
            <a:endParaRPr lang="en-US" altLang="ja-JP" sz="5400" b="1" dirty="0">
              <a:latin typeface="+mj-lt"/>
            </a:endParaRPr>
          </a:p>
        </p:txBody>
      </p:sp>
      <p:pic>
        <p:nvPicPr>
          <p:cNvPr id="3" name="図 2">
            <a:extLst>
              <a:ext uri="{FF2B5EF4-FFF2-40B4-BE49-F238E27FC236}">
                <a16:creationId xmlns:a16="http://schemas.microsoft.com/office/drawing/2014/main" id="{1C61BB80-4089-B67F-3ECB-F57D6DA04B08}"/>
              </a:ext>
            </a:extLst>
          </p:cNvPr>
          <p:cNvPicPr>
            <a:picLocks noChangeAspect="1"/>
          </p:cNvPicPr>
          <p:nvPr/>
        </p:nvPicPr>
        <p:blipFill>
          <a:blip r:embed="rId3"/>
          <a:stretch>
            <a:fillRect/>
          </a:stretch>
        </p:blipFill>
        <p:spPr>
          <a:xfrm>
            <a:off x="7863331" y="2026752"/>
            <a:ext cx="7525352" cy="4093074"/>
          </a:xfrm>
          <a:prstGeom prst="rect">
            <a:avLst/>
          </a:prstGeom>
        </p:spPr>
      </p:pic>
      <p:graphicFrame>
        <p:nvGraphicFramePr>
          <p:cNvPr id="4" name="図表 3">
            <a:extLst>
              <a:ext uri="{FF2B5EF4-FFF2-40B4-BE49-F238E27FC236}">
                <a16:creationId xmlns:a16="http://schemas.microsoft.com/office/drawing/2014/main" id="{78BEE2CE-55A5-DEBB-D0C5-5AC5767C55D7}"/>
              </a:ext>
            </a:extLst>
          </p:cNvPr>
          <p:cNvGraphicFramePr/>
          <p:nvPr/>
        </p:nvGraphicFramePr>
        <p:xfrm>
          <a:off x="999420" y="7935407"/>
          <a:ext cx="21794672" cy="112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下矢印吹き出し 5">
            <a:extLst>
              <a:ext uri="{FF2B5EF4-FFF2-40B4-BE49-F238E27FC236}">
                <a16:creationId xmlns:a16="http://schemas.microsoft.com/office/drawing/2014/main" id="{09573A9D-AA5D-E713-EA56-52DDAA92FECA}"/>
              </a:ext>
            </a:extLst>
          </p:cNvPr>
          <p:cNvSpPr/>
          <p:nvPr/>
        </p:nvSpPr>
        <p:spPr>
          <a:xfrm>
            <a:off x="7782561" y="4470399"/>
            <a:ext cx="2743200" cy="3085135"/>
          </a:xfrm>
          <a:prstGeom prst="downArrowCallout">
            <a:avLst>
              <a:gd name="adj1" fmla="val 25831"/>
              <a:gd name="adj2" fmla="val 35370"/>
              <a:gd name="adj3" fmla="val 18702"/>
              <a:gd name="adj4" fmla="val 55757"/>
            </a:avLst>
          </a:prstGeom>
          <a:solidFill>
            <a:schemeClr val="accent5">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72BFDCE-2651-C103-19A6-DF9A18D3FC61}"/>
              </a:ext>
            </a:extLst>
          </p:cNvPr>
          <p:cNvSpPr/>
          <p:nvPr/>
        </p:nvSpPr>
        <p:spPr>
          <a:xfrm>
            <a:off x="4288054" y="6355234"/>
            <a:ext cx="14675905" cy="502766"/>
          </a:xfrm>
          <a:prstGeom prst="rect">
            <a:avLst/>
          </a:prstGeom>
        </p:spPr>
        <p:txBody>
          <a:bodyPr wrap="square">
            <a:spAutoFit/>
          </a:bodyPr>
          <a:lstStyle/>
          <a:p>
            <a:pPr algn="ctr"/>
            <a:r>
              <a:rPr lang="ja-JP" altLang="en-US" sz="2667"/>
              <a:t>Driverless AIでは、大きく分けて以下の３ステップでモデル作成が実行される</a:t>
            </a:r>
          </a:p>
        </p:txBody>
      </p:sp>
      <p:sp>
        <p:nvSpPr>
          <p:cNvPr id="9" name="テキスト ボックス 8">
            <a:extLst>
              <a:ext uri="{FF2B5EF4-FFF2-40B4-BE49-F238E27FC236}">
                <a16:creationId xmlns:a16="http://schemas.microsoft.com/office/drawing/2014/main" id="{7E982D10-5B19-621C-3BE8-D11FFC1DABE8}"/>
              </a:ext>
            </a:extLst>
          </p:cNvPr>
          <p:cNvSpPr txBox="1"/>
          <p:nvPr/>
        </p:nvSpPr>
        <p:spPr>
          <a:xfrm>
            <a:off x="710692" y="9592570"/>
            <a:ext cx="7152639" cy="3200876"/>
          </a:xfrm>
          <a:prstGeom prst="rect">
            <a:avLst/>
          </a:prstGeom>
          <a:noFill/>
        </p:spPr>
        <p:txBody>
          <a:bodyPr wrap="square">
            <a:spAutoFit/>
          </a:bodyPr>
          <a:lstStyle/>
          <a:p>
            <a:pPr>
              <a:spcBef>
                <a:spcPts val="300"/>
              </a:spcBef>
            </a:pPr>
            <a:r>
              <a:rPr lang="ja-JP" altLang="en-US" sz="2400" b="1"/>
              <a:t>データ、モデル、ハイパーパラメータの事前評価</a:t>
            </a:r>
          </a:p>
          <a:p>
            <a:pPr marL="342900" indent="-342900">
              <a:spcBef>
                <a:spcPts val="300"/>
              </a:spcBef>
              <a:buFont typeface="Arial" panose="020B0604020202020204" pitchFamily="34" charset="0"/>
              <a:buChar char="•"/>
            </a:pPr>
            <a:r>
              <a:rPr lang="ja-JP" altLang="en-US" sz="2400"/>
              <a:t>データのシフト検知、ターゲット変数の変換</a:t>
            </a:r>
          </a:p>
          <a:p>
            <a:pPr marL="342900" indent="-342900">
              <a:spcBef>
                <a:spcPts val="300"/>
              </a:spcBef>
              <a:buFont typeface="Arial" panose="020B0604020202020204" pitchFamily="34" charset="0"/>
              <a:buChar char="•"/>
            </a:pPr>
            <a:r>
              <a:rPr lang="ja-JP" altLang="en-US" sz="2400"/>
              <a:t>異なるアルゴリズム、そのハイパーパラメータ探索（ランダムサーチ）、シンプルな特徴量エンジニアリングの試行</a:t>
            </a:r>
          </a:p>
          <a:p>
            <a:pPr marL="342900" indent="-342900">
              <a:spcBef>
                <a:spcPts val="300"/>
              </a:spcBef>
              <a:buFont typeface="Arial" panose="020B0604020202020204" pitchFamily="34" charset="0"/>
              <a:buChar char="•"/>
            </a:pPr>
            <a:r>
              <a:rPr lang="ja-JP" altLang="en-US" sz="2400"/>
              <a:t>特徴量事前選択の実施</a:t>
            </a:r>
          </a:p>
          <a:p>
            <a:pPr marL="342900" indent="-342900">
              <a:spcBef>
                <a:spcPts val="300"/>
              </a:spcBef>
              <a:buFont typeface="Arial" panose="020B0604020202020204" pitchFamily="34" charset="0"/>
              <a:buChar char="•"/>
            </a:pPr>
            <a:r>
              <a:rPr lang="ja-JP" altLang="en-US" sz="2400"/>
              <a:t>精度と計算効率の高い複数のモデルをFeature Evolutionステージに渡す</a:t>
            </a:r>
          </a:p>
        </p:txBody>
      </p:sp>
      <p:sp>
        <p:nvSpPr>
          <p:cNvPr id="11" name="テキスト ボックス 10">
            <a:extLst>
              <a:ext uri="{FF2B5EF4-FFF2-40B4-BE49-F238E27FC236}">
                <a16:creationId xmlns:a16="http://schemas.microsoft.com/office/drawing/2014/main" id="{4D56EDBB-C56B-CC96-A19B-CA691ED25DA1}"/>
              </a:ext>
            </a:extLst>
          </p:cNvPr>
          <p:cNvSpPr txBox="1"/>
          <p:nvPr/>
        </p:nvSpPr>
        <p:spPr>
          <a:xfrm>
            <a:off x="8737601" y="9592570"/>
            <a:ext cx="7152639" cy="2793072"/>
          </a:xfrm>
          <a:prstGeom prst="rect">
            <a:avLst/>
          </a:prstGeom>
          <a:noFill/>
        </p:spPr>
        <p:txBody>
          <a:bodyPr wrap="square">
            <a:spAutoFit/>
          </a:bodyPr>
          <a:lstStyle/>
          <a:p>
            <a:pPr>
              <a:spcBef>
                <a:spcPts val="300"/>
              </a:spcBef>
            </a:pPr>
            <a:r>
              <a:rPr lang="ja-JP" altLang="en-US" sz="2400" b="1"/>
              <a:t>特徴量エンジニアリング</a:t>
            </a:r>
          </a:p>
          <a:p>
            <a:pPr marL="342900" indent="-342900">
              <a:spcBef>
                <a:spcPts val="300"/>
              </a:spcBef>
              <a:buFont typeface="Arial" panose="020B0604020202020204" pitchFamily="34" charset="0"/>
              <a:buChar char="•"/>
            </a:pPr>
            <a:r>
              <a:rPr lang="ja-JP" altLang="en-US" sz="2400"/>
              <a:t>Model and Feature Tuningステージから渡されたモデルやハイパーパラメータをもとに、さらに複雑な特徴量エンジニアリングを試す</a:t>
            </a:r>
          </a:p>
          <a:p>
            <a:pPr marL="342900" indent="-342900">
              <a:spcBef>
                <a:spcPts val="300"/>
              </a:spcBef>
              <a:buFont typeface="Arial" panose="020B0604020202020204" pitchFamily="34" charset="0"/>
              <a:buChar char="•"/>
            </a:pPr>
            <a:r>
              <a:rPr lang="ja-JP" altLang="en-US" sz="2400"/>
              <a:t>遺伝的アルゴリズムによって、膨大な特徴量空間を繰り返し探索する</a:t>
            </a:r>
          </a:p>
          <a:p>
            <a:pPr marL="342900" indent="-342900">
              <a:spcBef>
                <a:spcPts val="300"/>
              </a:spcBef>
              <a:buFont typeface="Arial" panose="020B0604020202020204" pitchFamily="34" charset="0"/>
              <a:buChar char="•"/>
            </a:pPr>
            <a:r>
              <a:rPr lang="ja-JP" altLang="en-US" sz="2400"/>
              <a:t>Final Modelステージへ渡すモデルの決定</a:t>
            </a:r>
          </a:p>
        </p:txBody>
      </p:sp>
      <p:sp>
        <p:nvSpPr>
          <p:cNvPr id="13" name="テキスト ボックス 12">
            <a:extLst>
              <a:ext uri="{FF2B5EF4-FFF2-40B4-BE49-F238E27FC236}">
                <a16:creationId xmlns:a16="http://schemas.microsoft.com/office/drawing/2014/main" id="{84DB9199-2DFC-06CC-3AF1-3F77F8AF4DB9}"/>
              </a:ext>
            </a:extLst>
          </p:cNvPr>
          <p:cNvSpPr txBox="1"/>
          <p:nvPr/>
        </p:nvSpPr>
        <p:spPr>
          <a:xfrm>
            <a:off x="16764510" y="9592570"/>
            <a:ext cx="7152639" cy="1608133"/>
          </a:xfrm>
          <a:prstGeom prst="rect">
            <a:avLst/>
          </a:prstGeom>
          <a:noFill/>
        </p:spPr>
        <p:txBody>
          <a:bodyPr wrap="square">
            <a:spAutoFit/>
          </a:bodyPr>
          <a:lstStyle/>
          <a:p>
            <a:pPr>
              <a:spcBef>
                <a:spcPts val="300"/>
              </a:spcBef>
            </a:pPr>
            <a:r>
              <a:rPr lang="ja-JP" altLang="en-US" sz="2400" b="1"/>
              <a:t>アンサンプル等を実施し、最終モデルを作る</a:t>
            </a:r>
          </a:p>
          <a:p>
            <a:pPr marL="342900" indent="-342900">
              <a:spcBef>
                <a:spcPts val="300"/>
              </a:spcBef>
              <a:buFont typeface="Arial" panose="020B0604020202020204" pitchFamily="34" charset="0"/>
              <a:buChar char="•"/>
            </a:pPr>
            <a:r>
              <a:rPr lang="ja-JP" altLang="en-US" sz="2400"/>
              <a:t>Feature Evolutionステージから渡されたモデルを用いた、全量データによるパラメータの推定、アンサンブル（スタッキング）の実施</a:t>
            </a:r>
          </a:p>
        </p:txBody>
      </p:sp>
      <p:sp>
        <p:nvSpPr>
          <p:cNvPr id="15" name="テキスト ボックス 14">
            <a:extLst>
              <a:ext uri="{FF2B5EF4-FFF2-40B4-BE49-F238E27FC236}">
                <a16:creationId xmlns:a16="http://schemas.microsoft.com/office/drawing/2014/main" id="{39D80A56-D106-5CB3-33CC-54A51E4764C8}"/>
              </a:ext>
            </a:extLst>
          </p:cNvPr>
          <p:cNvSpPr txBox="1"/>
          <p:nvPr/>
        </p:nvSpPr>
        <p:spPr>
          <a:xfrm>
            <a:off x="101600" y="13296463"/>
            <a:ext cx="12192000" cy="307777"/>
          </a:xfrm>
          <a:prstGeom prst="rect">
            <a:avLst/>
          </a:prstGeom>
          <a:noFill/>
        </p:spPr>
        <p:txBody>
          <a:bodyPr wrap="square">
            <a:spAutoFit/>
          </a:bodyPr>
          <a:lstStyle/>
          <a:p>
            <a:r>
              <a:rPr lang="ja-JP" altLang="en-US" sz="1400">
                <a:hlinkClick r:id="rId9"/>
              </a:rPr>
              <a:t>https://docs.h2o.ai/driverless-ai/latest-stable/docs/userguide/ga.html</a:t>
            </a:r>
            <a:endParaRPr kumimoji="1" lang="ja-JP" altLang="en-US"/>
          </a:p>
        </p:txBody>
      </p:sp>
    </p:spTree>
    <p:extLst>
      <p:ext uri="{BB962C8B-B14F-4D97-AF65-F5344CB8AC3E}">
        <p14:creationId xmlns:p14="http://schemas.microsoft.com/office/powerpoint/2010/main" val="363882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err="1">
                <a:latin typeface="+mj-lt"/>
              </a:rPr>
              <a:t>AutoML</a:t>
            </a:r>
            <a:r>
              <a:rPr lang="ja-JP" altLang="en-US" sz="5400" b="1">
                <a:latin typeface="+mj-lt"/>
              </a:rPr>
              <a:t>（</a:t>
            </a:r>
            <a:r>
              <a:rPr lang="en-US" altLang="ja-JP" sz="5400" b="1" dirty="0">
                <a:latin typeface="+mj-lt"/>
              </a:rPr>
              <a:t>Driverless AI</a:t>
            </a:r>
            <a:r>
              <a:rPr lang="ja-JP" altLang="en-US" sz="5400" b="1">
                <a:latin typeface="+mj-lt"/>
              </a:rPr>
              <a:t>）利用のコツ</a:t>
            </a:r>
            <a:endParaRPr lang="en-US" altLang="ja-JP" sz="5400" b="1" dirty="0">
              <a:latin typeface="+mj-lt"/>
            </a:endParaRPr>
          </a:p>
        </p:txBody>
      </p:sp>
      <p:sp>
        <p:nvSpPr>
          <p:cNvPr id="3" name="正方形/長方形 2">
            <a:extLst>
              <a:ext uri="{FF2B5EF4-FFF2-40B4-BE49-F238E27FC236}">
                <a16:creationId xmlns:a16="http://schemas.microsoft.com/office/drawing/2014/main" id="{70A84188-09C1-E803-140E-8A3AFC6E0D82}"/>
              </a:ext>
            </a:extLst>
          </p:cNvPr>
          <p:cNvSpPr/>
          <p:nvPr/>
        </p:nvSpPr>
        <p:spPr>
          <a:xfrm>
            <a:off x="1351050" y="2267956"/>
            <a:ext cx="21508950" cy="5057795"/>
          </a:xfrm>
          <a:prstGeom prst="rect">
            <a:avLst/>
          </a:prstGeom>
        </p:spPr>
        <p:txBody>
          <a:bodyPr wrap="square">
            <a:spAutoFit/>
          </a:bodyPr>
          <a:lstStyle/>
          <a:p>
            <a:pPr marL="457206" indent="-457206">
              <a:spcBef>
                <a:spcPts val="2000"/>
              </a:spcBef>
              <a:buFont typeface="Wingdings" pitchFamily="2" charset="2"/>
              <a:buChar char="u"/>
            </a:pPr>
            <a:r>
              <a:rPr lang="ja-JP" altLang="en-US" sz="3200">
                <a:latin typeface="+mn-ea"/>
              </a:rPr>
              <a:t>データさえ準備できれば、いい感じで精度の良いモデルを自動で作成してくれる便利なツール、と考えておく</a:t>
            </a:r>
            <a:endParaRPr lang="en-US" altLang="ja-JP" sz="3200" dirty="0">
              <a:latin typeface="+mn-ea"/>
            </a:endParaRPr>
          </a:p>
          <a:p>
            <a:pPr marL="457206" indent="-457206">
              <a:spcBef>
                <a:spcPts val="2000"/>
              </a:spcBef>
              <a:buFont typeface="Wingdings" pitchFamily="2" charset="2"/>
              <a:buChar char="u"/>
            </a:pPr>
            <a:r>
              <a:rPr lang="ja-JP" altLang="en-US" sz="3200">
                <a:latin typeface="+mn-ea"/>
              </a:rPr>
              <a:t>どのようなデータが扱え、どんな予測ができる（対応する問題）かをまず理解しておく</a:t>
            </a:r>
            <a:endParaRPr lang="en-US" altLang="ja-JP" sz="3200" dirty="0">
              <a:latin typeface="+mn-ea"/>
            </a:endParaRPr>
          </a:p>
          <a:p>
            <a:pPr marL="457206" indent="-457206">
              <a:spcBef>
                <a:spcPts val="2000"/>
              </a:spcBef>
              <a:buFont typeface="Wingdings" pitchFamily="2" charset="2"/>
              <a:buChar char="u"/>
            </a:pPr>
            <a:r>
              <a:rPr lang="en-US" altLang="ja-JP" sz="3200" dirty="0">
                <a:latin typeface="+mn-ea"/>
              </a:rPr>
              <a:t>Driverless AI</a:t>
            </a:r>
            <a:r>
              <a:rPr lang="ja-JP" altLang="en-US" sz="3200">
                <a:latin typeface="+mn-ea"/>
              </a:rPr>
              <a:t>の細かい仕様や設定に最初はこだわらない（デフォルト設定である程度うまくいくように設計されている）。まずは予測を実施してみて、疑問に対して調査（モデル評価、解釈、予測ロジック</a:t>
            </a:r>
            <a:r>
              <a:rPr lang="en-US" altLang="ja-JP" sz="3200" dirty="0">
                <a:latin typeface="+mn-ea"/>
              </a:rPr>
              <a:t> etc.</a:t>
            </a:r>
            <a:r>
              <a:rPr lang="ja-JP" altLang="en-US" sz="3200">
                <a:latin typeface="+mn-ea"/>
              </a:rPr>
              <a:t>）を進めていくのがお勧め</a:t>
            </a:r>
            <a:endParaRPr lang="en-US" altLang="ja-JP" sz="3200" dirty="0">
              <a:latin typeface="+mn-ea"/>
            </a:endParaRPr>
          </a:p>
          <a:p>
            <a:pPr marL="457206" indent="-457206">
              <a:spcBef>
                <a:spcPts val="2000"/>
              </a:spcBef>
              <a:buFont typeface="Wingdings" pitchFamily="2" charset="2"/>
              <a:buChar char="u"/>
            </a:pPr>
            <a:r>
              <a:rPr lang="ja-JP" altLang="en-US" sz="3200">
                <a:latin typeface="+mn-ea"/>
              </a:rPr>
              <a:t>どのようなデータを準備・作成すればどのような課題が解決できるか、予測結果をどう実務に適用していくかにこだわる</a:t>
            </a:r>
            <a:endParaRPr lang="en-US" altLang="ja-JP" sz="3200" dirty="0">
              <a:latin typeface="+mn-ea"/>
            </a:endParaRPr>
          </a:p>
          <a:p>
            <a:pPr marL="457206" indent="-457206">
              <a:spcBef>
                <a:spcPts val="2000"/>
              </a:spcBef>
              <a:buFont typeface="Wingdings" pitchFamily="2" charset="2"/>
              <a:buChar char="u"/>
            </a:pPr>
            <a:endParaRPr lang="en-US" altLang="ja-JP" sz="3200" dirty="0">
              <a:latin typeface="+mn-ea"/>
            </a:endParaRPr>
          </a:p>
        </p:txBody>
      </p:sp>
    </p:spTree>
    <p:extLst>
      <p:ext uri="{BB962C8B-B14F-4D97-AF65-F5344CB8AC3E}">
        <p14:creationId xmlns:p14="http://schemas.microsoft.com/office/powerpoint/2010/main" val="333570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とりあえず知っておこう</a:t>
            </a:r>
            <a:r>
              <a:rPr lang="en-US" altLang="ja-JP" sz="5400" b="1" dirty="0">
                <a:latin typeface="+mj-lt"/>
              </a:rPr>
              <a:t> – Keywords</a:t>
            </a:r>
          </a:p>
        </p:txBody>
      </p:sp>
      <p:sp>
        <p:nvSpPr>
          <p:cNvPr id="11" name="テキスト ボックス 10">
            <a:extLst>
              <a:ext uri="{FF2B5EF4-FFF2-40B4-BE49-F238E27FC236}">
                <a16:creationId xmlns:a16="http://schemas.microsoft.com/office/drawing/2014/main" id="{11F5F7DF-7B8A-83AD-E625-A981A7A9594A}"/>
              </a:ext>
            </a:extLst>
          </p:cNvPr>
          <p:cNvSpPr txBox="1"/>
          <p:nvPr/>
        </p:nvSpPr>
        <p:spPr>
          <a:xfrm>
            <a:off x="1172318" y="1901094"/>
            <a:ext cx="21554332" cy="11172289"/>
          </a:xfrm>
          <a:prstGeom prst="rect">
            <a:avLst/>
          </a:prstGeom>
          <a:noFill/>
        </p:spPr>
        <p:txBody>
          <a:bodyPr wrap="square">
            <a:spAutoFit/>
          </a:bodyPr>
          <a:lstStyle/>
          <a:p>
            <a:r>
              <a:rPr lang="ja-JP" altLang="en-US" sz="2400"/>
              <a:t>アルゴリズム</a:t>
            </a:r>
            <a:endParaRPr lang="en-US" altLang="ja-JP" sz="2400" dirty="0"/>
          </a:p>
          <a:p>
            <a:pPr marL="457200" indent="-457200">
              <a:buFont typeface="Arial" panose="020B0604020202020204" pitchFamily="34" charset="0"/>
              <a:buChar char="•"/>
            </a:pPr>
            <a:r>
              <a:rPr lang="en-US" altLang="ja-JP" sz="2400" b="1" dirty="0"/>
              <a:t>GLM/Generalized Lenoir Model </a:t>
            </a:r>
            <a:r>
              <a:rPr lang="en-US" altLang="ja-JP" sz="2400" dirty="0"/>
              <a:t>– </a:t>
            </a:r>
            <a:r>
              <a:rPr lang="ja-JP" altLang="en-US" sz="2400"/>
              <a:t>重回帰モデル</a:t>
            </a:r>
            <a:endParaRPr lang="en-US" altLang="ja-JP" sz="2400" dirty="0"/>
          </a:p>
          <a:p>
            <a:pPr marL="457200" indent="-457200">
              <a:buFont typeface="Arial" panose="020B0604020202020204" pitchFamily="34" charset="0"/>
              <a:buChar char="•"/>
            </a:pPr>
            <a:r>
              <a:rPr lang="ja-JP" altLang="en-US" sz="2400" b="1"/>
              <a:t>決定木モデル</a:t>
            </a:r>
            <a:endParaRPr lang="en-US" altLang="ja-JP" sz="2400" b="1" dirty="0"/>
          </a:p>
          <a:p>
            <a:pPr marL="457200" indent="-457200">
              <a:buFont typeface="Arial" panose="020B0604020202020204" pitchFamily="34" charset="0"/>
              <a:buChar char="•"/>
            </a:pPr>
            <a:r>
              <a:rPr lang="ja-JP" altLang="en-US" sz="2400" b="1"/>
              <a:t>勾配ブースティング</a:t>
            </a:r>
            <a:r>
              <a:rPr lang="en-US" altLang="ja-JP" sz="2400" b="1" dirty="0"/>
              <a:t> </a:t>
            </a:r>
            <a:r>
              <a:rPr lang="en-US" altLang="ja-JP" sz="2400" dirty="0"/>
              <a:t>– </a:t>
            </a:r>
            <a:r>
              <a:rPr lang="ja-JP" altLang="en-US" sz="2400"/>
              <a:t>沢山の決定木モデルを組み合わせることにより予測精度を向上。テーブル型のデータに対してはデファクトスタンダードで用いられる。</a:t>
            </a:r>
            <a:r>
              <a:rPr lang="en-US" altLang="ja-JP" sz="2400" b="1" dirty="0" err="1"/>
              <a:t>XGBoost</a:t>
            </a:r>
            <a:r>
              <a:rPr lang="ja-JP" altLang="en-US" sz="2400"/>
              <a:t>や</a:t>
            </a:r>
            <a:r>
              <a:rPr lang="en-US" altLang="ja-JP" sz="2400" b="1" dirty="0" err="1"/>
              <a:t>LightGBM</a:t>
            </a:r>
            <a:r>
              <a:rPr lang="ja-JP" altLang="en-US" sz="2400"/>
              <a:t>といった勾配ブースティングを実施できるライブラリが有名</a:t>
            </a:r>
            <a:endParaRPr lang="en-US" altLang="ja-JP" sz="2400" dirty="0"/>
          </a:p>
          <a:p>
            <a:pPr marL="457200" indent="-457200">
              <a:buFont typeface="Arial" panose="020B0604020202020204" pitchFamily="34" charset="0"/>
              <a:buChar char="•"/>
            </a:pPr>
            <a:r>
              <a:rPr lang="en-US" altLang="ja-JP" sz="2400" b="1" dirty="0"/>
              <a:t>Neural Network </a:t>
            </a:r>
            <a:r>
              <a:rPr lang="en-US" altLang="ja-JP" sz="2400" dirty="0"/>
              <a:t>– Neural Network</a:t>
            </a:r>
            <a:r>
              <a:rPr lang="ja-JP" altLang="en-US" sz="2400"/>
              <a:t>の一種として</a:t>
            </a:r>
            <a:r>
              <a:rPr lang="en-US" altLang="ja-JP" sz="2400" dirty="0"/>
              <a:t>Deep Learning</a:t>
            </a:r>
            <a:r>
              <a:rPr lang="ja-JP" altLang="en-US" sz="2400"/>
              <a:t>がある。数値やカテゴリデータに対して</a:t>
            </a:r>
            <a:r>
              <a:rPr lang="en-US" altLang="ja-JP" sz="2400" dirty="0"/>
              <a:t>Neural Network</a:t>
            </a:r>
            <a:r>
              <a:rPr lang="ja-JP" altLang="en-US" sz="2400"/>
              <a:t>を適用することも可能</a:t>
            </a:r>
            <a:endParaRPr lang="en-US" altLang="ja-JP" sz="2400" dirty="0"/>
          </a:p>
          <a:p>
            <a:endParaRPr lang="en-US" altLang="ja-JP" sz="2400" dirty="0"/>
          </a:p>
          <a:p>
            <a:r>
              <a:rPr lang="ja-JP" altLang="en-US" sz="2400"/>
              <a:t>モデルのアンサンブル</a:t>
            </a:r>
            <a:endParaRPr lang="en-US" altLang="ja-JP" sz="2400" dirty="0"/>
          </a:p>
          <a:p>
            <a:pPr marL="457200" indent="-457200">
              <a:buFont typeface="Arial" panose="020B0604020202020204" pitchFamily="34" charset="0"/>
              <a:buChar char="•"/>
            </a:pPr>
            <a:r>
              <a:rPr lang="ja-JP" altLang="en-US" sz="2400"/>
              <a:t>予測精度の向上を狙ってモデルを組み合わせて予測すること（多数決を実施し間違った判断を減らすといったイメージ）</a:t>
            </a:r>
            <a:endParaRPr lang="en-US" altLang="ja-JP" sz="2400" dirty="0"/>
          </a:p>
          <a:p>
            <a:endParaRPr lang="en-US" altLang="ja-JP" sz="2400" dirty="0"/>
          </a:p>
          <a:p>
            <a:r>
              <a:rPr lang="ja-JP" altLang="en-US" sz="2400"/>
              <a:t>特徴量エンジニアリング</a:t>
            </a:r>
            <a:endParaRPr lang="en-US" altLang="ja-JP" sz="2400" dirty="0"/>
          </a:p>
          <a:p>
            <a:pPr marL="457200" indent="-457200">
              <a:buFont typeface="Arial" panose="020B0604020202020204" pitchFamily="34" charset="0"/>
              <a:buChar char="•"/>
            </a:pPr>
            <a:r>
              <a:rPr lang="ja-JP" altLang="en-US" sz="2400"/>
              <a:t>元データから予測に役立つと考えられる説明変数</a:t>
            </a:r>
            <a:r>
              <a:rPr lang="en-US" altLang="ja-JP" sz="2400" dirty="0"/>
              <a:t>/</a:t>
            </a:r>
            <a:r>
              <a:rPr lang="ja-JP" altLang="en-US" sz="2400"/>
              <a:t>特徴量を作成すること</a:t>
            </a:r>
            <a:endParaRPr lang="en-US" altLang="ja-JP" sz="2400" dirty="0"/>
          </a:p>
          <a:p>
            <a:endParaRPr lang="en-US" altLang="ja-JP" sz="2400" dirty="0"/>
          </a:p>
          <a:p>
            <a:r>
              <a:rPr lang="en-US" altLang="ja-JP" sz="2400" dirty="0"/>
              <a:t>Deep Learning</a:t>
            </a:r>
          </a:p>
          <a:p>
            <a:pPr marL="457200" indent="-457200">
              <a:buFont typeface="Arial" panose="020B0604020202020204" pitchFamily="34" charset="0"/>
              <a:buChar char="•"/>
            </a:pPr>
            <a:r>
              <a:rPr lang="ja-JP" altLang="en-US" sz="2400"/>
              <a:t>画像やテキストデータを扱うのに長けている</a:t>
            </a:r>
            <a:r>
              <a:rPr lang="en-US" altLang="ja-JP" sz="2400" dirty="0"/>
              <a:t>Neural Network</a:t>
            </a:r>
            <a:r>
              <a:rPr lang="ja-JP" altLang="en-US" sz="2400"/>
              <a:t>。一般的に大きな</a:t>
            </a:r>
            <a:r>
              <a:rPr lang="en-US" altLang="ja-JP" sz="2400" dirty="0"/>
              <a:t>Neural Network</a:t>
            </a:r>
            <a:r>
              <a:rPr lang="ja-JP" altLang="en-US" sz="2400"/>
              <a:t>を指す</a:t>
            </a:r>
            <a:endParaRPr lang="en-US" altLang="ja-JP" sz="2400" dirty="0"/>
          </a:p>
          <a:p>
            <a:pPr marL="457200" indent="-457200">
              <a:buFont typeface="Arial" panose="020B0604020202020204" pitchFamily="34" charset="0"/>
              <a:buChar char="•"/>
            </a:pPr>
            <a:r>
              <a:rPr lang="en-US" altLang="ja-JP" sz="2400" b="1" dirty="0" err="1"/>
              <a:t>Tesorflow</a:t>
            </a:r>
            <a:r>
              <a:rPr lang="ja-JP" altLang="en-US" sz="2400"/>
              <a:t>や</a:t>
            </a:r>
            <a:r>
              <a:rPr lang="en-US" altLang="ja-JP" sz="2400" b="1" dirty="0" err="1"/>
              <a:t>PyTorch</a:t>
            </a:r>
            <a:r>
              <a:rPr lang="ja-JP" altLang="en-US" sz="2400"/>
              <a:t>といったライブラリが有名</a:t>
            </a:r>
            <a:endParaRPr lang="en-US" altLang="ja-JP" sz="2400" dirty="0"/>
          </a:p>
          <a:p>
            <a:endParaRPr lang="en-US" altLang="ja-JP" sz="2400" dirty="0"/>
          </a:p>
          <a:p>
            <a:r>
              <a:rPr lang="ja-JP" altLang="en-US" sz="2400"/>
              <a:t>学習、検証、テストデータセット</a:t>
            </a:r>
            <a:endParaRPr lang="en-US" altLang="ja-JP" sz="2400" dirty="0"/>
          </a:p>
          <a:p>
            <a:pPr marL="457200" indent="-457200">
              <a:buFont typeface="Arial" panose="020B0604020202020204" pitchFamily="34" charset="0"/>
              <a:buChar char="•"/>
            </a:pPr>
            <a:r>
              <a:rPr lang="ja-JP" altLang="en-US" sz="2400"/>
              <a:t>データを分割し予測モデルの作成と精度確認を実施する。学習データでモデルを学習。検証データはその学習が上手く行くようにモデル学習をチューニング。テストデータで学習を終えたモデルの精度の最終確認を実施</a:t>
            </a:r>
            <a:endParaRPr lang="en-US" altLang="ja-JP" sz="2400" dirty="0"/>
          </a:p>
          <a:p>
            <a:endParaRPr lang="en-US" altLang="ja-JP" sz="2400" dirty="0"/>
          </a:p>
          <a:p>
            <a:r>
              <a:rPr lang="ja-JP" altLang="en-US" sz="2400"/>
              <a:t>モデル評価指標</a:t>
            </a:r>
            <a:r>
              <a:rPr lang="en-US" altLang="ja-JP" sz="2400" dirty="0"/>
              <a:t>/Scorer</a:t>
            </a:r>
          </a:p>
          <a:p>
            <a:pPr marL="342900" indent="-342900">
              <a:buFont typeface="Arial" panose="020B0604020202020204" pitchFamily="34" charset="0"/>
              <a:buChar char="•"/>
            </a:pPr>
            <a:r>
              <a:rPr lang="ja-JP" altLang="en-US" sz="2400"/>
              <a:t>モデルの予測精度の良さを測る指標。モデル作成前に指標を指定し、その指標が最大化</a:t>
            </a:r>
            <a:r>
              <a:rPr lang="en-US" altLang="ja-JP" sz="2400" dirty="0"/>
              <a:t>/</a:t>
            </a:r>
            <a:r>
              <a:rPr lang="ja-JP" altLang="en-US" sz="2400"/>
              <a:t>最小化するようにモデルを調整する</a:t>
            </a:r>
            <a:endParaRPr lang="en-US" altLang="ja-JP" sz="2400" dirty="0"/>
          </a:p>
          <a:p>
            <a:endParaRPr lang="en-US" altLang="ja-JP" sz="2400" dirty="0"/>
          </a:p>
          <a:p>
            <a:r>
              <a:rPr lang="ja-JP" altLang="en-US" sz="2400"/>
              <a:t>機械学習の解釈可能性</a:t>
            </a:r>
            <a:r>
              <a:rPr lang="en-US" altLang="ja-JP" sz="2400" dirty="0"/>
              <a:t>/Machine Learning Interpretability</a:t>
            </a:r>
          </a:p>
          <a:p>
            <a:pPr marL="342900" indent="-342900">
              <a:buFont typeface="Arial" panose="020B0604020202020204" pitchFamily="34" charset="0"/>
              <a:buChar char="•"/>
            </a:pPr>
            <a:r>
              <a:rPr lang="ja-JP" altLang="en-US" sz="2400"/>
              <a:t>モデルの解釈技術。どのような特徴量が効いているか、どのように効いているか、などを分析</a:t>
            </a:r>
            <a:endParaRPr lang="en-US" altLang="ja-JP" sz="2400" dirty="0"/>
          </a:p>
          <a:p>
            <a:endParaRPr lang="en-US" altLang="ja-JP" sz="2400" dirty="0"/>
          </a:p>
          <a:p>
            <a:r>
              <a:rPr lang="ja-JP" altLang="en-US" sz="2400"/>
              <a:t>学習（</a:t>
            </a:r>
            <a:r>
              <a:rPr lang="en-US" altLang="ja-JP" sz="2400" dirty="0"/>
              <a:t>Training</a:t>
            </a:r>
            <a:r>
              <a:rPr lang="ja-JP" altLang="en-US" sz="2400"/>
              <a:t>）と推論（</a:t>
            </a:r>
            <a:r>
              <a:rPr lang="en-US" altLang="ja-JP" sz="2400" dirty="0"/>
              <a:t>Scoring</a:t>
            </a:r>
            <a:r>
              <a:rPr lang="ja-JP" altLang="en-US" sz="2400"/>
              <a:t>）</a:t>
            </a:r>
            <a:endParaRPr lang="en-US" altLang="ja-JP" sz="2400" dirty="0"/>
          </a:p>
          <a:p>
            <a:pPr marL="457200" indent="-457200">
              <a:buFont typeface="Arial" panose="020B0604020202020204" pitchFamily="34" charset="0"/>
              <a:buChar char="•"/>
            </a:pPr>
            <a:r>
              <a:rPr lang="ja-JP" altLang="en-US" sz="2400"/>
              <a:t>“学習（</a:t>
            </a:r>
            <a:r>
              <a:rPr lang="en-US" altLang="ja-JP" sz="2400" dirty="0"/>
              <a:t>Training</a:t>
            </a:r>
            <a:r>
              <a:rPr lang="ja-JP" altLang="en-US" sz="2400"/>
              <a:t>）”は、モデルを作成する工程。“推論（</a:t>
            </a:r>
            <a:r>
              <a:rPr lang="en-US" altLang="ja-JP" sz="2400" dirty="0"/>
              <a:t>Scoring</a:t>
            </a:r>
            <a:r>
              <a:rPr lang="ja-JP" altLang="en-US" sz="2400"/>
              <a:t>）”は、作成されたモデルを用いて予測を実施する工程</a:t>
            </a:r>
            <a:endParaRPr lang="en-US" altLang="ja-JP" sz="2400" dirty="0"/>
          </a:p>
        </p:txBody>
      </p:sp>
    </p:spTree>
    <p:extLst>
      <p:ext uri="{BB962C8B-B14F-4D97-AF65-F5344CB8AC3E}">
        <p14:creationId xmlns:p14="http://schemas.microsoft.com/office/powerpoint/2010/main" val="55103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6" name="正方形/長方形 5">
            <a:extLst>
              <a:ext uri="{FF2B5EF4-FFF2-40B4-BE49-F238E27FC236}">
                <a16:creationId xmlns:a16="http://schemas.microsoft.com/office/drawing/2014/main" id="{FFFEC415-F345-6A2A-1CE6-49250724B576}"/>
              </a:ext>
            </a:extLst>
          </p:cNvPr>
          <p:cNvSpPr/>
          <p:nvPr/>
        </p:nvSpPr>
        <p:spPr>
          <a:xfrm>
            <a:off x="3635298" y="1382751"/>
            <a:ext cx="18423610" cy="1015663"/>
          </a:xfrm>
          <a:prstGeom prst="rect">
            <a:avLst/>
          </a:prstGeom>
        </p:spPr>
        <p:txBody>
          <a:bodyPr wrap="square">
            <a:spAutoFit/>
          </a:bodyPr>
          <a:lstStyle/>
          <a:p>
            <a:pPr>
              <a:spcBef>
                <a:spcPts val="1600"/>
              </a:spcBef>
            </a:pPr>
            <a:r>
              <a:rPr lang="ja-JP" altLang="en-US" sz="6000" b="1">
                <a:latin typeface="+mj-lt"/>
              </a:rPr>
              <a:t>参考</a:t>
            </a:r>
            <a:endParaRPr lang="en-US" altLang="ja-JP" sz="6000" b="1" dirty="0">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F667B76-E594-5185-C69E-848170E7FA66}"/>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特徴量エンジニアリングとは</a:t>
            </a:r>
            <a:endParaRPr lang="en-US" altLang="ja-JP" sz="5400" b="1" dirty="0">
              <a:latin typeface="+mj-lt"/>
            </a:endParaRPr>
          </a:p>
        </p:txBody>
      </p:sp>
      <p:pic>
        <p:nvPicPr>
          <p:cNvPr id="2" name="図 1">
            <a:extLst>
              <a:ext uri="{FF2B5EF4-FFF2-40B4-BE49-F238E27FC236}">
                <a16:creationId xmlns:a16="http://schemas.microsoft.com/office/drawing/2014/main" id="{FBE691FF-E097-E07D-160C-B51FF15B5721}"/>
              </a:ext>
            </a:extLst>
          </p:cNvPr>
          <p:cNvPicPr>
            <a:picLocks noChangeAspect="1"/>
          </p:cNvPicPr>
          <p:nvPr/>
        </p:nvPicPr>
        <p:blipFill>
          <a:blip r:embed="rId3"/>
          <a:stretch>
            <a:fillRect/>
          </a:stretch>
        </p:blipFill>
        <p:spPr>
          <a:xfrm>
            <a:off x="10142744" y="4543073"/>
            <a:ext cx="6354181" cy="3897667"/>
          </a:xfrm>
          <a:prstGeom prst="rect">
            <a:avLst/>
          </a:prstGeom>
        </p:spPr>
      </p:pic>
      <p:pic>
        <p:nvPicPr>
          <p:cNvPr id="3" name="図 2">
            <a:extLst>
              <a:ext uri="{FF2B5EF4-FFF2-40B4-BE49-F238E27FC236}">
                <a16:creationId xmlns:a16="http://schemas.microsoft.com/office/drawing/2014/main" id="{C2B60CEB-0267-E593-29EE-B8F477ADAF8F}"/>
              </a:ext>
            </a:extLst>
          </p:cNvPr>
          <p:cNvPicPr>
            <a:picLocks noChangeAspect="1"/>
          </p:cNvPicPr>
          <p:nvPr/>
        </p:nvPicPr>
        <p:blipFill>
          <a:blip r:embed="rId4"/>
          <a:stretch>
            <a:fillRect/>
          </a:stretch>
        </p:blipFill>
        <p:spPr>
          <a:xfrm>
            <a:off x="4393675" y="4543073"/>
            <a:ext cx="3930421" cy="3897667"/>
          </a:xfrm>
          <a:prstGeom prst="rect">
            <a:avLst/>
          </a:prstGeom>
        </p:spPr>
      </p:pic>
      <p:sp>
        <p:nvSpPr>
          <p:cNvPr id="5" name="左中かっこ 4">
            <a:extLst>
              <a:ext uri="{FF2B5EF4-FFF2-40B4-BE49-F238E27FC236}">
                <a16:creationId xmlns:a16="http://schemas.microsoft.com/office/drawing/2014/main" id="{24BDF5FA-0636-F71B-4D26-18982DF45E10}"/>
              </a:ext>
            </a:extLst>
          </p:cNvPr>
          <p:cNvSpPr/>
          <p:nvPr/>
        </p:nvSpPr>
        <p:spPr bwMode="auto">
          <a:xfrm rot="16200000">
            <a:off x="5586404" y="7841017"/>
            <a:ext cx="741811" cy="2345368"/>
          </a:xfrm>
          <a:prstGeom prst="leftBrace">
            <a:avLst/>
          </a:prstGeom>
          <a:noFill/>
          <a:ln w="9525" cap="flat" cmpd="sng" algn="ctr">
            <a:solidFill>
              <a:schemeClr val="tx2"/>
            </a:solidFill>
            <a:prstDash val="solid"/>
            <a:round/>
            <a:headEnd type="none" w="med" len="med"/>
            <a:tailEnd type="none" w="med" len="med"/>
          </a:ln>
          <a:effectLst/>
        </p:spPr>
        <p:txBody>
          <a:bodyPr rtlCol="0" anchor="ctr"/>
          <a:lstStyle/>
          <a:p>
            <a:pPr algn="ctr"/>
            <a:endParaRPr kumimoji="1" lang="ja-JP" altLang="en-US" sz="3733"/>
          </a:p>
        </p:txBody>
      </p:sp>
      <p:sp>
        <p:nvSpPr>
          <p:cNvPr id="8" name="テキスト ボックス 7">
            <a:extLst>
              <a:ext uri="{FF2B5EF4-FFF2-40B4-BE49-F238E27FC236}">
                <a16:creationId xmlns:a16="http://schemas.microsoft.com/office/drawing/2014/main" id="{994593D3-6A18-1C68-70BE-CE7AC2BA25BE}"/>
              </a:ext>
            </a:extLst>
          </p:cNvPr>
          <p:cNvSpPr txBox="1"/>
          <p:nvPr/>
        </p:nvSpPr>
        <p:spPr>
          <a:xfrm>
            <a:off x="4279208" y="9586661"/>
            <a:ext cx="3356203" cy="880241"/>
          </a:xfrm>
          <a:prstGeom prst="rect">
            <a:avLst/>
          </a:prstGeom>
          <a:noFill/>
        </p:spPr>
        <p:txBody>
          <a:bodyPr wrap="square" tIns="243840" bIns="243840" rtlCol="0" anchor="ctr" anchorCtr="1">
            <a:spAutoFit/>
          </a:bodyPr>
          <a:lstStyle/>
          <a:p>
            <a:pPr algn="ctr">
              <a:lnSpc>
                <a:spcPct val="90000"/>
              </a:lnSpc>
              <a:spcBef>
                <a:spcPts val="1600"/>
              </a:spcBef>
            </a:pPr>
            <a:r>
              <a:rPr kumimoji="1" lang="ja-JP" altLang="en-US" sz="2800">
                <a:solidFill>
                  <a:schemeClr val="tx2"/>
                </a:solidFill>
              </a:rPr>
              <a:t>元の特徴量</a:t>
            </a:r>
            <a:endParaRPr kumimoji="1" lang="en-US" altLang="ja-JP" sz="2800" dirty="0">
              <a:solidFill>
                <a:schemeClr val="tx2"/>
              </a:solidFill>
            </a:endParaRPr>
          </a:p>
        </p:txBody>
      </p:sp>
      <p:sp>
        <p:nvSpPr>
          <p:cNvPr id="9" name="左中かっこ 8">
            <a:extLst>
              <a:ext uri="{FF2B5EF4-FFF2-40B4-BE49-F238E27FC236}">
                <a16:creationId xmlns:a16="http://schemas.microsoft.com/office/drawing/2014/main" id="{B5B9CE2C-49B3-8664-49DF-62F1449EC0EB}"/>
              </a:ext>
            </a:extLst>
          </p:cNvPr>
          <p:cNvSpPr/>
          <p:nvPr/>
        </p:nvSpPr>
        <p:spPr bwMode="auto">
          <a:xfrm rot="16200000">
            <a:off x="12526361" y="6505445"/>
            <a:ext cx="741811" cy="5016507"/>
          </a:xfrm>
          <a:prstGeom prst="leftBrace">
            <a:avLst/>
          </a:prstGeom>
          <a:noFill/>
          <a:ln w="9525" cap="flat" cmpd="sng" algn="ctr">
            <a:solidFill>
              <a:schemeClr val="tx2"/>
            </a:solidFill>
            <a:prstDash val="solid"/>
            <a:round/>
            <a:headEnd type="none" w="med" len="med"/>
            <a:tailEnd type="none" w="med" len="med"/>
          </a:ln>
          <a:effectLst/>
        </p:spPr>
        <p:txBody>
          <a:bodyPr rtlCol="0" anchor="ctr"/>
          <a:lstStyle/>
          <a:p>
            <a:pPr algn="ctr"/>
            <a:endParaRPr kumimoji="1" lang="ja-JP" altLang="en-US" sz="3733"/>
          </a:p>
        </p:txBody>
      </p:sp>
      <p:sp>
        <p:nvSpPr>
          <p:cNvPr id="10" name="テキスト ボックス 9">
            <a:extLst>
              <a:ext uri="{FF2B5EF4-FFF2-40B4-BE49-F238E27FC236}">
                <a16:creationId xmlns:a16="http://schemas.microsoft.com/office/drawing/2014/main" id="{A5E4FC9C-D58C-B9B2-653B-8D50FA171EAA}"/>
              </a:ext>
            </a:extLst>
          </p:cNvPr>
          <p:cNvSpPr txBox="1"/>
          <p:nvPr/>
        </p:nvSpPr>
        <p:spPr>
          <a:xfrm>
            <a:off x="10852639" y="9384606"/>
            <a:ext cx="4089251" cy="1655838"/>
          </a:xfrm>
          <a:prstGeom prst="rect">
            <a:avLst/>
          </a:prstGeom>
          <a:noFill/>
        </p:spPr>
        <p:txBody>
          <a:bodyPr wrap="square" tIns="243840" bIns="243840" rtlCol="0" anchor="ctr" anchorCtr="1">
            <a:spAutoFit/>
          </a:bodyPr>
          <a:lstStyle/>
          <a:p>
            <a:pPr algn="ctr">
              <a:lnSpc>
                <a:spcPct val="90000"/>
              </a:lnSpc>
              <a:spcBef>
                <a:spcPts val="1600"/>
              </a:spcBef>
            </a:pPr>
            <a:r>
              <a:rPr kumimoji="1" lang="ja-JP" altLang="en-US" sz="2800">
                <a:solidFill>
                  <a:schemeClr val="tx2"/>
                </a:solidFill>
              </a:rPr>
              <a:t>元の特徴量と、特徴量エンジニアリングで生成した特徴量</a:t>
            </a:r>
            <a:endParaRPr kumimoji="1" lang="en-US" altLang="ja-JP" sz="2800" dirty="0">
              <a:solidFill>
                <a:schemeClr val="tx2"/>
              </a:solidFill>
            </a:endParaRPr>
          </a:p>
        </p:txBody>
      </p:sp>
      <p:sp>
        <p:nvSpPr>
          <p:cNvPr id="12" name="テキスト ボックス 11">
            <a:extLst>
              <a:ext uri="{FF2B5EF4-FFF2-40B4-BE49-F238E27FC236}">
                <a16:creationId xmlns:a16="http://schemas.microsoft.com/office/drawing/2014/main" id="{E4A6C331-BE3A-8877-C0B5-99E29E16F9A2}"/>
              </a:ext>
            </a:extLst>
          </p:cNvPr>
          <p:cNvSpPr txBox="1"/>
          <p:nvPr/>
        </p:nvSpPr>
        <p:spPr>
          <a:xfrm>
            <a:off x="4633584" y="3507293"/>
            <a:ext cx="3356203" cy="880241"/>
          </a:xfrm>
          <a:prstGeom prst="rect">
            <a:avLst/>
          </a:prstGeom>
          <a:noFill/>
        </p:spPr>
        <p:txBody>
          <a:bodyPr wrap="square" tIns="243840" bIns="243840" rtlCol="0" anchor="ctr" anchorCtr="1">
            <a:spAutoFit/>
          </a:bodyPr>
          <a:lstStyle/>
          <a:p>
            <a:pPr algn="ctr">
              <a:lnSpc>
                <a:spcPct val="90000"/>
              </a:lnSpc>
              <a:spcBef>
                <a:spcPts val="1600"/>
              </a:spcBef>
            </a:pPr>
            <a:r>
              <a:rPr kumimoji="1" lang="ja-JP" altLang="en-US" sz="2800" u="sng">
                <a:solidFill>
                  <a:schemeClr val="tx2"/>
                </a:solidFill>
              </a:rPr>
              <a:t>元データ</a:t>
            </a:r>
            <a:endParaRPr kumimoji="1" lang="en-US" altLang="ja-JP" sz="2800" u="sng" dirty="0">
              <a:solidFill>
                <a:schemeClr val="tx2"/>
              </a:solidFill>
            </a:endParaRPr>
          </a:p>
        </p:txBody>
      </p:sp>
      <p:sp>
        <p:nvSpPr>
          <p:cNvPr id="13" name="テキスト ボックス 12">
            <a:extLst>
              <a:ext uri="{FF2B5EF4-FFF2-40B4-BE49-F238E27FC236}">
                <a16:creationId xmlns:a16="http://schemas.microsoft.com/office/drawing/2014/main" id="{2B341B2C-46F0-AF40-D590-5DB95D42B3FF}"/>
              </a:ext>
            </a:extLst>
          </p:cNvPr>
          <p:cNvSpPr txBox="1"/>
          <p:nvPr/>
        </p:nvSpPr>
        <p:spPr>
          <a:xfrm>
            <a:off x="11074328" y="3313391"/>
            <a:ext cx="4491013" cy="1268039"/>
          </a:xfrm>
          <a:prstGeom prst="rect">
            <a:avLst/>
          </a:prstGeom>
          <a:noFill/>
        </p:spPr>
        <p:txBody>
          <a:bodyPr wrap="square" tIns="243840" bIns="243840" rtlCol="0" anchor="ctr" anchorCtr="1">
            <a:spAutoFit/>
          </a:bodyPr>
          <a:lstStyle/>
          <a:p>
            <a:pPr algn="ctr">
              <a:lnSpc>
                <a:spcPct val="90000"/>
              </a:lnSpc>
              <a:spcBef>
                <a:spcPts val="1600"/>
              </a:spcBef>
            </a:pPr>
            <a:r>
              <a:rPr kumimoji="1" lang="ja-JP" altLang="en-US" sz="2800" u="sng">
                <a:solidFill>
                  <a:schemeClr val="tx2"/>
                </a:solidFill>
              </a:rPr>
              <a:t>特徴量エンジニアリングを実施したデータ</a:t>
            </a:r>
            <a:endParaRPr kumimoji="1" lang="en-US" altLang="ja-JP" sz="2800" u="sng" dirty="0">
              <a:solidFill>
                <a:schemeClr val="tx2"/>
              </a:solidFill>
            </a:endParaRPr>
          </a:p>
        </p:txBody>
      </p:sp>
      <p:sp>
        <p:nvSpPr>
          <p:cNvPr id="20" name="テキスト ボックス 19">
            <a:extLst>
              <a:ext uri="{FF2B5EF4-FFF2-40B4-BE49-F238E27FC236}">
                <a16:creationId xmlns:a16="http://schemas.microsoft.com/office/drawing/2014/main" id="{2D55552C-2418-3A7C-6A10-62816FFC3373}"/>
              </a:ext>
            </a:extLst>
          </p:cNvPr>
          <p:cNvSpPr txBox="1"/>
          <p:nvPr/>
        </p:nvSpPr>
        <p:spPr>
          <a:xfrm>
            <a:off x="17640537" y="9384601"/>
            <a:ext cx="5747783" cy="1655838"/>
          </a:xfrm>
          <a:prstGeom prst="rect">
            <a:avLst/>
          </a:prstGeom>
          <a:noFill/>
        </p:spPr>
        <p:txBody>
          <a:bodyPr wrap="square" tIns="243840" bIns="243840" rtlCol="0" anchor="ctr" anchorCtr="1">
            <a:spAutoFit/>
          </a:bodyPr>
          <a:lstStyle/>
          <a:p>
            <a:pPr algn="ctr">
              <a:lnSpc>
                <a:spcPct val="90000"/>
              </a:lnSpc>
              <a:spcBef>
                <a:spcPts val="1600"/>
              </a:spcBef>
            </a:pPr>
            <a:r>
              <a:rPr kumimoji="1" lang="ja-JP" altLang="en-US" sz="2800">
                <a:solidFill>
                  <a:schemeClr val="tx2"/>
                </a:solidFill>
              </a:rPr>
              <a:t>特徴量とターゲット変数間の複雑な関係をより反映し、予測精度の向上が期待できる</a:t>
            </a:r>
            <a:endParaRPr kumimoji="1" lang="en-US" altLang="ja-JP" sz="2800" dirty="0">
              <a:solidFill>
                <a:schemeClr val="tx2"/>
              </a:solidFill>
            </a:endParaRPr>
          </a:p>
        </p:txBody>
      </p:sp>
      <p:sp>
        <p:nvSpPr>
          <p:cNvPr id="21" name="右矢印 20">
            <a:extLst>
              <a:ext uri="{FF2B5EF4-FFF2-40B4-BE49-F238E27FC236}">
                <a16:creationId xmlns:a16="http://schemas.microsoft.com/office/drawing/2014/main" id="{2F7179AA-5A79-A794-8ED1-8909915141AC}"/>
              </a:ext>
            </a:extLst>
          </p:cNvPr>
          <p:cNvSpPr/>
          <p:nvPr/>
        </p:nvSpPr>
        <p:spPr bwMode="auto">
          <a:xfrm>
            <a:off x="15405516" y="9870609"/>
            <a:ext cx="1771395" cy="683827"/>
          </a:xfrm>
          <a:prstGeom prst="rightArrow">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22" name="角丸四角形 21">
            <a:extLst>
              <a:ext uri="{FF2B5EF4-FFF2-40B4-BE49-F238E27FC236}">
                <a16:creationId xmlns:a16="http://schemas.microsoft.com/office/drawing/2014/main" id="{3B2291F4-06A2-DE47-C26F-6A2BB0228BD3}"/>
              </a:ext>
            </a:extLst>
          </p:cNvPr>
          <p:cNvSpPr/>
          <p:nvPr/>
        </p:nvSpPr>
        <p:spPr bwMode="auto">
          <a:xfrm>
            <a:off x="12927214" y="4780368"/>
            <a:ext cx="2411797" cy="3682539"/>
          </a:xfrm>
          <a:prstGeom prst="roundRect">
            <a:avLst/>
          </a:prstGeom>
          <a:no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24" name="テキスト ボックス 23">
            <a:extLst>
              <a:ext uri="{FF2B5EF4-FFF2-40B4-BE49-F238E27FC236}">
                <a16:creationId xmlns:a16="http://schemas.microsoft.com/office/drawing/2014/main" id="{027C5F0F-6073-4809-BE10-C501D39B780A}"/>
              </a:ext>
            </a:extLst>
          </p:cNvPr>
          <p:cNvSpPr txBox="1"/>
          <p:nvPr/>
        </p:nvSpPr>
        <p:spPr>
          <a:xfrm>
            <a:off x="1636349" y="1876026"/>
            <a:ext cx="21111302" cy="584775"/>
          </a:xfrm>
          <a:prstGeom prst="rect">
            <a:avLst/>
          </a:prstGeom>
          <a:noFill/>
        </p:spPr>
        <p:txBody>
          <a:bodyPr wrap="square">
            <a:spAutoFit/>
          </a:bodyPr>
          <a:lstStyle/>
          <a:p>
            <a:r>
              <a:rPr lang="ja-JP" altLang="en-US" sz="3200"/>
              <a:t>学習データの特徴量から、予測に有用な新しい特徴量を作成する</a:t>
            </a:r>
          </a:p>
        </p:txBody>
      </p:sp>
      <p:sp>
        <p:nvSpPr>
          <p:cNvPr id="25" name="テキスト ボックス 24">
            <a:extLst>
              <a:ext uri="{FF2B5EF4-FFF2-40B4-BE49-F238E27FC236}">
                <a16:creationId xmlns:a16="http://schemas.microsoft.com/office/drawing/2014/main" id="{552A7E05-C725-B791-37D6-FB0916B3EC90}"/>
              </a:ext>
            </a:extLst>
          </p:cNvPr>
          <p:cNvSpPr txBox="1"/>
          <p:nvPr/>
        </p:nvSpPr>
        <p:spPr>
          <a:xfrm>
            <a:off x="1819485" y="11952555"/>
            <a:ext cx="19308642" cy="523220"/>
          </a:xfrm>
          <a:prstGeom prst="rect">
            <a:avLst/>
          </a:prstGeom>
          <a:noFill/>
        </p:spPr>
        <p:txBody>
          <a:bodyPr wrap="square">
            <a:spAutoFit/>
          </a:bodyPr>
          <a:lstStyle/>
          <a:p>
            <a:pPr algn="ctr"/>
            <a:r>
              <a:rPr lang="en-US" altLang="ja-JP" sz="2800" dirty="0"/>
              <a:t>Driverless AI</a:t>
            </a:r>
            <a:r>
              <a:rPr lang="ja-JP" altLang="en-US" sz="2800"/>
              <a:t>には</a:t>
            </a:r>
            <a:r>
              <a:rPr lang="en-US" altLang="ja-JP" sz="2800" dirty="0"/>
              <a:t>40</a:t>
            </a:r>
            <a:r>
              <a:rPr lang="ja-JP" altLang="en-US" sz="2800"/>
              <a:t>種類以上の特徴量エンジニアリングが実装されており、データ型に合わせて自動で実施される</a:t>
            </a:r>
          </a:p>
        </p:txBody>
      </p:sp>
      <p:sp>
        <p:nvSpPr>
          <p:cNvPr id="28" name="テキスト ボックス 27">
            <a:extLst>
              <a:ext uri="{FF2B5EF4-FFF2-40B4-BE49-F238E27FC236}">
                <a16:creationId xmlns:a16="http://schemas.microsoft.com/office/drawing/2014/main" id="{2D658328-3C66-32E3-6447-E8BD0365B141}"/>
              </a:ext>
            </a:extLst>
          </p:cNvPr>
          <p:cNvSpPr txBox="1"/>
          <p:nvPr/>
        </p:nvSpPr>
        <p:spPr>
          <a:xfrm>
            <a:off x="101600" y="13296463"/>
            <a:ext cx="12192000" cy="307777"/>
          </a:xfrm>
          <a:prstGeom prst="rect">
            <a:avLst/>
          </a:prstGeom>
          <a:noFill/>
        </p:spPr>
        <p:txBody>
          <a:bodyPr wrap="square">
            <a:spAutoFit/>
          </a:bodyPr>
          <a:lstStyle/>
          <a:p>
            <a:r>
              <a:rPr lang="ja-JP" altLang="en-US" sz="1400">
                <a:hlinkClick r:id="rId5"/>
              </a:rPr>
              <a:t>http://docs.h2o.ai/driverless-ai/latest-stable/docs/userguide/transformations.html</a:t>
            </a:r>
            <a:endParaRPr lang="en-US" altLang="ja-JP" sz="1400" dirty="0"/>
          </a:p>
        </p:txBody>
      </p:sp>
    </p:spTree>
    <p:extLst>
      <p:ext uri="{BB962C8B-B14F-4D97-AF65-F5344CB8AC3E}">
        <p14:creationId xmlns:p14="http://schemas.microsoft.com/office/powerpoint/2010/main" val="179511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Driverless AI</a:t>
            </a:r>
            <a:r>
              <a:rPr lang="ja-JP" altLang="en-US" sz="5400" b="1">
                <a:latin typeface="+mj-lt"/>
              </a:rPr>
              <a:t>がサポートするアルゴリズム</a:t>
            </a:r>
            <a:endParaRPr lang="en-US" altLang="ja-JP" sz="5400" b="1" dirty="0">
              <a:latin typeface="+mj-lt"/>
            </a:endParaRPr>
          </a:p>
        </p:txBody>
      </p:sp>
      <p:pic>
        <p:nvPicPr>
          <p:cNvPr id="21" name="Picture 2" descr="Tensorflowの転移学習サンプルを機械学習の初心者がギリ分かるところまで噛み砕いてみた | DevelopersIO">
            <a:extLst>
              <a:ext uri="{FF2B5EF4-FFF2-40B4-BE49-F238E27FC236}">
                <a16:creationId xmlns:a16="http://schemas.microsoft.com/office/drawing/2014/main" id="{7D7A2361-C231-F939-CA6F-585371303D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893" b="31586"/>
          <a:stretch/>
        </p:blipFill>
        <p:spPr bwMode="auto">
          <a:xfrm>
            <a:off x="15071049" y="5955511"/>
            <a:ext cx="7300093" cy="13634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ディープラーニングにPyTorchを選択する理由">
            <a:extLst>
              <a:ext uri="{FF2B5EF4-FFF2-40B4-BE49-F238E27FC236}">
                <a16:creationId xmlns:a16="http://schemas.microsoft.com/office/drawing/2014/main" id="{C8853DC3-EFE5-8B0C-47B0-15F1ED873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b="21909"/>
          <a:stretch/>
        </p:blipFill>
        <p:spPr bwMode="auto">
          <a:xfrm>
            <a:off x="16081152" y="7848442"/>
            <a:ext cx="5279885" cy="14915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いまさら XGBoost のお気持ちになってみる - Qiita">
            <a:extLst>
              <a:ext uri="{FF2B5EF4-FFF2-40B4-BE49-F238E27FC236}">
                <a16:creationId xmlns:a16="http://schemas.microsoft.com/office/drawing/2014/main" id="{01202671-9E2C-B0E2-2206-B23FA7787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0075" y="3579704"/>
            <a:ext cx="4468189" cy="17156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Welcome to LightGBM's documentation! — LightGBM 3.2.1.99 documentation">
            <a:extLst>
              <a:ext uri="{FF2B5EF4-FFF2-40B4-BE49-F238E27FC236}">
                <a16:creationId xmlns:a16="http://schemas.microsoft.com/office/drawing/2014/main" id="{904D6F95-3F17-D8DF-F768-74C902681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9695" y="5924192"/>
            <a:ext cx="5149053" cy="11672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ome | H2O.ai">
            <a:extLst>
              <a:ext uri="{FF2B5EF4-FFF2-40B4-BE49-F238E27FC236}">
                <a16:creationId xmlns:a16="http://schemas.microsoft.com/office/drawing/2014/main" id="{8E54F8A9-75D4-DB35-1BAE-1FB82697BB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949" b="30617"/>
          <a:stretch/>
        </p:blipFill>
        <p:spPr bwMode="auto">
          <a:xfrm>
            <a:off x="9309593" y="7697417"/>
            <a:ext cx="4989155" cy="1793619"/>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a:extLst>
              <a:ext uri="{FF2B5EF4-FFF2-40B4-BE49-F238E27FC236}">
                <a16:creationId xmlns:a16="http://schemas.microsoft.com/office/drawing/2014/main" id="{6B87F4DA-E610-A607-8F0E-DBD0D1206393}"/>
              </a:ext>
            </a:extLst>
          </p:cNvPr>
          <p:cNvSpPr/>
          <p:nvPr/>
        </p:nvSpPr>
        <p:spPr>
          <a:xfrm>
            <a:off x="1540041" y="12531437"/>
            <a:ext cx="21303917" cy="630942"/>
          </a:xfrm>
          <a:prstGeom prst="rect">
            <a:avLst/>
          </a:prstGeom>
        </p:spPr>
        <p:txBody>
          <a:bodyPr wrap="square">
            <a:spAutoFit/>
          </a:bodyPr>
          <a:lstStyle/>
          <a:p>
            <a:r>
              <a:rPr lang="en-US" altLang="ja-JP" sz="2400" dirty="0"/>
              <a:t>Driverless AI</a:t>
            </a:r>
            <a:r>
              <a:rPr lang="ja-JP" altLang="en-US" sz="2400"/>
              <a:t>で利用できるアルゴリズム：</a:t>
            </a:r>
            <a:r>
              <a:rPr lang="en-US" altLang="ja-JP" sz="2400" dirty="0"/>
              <a:t> </a:t>
            </a:r>
            <a:r>
              <a:rPr lang="en" altLang="ja-JP" sz="2400" dirty="0">
                <a:hlinkClick r:id="rId7"/>
              </a:rPr>
              <a:t>https://docs.h2o.ai/driverless-ai/latest-stable/docs/userguide/supported-algorithms.html</a:t>
            </a:r>
            <a:endParaRPr lang="en" altLang="ja-JP" sz="2400" dirty="0"/>
          </a:p>
          <a:p>
            <a:endParaRPr lang="en-US" altLang="ja-JP" sz="1100" dirty="0"/>
          </a:p>
        </p:txBody>
      </p:sp>
      <p:pic>
        <p:nvPicPr>
          <p:cNvPr id="1026" name="Picture 2" descr="scikit-learn - Wikipedia">
            <a:extLst>
              <a:ext uri="{FF2B5EF4-FFF2-40B4-BE49-F238E27FC236}">
                <a16:creationId xmlns:a16="http://schemas.microsoft.com/office/drawing/2014/main" id="{7970AD28-4E4C-5850-4267-BD8774C44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42435" y="3620353"/>
            <a:ext cx="3344099" cy="180319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ABCBF4D-2082-1C86-6B37-2D6842B460C2}"/>
              </a:ext>
            </a:extLst>
          </p:cNvPr>
          <p:cNvSpPr txBox="1"/>
          <p:nvPr/>
        </p:nvSpPr>
        <p:spPr>
          <a:xfrm>
            <a:off x="1825437" y="3573692"/>
            <a:ext cx="6551957" cy="5693866"/>
          </a:xfrm>
          <a:prstGeom prst="rect">
            <a:avLst/>
          </a:prstGeom>
          <a:noFill/>
        </p:spPr>
        <p:txBody>
          <a:bodyPr wrap="square">
            <a:spAutoFit/>
          </a:bodyPr>
          <a:lstStyle/>
          <a:p>
            <a:pPr marL="457200" indent="-457200">
              <a:spcBef>
                <a:spcPts val="600"/>
              </a:spcBef>
              <a:buFont typeface="Arial" panose="020B0604020202020204" pitchFamily="34" charset="0"/>
              <a:buChar char="•"/>
            </a:pPr>
            <a:r>
              <a:rPr lang="en-US" altLang="ja-JP" sz="3600" dirty="0" err="1"/>
              <a:t>XGBoost</a:t>
            </a:r>
            <a:endParaRPr lang="en-US" altLang="ja-JP" sz="3600" dirty="0"/>
          </a:p>
          <a:p>
            <a:pPr marL="457200" indent="-457200">
              <a:spcBef>
                <a:spcPts val="600"/>
              </a:spcBef>
              <a:buFont typeface="Arial" panose="020B0604020202020204" pitchFamily="34" charset="0"/>
              <a:buChar char="•"/>
            </a:pPr>
            <a:r>
              <a:rPr lang="en-US" altLang="ja-JP" sz="3600" dirty="0"/>
              <a:t>Light GBM</a:t>
            </a:r>
          </a:p>
          <a:p>
            <a:pPr marL="457200" indent="-457200">
              <a:spcBef>
                <a:spcPts val="600"/>
              </a:spcBef>
              <a:buFont typeface="Arial" panose="020B0604020202020204" pitchFamily="34" charset="0"/>
              <a:buChar char="•"/>
            </a:pPr>
            <a:r>
              <a:rPr lang="en-US" altLang="ja-JP" sz="3600" dirty="0"/>
              <a:t>Multi Layer Perceptron</a:t>
            </a:r>
          </a:p>
          <a:p>
            <a:pPr marL="457200" indent="-457200">
              <a:spcBef>
                <a:spcPts val="600"/>
              </a:spcBef>
              <a:buFont typeface="Arial" panose="020B0604020202020204" pitchFamily="34" charset="0"/>
              <a:buChar char="•"/>
            </a:pPr>
            <a:r>
              <a:rPr lang="en-US" altLang="ja-JP" sz="3600" dirty="0"/>
              <a:t>Decision Tree</a:t>
            </a:r>
          </a:p>
          <a:p>
            <a:pPr marL="457200" indent="-457200">
              <a:spcBef>
                <a:spcPts val="600"/>
              </a:spcBef>
              <a:buFont typeface="Arial" panose="020B0604020202020204" pitchFamily="34" charset="0"/>
              <a:buChar char="•"/>
            </a:pPr>
            <a:r>
              <a:rPr lang="en-US" altLang="ja-JP" sz="3600" dirty="0"/>
              <a:t>Random Forrest</a:t>
            </a:r>
          </a:p>
          <a:p>
            <a:pPr marL="457200" indent="-457200">
              <a:spcBef>
                <a:spcPts val="600"/>
              </a:spcBef>
              <a:buFont typeface="Arial" panose="020B0604020202020204" pitchFamily="34" charset="0"/>
              <a:buChar char="•"/>
            </a:pPr>
            <a:r>
              <a:rPr lang="en-US" altLang="ja-JP" sz="3600" dirty="0"/>
              <a:t>Generalized Lenoir Model</a:t>
            </a:r>
          </a:p>
          <a:p>
            <a:pPr marL="457200" indent="-457200">
              <a:spcBef>
                <a:spcPts val="600"/>
              </a:spcBef>
              <a:buFont typeface="Arial" panose="020B0604020202020204" pitchFamily="34" charset="0"/>
              <a:buChar char="•"/>
            </a:pPr>
            <a:r>
              <a:rPr lang="ja-JP" altLang="en-US" sz="3600"/>
              <a:t>その他</a:t>
            </a:r>
            <a:r>
              <a:rPr lang="en-US" altLang="ja-JP" sz="3600" dirty="0"/>
              <a:t>Deep Learning</a:t>
            </a:r>
          </a:p>
          <a:p>
            <a:pPr>
              <a:spcBef>
                <a:spcPts val="600"/>
              </a:spcBef>
            </a:pPr>
            <a:r>
              <a:rPr lang="ja-JP" altLang="en-US" sz="3600"/>
              <a:t>など</a:t>
            </a:r>
            <a:endParaRPr lang="en-US" altLang="ja-JP" sz="3600" dirty="0"/>
          </a:p>
          <a:p>
            <a:pPr marL="457200" indent="-457200">
              <a:spcBef>
                <a:spcPts val="600"/>
              </a:spcBef>
              <a:buFont typeface="Arial" panose="020B0604020202020204" pitchFamily="34" charset="0"/>
              <a:buChar char="•"/>
            </a:pPr>
            <a:endParaRPr lang="ja-JP" altLang="en-US" sz="3600"/>
          </a:p>
        </p:txBody>
      </p:sp>
    </p:spTree>
    <p:extLst>
      <p:ext uri="{BB962C8B-B14F-4D97-AF65-F5344CB8AC3E}">
        <p14:creationId xmlns:p14="http://schemas.microsoft.com/office/powerpoint/2010/main" val="426525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画像データを利用したモデル作成</a:t>
            </a:r>
            <a:endParaRPr lang="en-US" altLang="ja-JP" sz="5400" b="1" dirty="0">
              <a:latin typeface="+mj-lt"/>
            </a:endParaRPr>
          </a:p>
        </p:txBody>
      </p:sp>
      <p:pic>
        <p:nvPicPr>
          <p:cNvPr id="2" name="Picture 2">
            <a:extLst>
              <a:ext uri="{FF2B5EF4-FFF2-40B4-BE49-F238E27FC236}">
                <a16:creationId xmlns:a16="http://schemas.microsoft.com/office/drawing/2014/main" id="{48550980-D8D1-CAEF-08D0-B2949AAC8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510" y="3276689"/>
            <a:ext cx="10399295" cy="556434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6550F9C-2DAC-0853-F2FD-6FB1913F5264}"/>
              </a:ext>
            </a:extLst>
          </p:cNvPr>
          <p:cNvSpPr txBox="1"/>
          <p:nvPr/>
        </p:nvSpPr>
        <p:spPr>
          <a:xfrm>
            <a:off x="1636349" y="1794746"/>
            <a:ext cx="21111302" cy="584775"/>
          </a:xfrm>
          <a:prstGeom prst="rect">
            <a:avLst/>
          </a:prstGeom>
          <a:noFill/>
        </p:spPr>
        <p:txBody>
          <a:bodyPr wrap="square">
            <a:spAutoFit/>
          </a:bodyPr>
          <a:lstStyle/>
          <a:p>
            <a:r>
              <a:rPr lang="ja-JP" altLang="en-US" sz="3200"/>
              <a:t>畳み込みニューラルネットワーク（</a:t>
            </a:r>
            <a:r>
              <a:rPr lang="en-US" altLang="ja-JP" sz="3200" dirty="0"/>
              <a:t>CNN</a:t>
            </a:r>
            <a:r>
              <a:rPr lang="ja-JP" altLang="en-US" sz="3200"/>
              <a:t>）を用い、画像から特徴量を抽出する</a:t>
            </a:r>
            <a:endParaRPr lang="en-US" altLang="ja-JP" sz="3200" dirty="0"/>
          </a:p>
        </p:txBody>
      </p:sp>
      <p:sp>
        <p:nvSpPr>
          <p:cNvPr id="4" name="正方形/長方形 3">
            <a:extLst>
              <a:ext uri="{FF2B5EF4-FFF2-40B4-BE49-F238E27FC236}">
                <a16:creationId xmlns:a16="http://schemas.microsoft.com/office/drawing/2014/main" id="{56057357-AA60-AEAF-0CF5-73AE66D85169}"/>
              </a:ext>
            </a:extLst>
          </p:cNvPr>
          <p:cNvSpPr/>
          <p:nvPr/>
        </p:nvSpPr>
        <p:spPr>
          <a:xfrm>
            <a:off x="7188027" y="13249309"/>
            <a:ext cx="9159660" cy="307777"/>
          </a:xfrm>
          <a:prstGeom prst="rect">
            <a:avLst/>
          </a:prstGeom>
        </p:spPr>
        <p:txBody>
          <a:bodyPr wrap="square">
            <a:spAutoFit/>
          </a:bodyPr>
          <a:lstStyle/>
          <a:p>
            <a:r>
              <a:rPr lang="ja-JP" altLang="en-US"/>
              <a:t>画像：</a:t>
            </a:r>
            <a:r>
              <a:rPr lang="ja-JP" altLang="en-US">
                <a:hlinkClick r:id="rId3"/>
              </a:rPr>
              <a:t>https://www.researchgate.net/figure/A-general-architecture-of-CNN-taken-from-27_fig2_342763400</a:t>
            </a:r>
            <a:endParaRPr lang="en-US" altLang="ja-JP" dirty="0"/>
          </a:p>
        </p:txBody>
      </p:sp>
      <p:sp>
        <p:nvSpPr>
          <p:cNvPr id="5" name="テキスト ボックス 4">
            <a:extLst>
              <a:ext uri="{FF2B5EF4-FFF2-40B4-BE49-F238E27FC236}">
                <a16:creationId xmlns:a16="http://schemas.microsoft.com/office/drawing/2014/main" id="{3AC4FC43-1DE4-F446-1620-FC2ECA8F7074}"/>
              </a:ext>
            </a:extLst>
          </p:cNvPr>
          <p:cNvSpPr txBox="1"/>
          <p:nvPr/>
        </p:nvSpPr>
        <p:spPr>
          <a:xfrm>
            <a:off x="13899865" y="10275930"/>
            <a:ext cx="7794950" cy="830997"/>
          </a:xfrm>
          <a:prstGeom prst="rect">
            <a:avLst/>
          </a:prstGeom>
          <a:noFill/>
        </p:spPr>
        <p:txBody>
          <a:bodyPr wrap="square">
            <a:spAutoFit/>
          </a:bodyPr>
          <a:lstStyle/>
          <a:p>
            <a:r>
              <a:rPr lang="en-US" altLang="ja-JP" sz="2400" dirty="0"/>
              <a:t>Global Average Pooling</a:t>
            </a:r>
            <a:r>
              <a:rPr lang="ja-JP" altLang="en-US" sz="2400"/>
              <a:t>層からの出力を、</a:t>
            </a:r>
            <a:r>
              <a:rPr lang="en-US" altLang="ja-JP" sz="2400" dirty="0"/>
              <a:t>Driverless AI</a:t>
            </a:r>
            <a:r>
              <a:rPr lang="ja-JP" altLang="en-US" sz="2400"/>
              <a:t>のモデル学習プロセスの入力とする</a:t>
            </a:r>
            <a:endParaRPr lang="en-US" altLang="ja-JP" sz="2400" dirty="0"/>
          </a:p>
        </p:txBody>
      </p:sp>
      <p:sp>
        <p:nvSpPr>
          <p:cNvPr id="6" name="正方形/長方形 5">
            <a:extLst>
              <a:ext uri="{FF2B5EF4-FFF2-40B4-BE49-F238E27FC236}">
                <a16:creationId xmlns:a16="http://schemas.microsoft.com/office/drawing/2014/main" id="{3FB239FC-F14A-BC2E-7007-9318583A2DDE}"/>
              </a:ext>
            </a:extLst>
          </p:cNvPr>
          <p:cNvSpPr/>
          <p:nvPr/>
        </p:nvSpPr>
        <p:spPr>
          <a:xfrm>
            <a:off x="18303429" y="3468409"/>
            <a:ext cx="5623056" cy="4873129"/>
          </a:xfrm>
          <a:prstGeom prst="rect">
            <a:avLst/>
          </a:prstGeom>
        </p:spPr>
        <p:txBody>
          <a:bodyPr wrap="square">
            <a:spAutoFit/>
          </a:bodyPr>
          <a:lstStyle/>
          <a:p>
            <a:pPr>
              <a:spcBef>
                <a:spcPts val="800"/>
              </a:spcBef>
            </a:pPr>
            <a:r>
              <a:rPr lang="ja-JP" altLang="en-US" sz="2400"/>
              <a:t>利用できる事前学習</a:t>
            </a:r>
            <a:r>
              <a:rPr lang="en-US" altLang="ja-JP" sz="2400" dirty="0"/>
              <a:t>CNN</a:t>
            </a:r>
            <a:r>
              <a:rPr lang="ja-JP" altLang="en-US" sz="2400"/>
              <a:t>モデル</a:t>
            </a:r>
            <a:endParaRPr lang="en-US" altLang="ja-JP" sz="2400" dirty="0"/>
          </a:p>
          <a:p>
            <a:pPr marL="457206" indent="-457206">
              <a:spcBef>
                <a:spcPts val="800"/>
              </a:spcBef>
              <a:buFont typeface="Arial" panose="020B0604020202020204" pitchFamily="34" charset="0"/>
              <a:buChar char="•"/>
            </a:pPr>
            <a:r>
              <a:rPr lang="ja-JP" altLang="en-US" sz="2200"/>
              <a:t>densenet121</a:t>
            </a:r>
          </a:p>
          <a:p>
            <a:pPr marL="457206" indent="-457206">
              <a:spcBef>
                <a:spcPts val="800"/>
              </a:spcBef>
              <a:buFont typeface="Arial" panose="020B0604020202020204" pitchFamily="34" charset="0"/>
              <a:buChar char="•"/>
            </a:pPr>
            <a:r>
              <a:rPr lang="ja-JP" altLang="en-US" sz="2200"/>
              <a:t>efficientnetb0</a:t>
            </a:r>
          </a:p>
          <a:p>
            <a:pPr marL="457206" indent="-457206">
              <a:spcBef>
                <a:spcPts val="800"/>
              </a:spcBef>
              <a:buFont typeface="Arial" panose="020B0604020202020204" pitchFamily="34" charset="0"/>
              <a:buChar char="•"/>
            </a:pPr>
            <a:r>
              <a:rPr lang="ja-JP" altLang="en-US" sz="2200"/>
              <a:t>efficientnetb2</a:t>
            </a:r>
          </a:p>
          <a:p>
            <a:pPr marL="457206" indent="-457206">
              <a:spcBef>
                <a:spcPts val="800"/>
              </a:spcBef>
              <a:buFont typeface="Arial" panose="020B0604020202020204" pitchFamily="34" charset="0"/>
              <a:buChar char="•"/>
            </a:pPr>
            <a:r>
              <a:rPr lang="ja-JP" altLang="en-US" sz="2200"/>
              <a:t>inception_v3</a:t>
            </a:r>
          </a:p>
          <a:p>
            <a:pPr marL="457206" indent="-457206">
              <a:spcBef>
                <a:spcPts val="800"/>
              </a:spcBef>
              <a:buFont typeface="Arial" panose="020B0604020202020204" pitchFamily="34" charset="0"/>
              <a:buChar char="•"/>
            </a:pPr>
            <a:r>
              <a:rPr lang="ja-JP" altLang="en-US" sz="2200"/>
              <a:t>mobilenetv2</a:t>
            </a:r>
          </a:p>
          <a:p>
            <a:pPr marL="457206" indent="-457206">
              <a:spcBef>
                <a:spcPts val="800"/>
              </a:spcBef>
              <a:buFont typeface="Arial" panose="020B0604020202020204" pitchFamily="34" charset="0"/>
              <a:buChar char="•"/>
            </a:pPr>
            <a:r>
              <a:rPr lang="ja-JP" altLang="en-US" sz="2200"/>
              <a:t>resnet34</a:t>
            </a:r>
          </a:p>
          <a:p>
            <a:pPr marL="457206" indent="-457206">
              <a:spcBef>
                <a:spcPts val="800"/>
              </a:spcBef>
              <a:buFont typeface="Arial" panose="020B0604020202020204" pitchFamily="34" charset="0"/>
              <a:buChar char="•"/>
            </a:pPr>
            <a:r>
              <a:rPr lang="ja-JP" altLang="en-US" sz="2200"/>
              <a:t>resnet50</a:t>
            </a:r>
          </a:p>
          <a:p>
            <a:pPr marL="457206" indent="-457206">
              <a:spcBef>
                <a:spcPts val="800"/>
              </a:spcBef>
              <a:buFont typeface="Arial" panose="020B0604020202020204" pitchFamily="34" charset="0"/>
              <a:buChar char="•"/>
            </a:pPr>
            <a:r>
              <a:rPr lang="ja-JP" altLang="en-US" sz="2200"/>
              <a:t>seresnet50</a:t>
            </a:r>
          </a:p>
          <a:p>
            <a:pPr marL="457206" indent="-457206">
              <a:spcBef>
                <a:spcPts val="800"/>
              </a:spcBef>
              <a:buFont typeface="Arial" panose="020B0604020202020204" pitchFamily="34" charset="0"/>
              <a:buChar char="•"/>
            </a:pPr>
            <a:r>
              <a:rPr lang="ja-JP" altLang="en-US" sz="2200"/>
              <a:t>seresnext50</a:t>
            </a:r>
          </a:p>
          <a:p>
            <a:pPr marL="457206" indent="-457206">
              <a:spcBef>
                <a:spcPts val="800"/>
              </a:spcBef>
              <a:buFont typeface="Arial" panose="020B0604020202020204" pitchFamily="34" charset="0"/>
              <a:buChar char="•"/>
            </a:pPr>
            <a:r>
              <a:rPr lang="ja-JP" altLang="en-US" sz="2200"/>
              <a:t>xception</a:t>
            </a:r>
            <a:endParaRPr lang="en-US" altLang="ja-JP" sz="2200" dirty="0"/>
          </a:p>
        </p:txBody>
      </p:sp>
      <p:sp>
        <p:nvSpPr>
          <p:cNvPr id="7" name="テキスト ボックス 6">
            <a:extLst>
              <a:ext uri="{FF2B5EF4-FFF2-40B4-BE49-F238E27FC236}">
                <a16:creationId xmlns:a16="http://schemas.microsoft.com/office/drawing/2014/main" id="{7AE2EBF2-EB3D-94DE-50D9-6EBA30A8FDDB}"/>
              </a:ext>
            </a:extLst>
          </p:cNvPr>
          <p:cNvSpPr txBox="1"/>
          <p:nvPr/>
        </p:nvSpPr>
        <p:spPr>
          <a:xfrm>
            <a:off x="3804301" y="10014321"/>
            <a:ext cx="9233455" cy="1354217"/>
          </a:xfrm>
          <a:prstGeom prst="rect">
            <a:avLst/>
          </a:prstGeom>
          <a:noFill/>
        </p:spPr>
        <p:txBody>
          <a:bodyPr wrap="square">
            <a:spAutoFit/>
          </a:bodyPr>
          <a:lstStyle/>
          <a:p>
            <a:pPr>
              <a:spcBef>
                <a:spcPts val="600"/>
              </a:spcBef>
            </a:pPr>
            <a:r>
              <a:rPr lang="ja-JP" altLang="en-US" sz="2400"/>
              <a:t>転移学習、もしくは</a:t>
            </a:r>
            <a:r>
              <a:rPr lang="en-US" altLang="ja-JP" sz="2400" dirty="0"/>
              <a:t>Fine Tuning</a:t>
            </a:r>
            <a:r>
              <a:rPr lang="ja-JP" altLang="en-US" sz="2400"/>
              <a:t>の実施</a:t>
            </a:r>
            <a:endParaRPr lang="en-US" altLang="ja-JP" sz="2400" dirty="0"/>
          </a:p>
          <a:p>
            <a:pPr marL="342900" indent="-342900">
              <a:spcBef>
                <a:spcPts val="600"/>
              </a:spcBef>
              <a:buFont typeface="Arial" panose="020B0604020202020204" pitchFamily="34" charset="0"/>
              <a:buChar char="•"/>
            </a:pPr>
            <a:r>
              <a:rPr lang="ja-JP" altLang="en-US" sz="2400"/>
              <a:t>転移学習：学習済みモデルの重みを初期値として学習を実施</a:t>
            </a:r>
            <a:endParaRPr lang="en-US" altLang="ja-JP" sz="2400" dirty="0"/>
          </a:p>
          <a:p>
            <a:pPr marL="342900" indent="-342900">
              <a:spcBef>
                <a:spcPts val="600"/>
              </a:spcBef>
              <a:buFont typeface="Arial" panose="020B0604020202020204" pitchFamily="34" charset="0"/>
              <a:buChar char="•"/>
            </a:pPr>
            <a:r>
              <a:rPr lang="en-US" altLang="ja-JP" sz="2400" dirty="0"/>
              <a:t>Fine Tuning</a:t>
            </a:r>
            <a:r>
              <a:rPr lang="ja-JP" altLang="en-US" sz="2400"/>
              <a:t>：学習済みモデルを特徴量抽出器として利用</a:t>
            </a:r>
            <a:endParaRPr lang="en-US" altLang="ja-JP" sz="2400" dirty="0"/>
          </a:p>
        </p:txBody>
      </p:sp>
      <p:sp>
        <p:nvSpPr>
          <p:cNvPr id="9" name="テキスト ボックス 8">
            <a:extLst>
              <a:ext uri="{FF2B5EF4-FFF2-40B4-BE49-F238E27FC236}">
                <a16:creationId xmlns:a16="http://schemas.microsoft.com/office/drawing/2014/main" id="{BA8D5110-B1A2-BB1E-C1E4-4BF714EE557D}"/>
              </a:ext>
            </a:extLst>
          </p:cNvPr>
          <p:cNvSpPr txBox="1"/>
          <p:nvPr/>
        </p:nvSpPr>
        <p:spPr>
          <a:xfrm>
            <a:off x="2435511" y="6397897"/>
            <a:ext cx="3668999" cy="830997"/>
          </a:xfrm>
          <a:prstGeom prst="rect">
            <a:avLst/>
          </a:prstGeom>
          <a:noFill/>
        </p:spPr>
        <p:txBody>
          <a:bodyPr wrap="square">
            <a:spAutoFit/>
          </a:bodyPr>
          <a:lstStyle/>
          <a:p>
            <a:pPr>
              <a:spcBef>
                <a:spcPts val="600"/>
              </a:spcBef>
            </a:pPr>
            <a:r>
              <a:rPr lang="ja-JP" altLang="en-US" sz="2400"/>
              <a:t>さまざまなデータ拡張の手法の利用が可能</a:t>
            </a:r>
            <a:endParaRPr lang="en-US" altLang="ja-JP" sz="2400" dirty="0"/>
          </a:p>
        </p:txBody>
      </p:sp>
      <p:sp>
        <p:nvSpPr>
          <p:cNvPr id="10" name="下矢印 9">
            <a:extLst>
              <a:ext uri="{FF2B5EF4-FFF2-40B4-BE49-F238E27FC236}">
                <a16:creationId xmlns:a16="http://schemas.microsoft.com/office/drawing/2014/main" id="{E1F788AF-DA30-0D0A-CFAB-7A670C434D8B}"/>
              </a:ext>
            </a:extLst>
          </p:cNvPr>
          <p:cNvSpPr/>
          <p:nvPr/>
        </p:nvSpPr>
        <p:spPr>
          <a:xfrm>
            <a:off x="14675008" y="8707223"/>
            <a:ext cx="557560" cy="1307098"/>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中かっこ 11">
            <a:extLst>
              <a:ext uri="{FF2B5EF4-FFF2-40B4-BE49-F238E27FC236}">
                <a16:creationId xmlns:a16="http://schemas.microsoft.com/office/drawing/2014/main" id="{A81F0B14-FA7A-E877-486A-F11D759CC056}"/>
              </a:ext>
            </a:extLst>
          </p:cNvPr>
          <p:cNvSpPr/>
          <p:nvPr/>
        </p:nvSpPr>
        <p:spPr>
          <a:xfrm rot="5400000">
            <a:off x="10847149" y="6111072"/>
            <a:ext cx="1388726" cy="5865541"/>
          </a:xfrm>
          <a:prstGeom prst="rightBrace">
            <a:avLst>
              <a:gd name="adj1" fmla="val 8333"/>
              <a:gd name="adj2" fmla="val 78945"/>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8992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91F01B-8523-4522-F431-84AE2687B394}"/>
              </a:ext>
            </a:extLst>
          </p:cNvPr>
          <p:cNvSpPr/>
          <p:nvPr/>
        </p:nvSpPr>
        <p:spPr>
          <a:xfrm>
            <a:off x="4044669" y="4048182"/>
            <a:ext cx="15157731" cy="3252172"/>
          </a:xfrm>
          <a:prstGeom prst="rect">
            <a:avLst/>
          </a:prstGeom>
        </p:spPr>
        <p:txBody>
          <a:bodyPr wrap="square">
            <a:spAutoFit/>
          </a:bodyPr>
          <a:lstStyle/>
          <a:p>
            <a:pPr>
              <a:spcBef>
                <a:spcPts val="1600"/>
              </a:spcBef>
            </a:pPr>
            <a:r>
              <a:rPr lang="ja-JP" altLang="en-US" sz="9600" b="1">
                <a:solidFill>
                  <a:schemeClr val="bg1"/>
                </a:solidFill>
                <a:latin typeface="+mj-lt"/>
              </a:rPr>
              <a:t>機械学習と</a:t>
            </a:r>
            <a:endParaRPr lang="en-US" altLang="ja-JP" sz="9600" b="1" dirty="0">
              <a:solidFill>
                <a:schemeClr val="bg1"/>
              </a:solidFill>
              <a:latin typeface="+mj-lt"/>
            </a:endParaRPr>
          </a:p>
          <a:p>
            <a:pPr>
              <a:spcBef>
                <a:spcPts val="1600"/>
              </a:spcBef>
            </a:pPr>
            <a:r>
              <a:rPr lang="ja-JP" altLang="en-US" sz="9600" b="1">
                <a:solidFill>
                  <a:schemeClr val="bg1"/>
                </a:solidFill>
                <a:latin typeface="+mj-lt"/>
              </a:rPr>
              <a:t>そのユースケース</a:t>
            </a:r>
            <a:endParaRPr lang="en-US" altLang="ja-JP" sz="9600" b="1" dirty="0">
              <a:solidFill>
                <a:schemeClr val="bg1"/>
              </a:solidFill>
              <a:latin typeface="+mj-lt"/>
            </a:endParaRPr>
          </a:p>
        </p:txBody>
      </p:sp>
      <p:sp>
        <p:nvSpPr>
          <p:cNvPr id="3" name="正方形/長方形 2">
            <a:extLst>
              <a:ext uri="{FF2B5EF4-FFF2-40B4-BE49-F238E27FC236}">
                <a16:creationId xmlns:a16="http://schemas.microsoft.com/office/drawing/2014/main" id="{85AA4079-7B92-3173-135B-C1EDB4C848C5}"/>
              </a:ext>
            </a:extLst>
          </p:cNvPr>
          <p:cNvSpPr/>
          <p:nvPr/>
        </p:nvSpPr>
        <p:spPr>
          <a:xfrm>
            <a:off x="3040912" y="4048182"/>
            <a:ext cx="531628" cy="325217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28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画像データを利用したモデル作成</a:t>
            </a:r>
            <a:endParaRPr lang="en-US" altLang="ja-JP" sz="5400" b="1" dirty="0">
              <a:latin typeface="+mj-lt"/>
            </a:endParaRPr>
          </a:p>
        </p:txBody>
      </p:sp>
      <p:pic>
        <p:nvPicPr>
          <p:cNvPr id="2" name="Picture 2">
            <a:extLst>
              <a:ext uri="{FF2B5EF4-FFF2-40B4-BE49-F238E27FC236}">
                <a16:creationId xmlns:a16="http://schemas.microsoft.com/office/drawing/2014/main" id="{48550980-D8D1-CAEF-08D0-B2949AAC8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04" y="5056094"/>
            <a:ext cx="8313551" cy="444832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6550F9C-2DAC-0853-F2FD-6FB1913F5264}"/>
              </a:ext>
            </a:extLst>
          </p:cNvPr>
          <p:cNvSpPr txBox="1"/>
          <p:nvPr/>
        </p:nvSpPr>
        <p:spPr>
          <a:xfrm>
            <a:off x="1636349" y="1794746"/>
            <a:ext cx="21111302" cy="584775"/>
          </a:xfrm>
          <a:prstGeom prst="rect">
            <a:avLst/>
          </a:prstGeom>
          <a:noFill/>
        </p:spPr>
        <p:txBody>
          <a:bodyPr wrap="square">
            <a:spAutoFit/>
          </a:bodyPr>
          <a:lstStyle/>
          <a:p>
            <a:r>
              <a:rPr lang="ja-JP" altLang="en-US" sz="3200"/>
              <a:t>畳み込みニューラルネットワーク（</a:t>
            </a:r>
            <a:r>
              <a:rPr lang="en-US" altLang="ja-JP" sz="3200" dirty="0"/>
              <a:t>CNN</a:t>
            </a:r>
            <a:r>
              <a:rPr lang="ja-JP" altLang="en-US" sz="3200"/>
              <a:t>）を用い、画像から特徴量を抽出する</a:t>
            </a:r>
            <a:endParaRPr lang="en-US" altLang="ja-JP" sz="3200" dirty="0"/>
          </a:p>
        </p:txBody>
      </p:sp>
      <p:sp>
        <p:nvSpPr>
          <p:cNvPr id="11" name="正方形/長方形 10">
            <a:extLst>
              <a:ext uri="{FF2B5EF4-FFF2-40B4-BE49-F238E27FC236}">
                <a16:creationId xmlns:a16="http://schemas.microsoft.com/office/drawing/2014/main" id="{7D3B849D-B182-3D59-3826-9FC919EC9963}"/>
              </a:ext>
            </a:extLst>
          </p:cNvPr>
          <p:cNvSpPr/>
          <p:nvPr/>
        </p:nvSpPr>
        <p:spPr>
          <a:xfrm>
            <a:off x="8014447" y="5056094"/>
            <a:ext cx="6257365" cy="4448328"/>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6723086-0214-77C7-5A84-080DD4173B0E}"/>
              </a:ext>
            </a:extLst>
          </p:cNvPr>
          <p:cNvSpPr/>
          <p:nvPr/>
        </p:nvSpPr>
        <p:spPr>
          <a:xfrm>
            <a:off x="14340392" y="5056094"/>
            <a:ext cx="866563" cy="4448328"/>
          </a:xfrm>
          <a:prstGeom prst="rect">
            <a:avLst/>
          </a:prstGeom>
          <a:solidFill>
            <a:schemeClr val="bg1">
              <a:lumMod val="95000"/>
              <a:alpha val="7998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6CDFD80-E72E-EEAB-4203-042967346BA0}"/>
              </a:ext>
            </a:extLst>
          </p:cNvPr>
          <p:cNvSpPr/>
          <p:nvPr/>
        </p:nvSpPr>
        <p:spPr>
          <a:xfrm>
            <a:off x="6893404" y="5056094"/>
            <a:ext cx="1075041" cy="4448328"/>
          </a:xfrm>
          <a:prstGeom prst="rect">
            <a:avLst/>
          </a:prstGeom>
          <a:solidFill>
            <a:schemeClr val="bg1">
              <a:lumMod val="95000"/>
              <a:alpha val="7998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D8BEDA2-710B-320E-A871-3D3F06349BC5}"/>
              </a:ext>
            </a:extLst>
          </p:cNvPr>
          <p:cNvSpPr txBox="1"/>
          <p:nvPr/>
        </p:nvSpPr>
        <p:spPr>
          <a:xfrm>
            <a:off x="7968445" y="4441371"/>
            <a:ext cx="6303367" cy="523220"/>
          </a:xfrm>
          <a:prstGeom prst="rect">
            <a:avLst/>
          </a:prstGeom>
          <a:noFill/>
        </p:spPr>
        <p:txBody>
          <a:bodyPr wrap="square">
            <a:spAutoFit/>
          </a:bodyPr>
          <a:lstStyle/>
          <a:p>
            <a:pPr algn="ctr"/>
            <a:r>
              <a:rPr lang="ja-JP" altLang="en-US" sz="2800">
                <a:solidFill>
                  <a:srgbClr val="002060"/>
                </a:solidFill>
              </a:rPr>
              <a:t>畳み込み構造</a:t>
            </a:r>
          </a:p>
        </p:txBody>
      </p:sp>
      <p:pic>
        <p:nvPicPr>
          <p:cNvPr id="17" name="図 16" descr="猫の顔&#10;&#10;自動的に生成された説明">
            <a:extLst>
              <a:ext uri="{FF2B5EF4-FFF2-40B4-BE49-F238E27FC236}">
                <a16:creationId xmlns:a16="http://schemas.microsoft.com/office/drawing/2014/main" id="{D227D654-47AE-D5B7-9A80-247A8C6FB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870" y="7570125"/>
            <a:ext cx="1366955" cy="1010813"/>
          </a:xfrm>
          <a:prstGeom prst="rect">
            <a:avLst/>
          </a:prstGeom>
        </p:spPr>
      </p:pic>
      <p:pic>
        <p:nvPicPr>
          <p:cNvPr id="18" name="図 17" descr="白いバックグラウンドの前に立っている犬&#10;&#10;自動的に生成された説明">
            <a:extLst>
              <a:ext uri="{FF2B5EF4-FFF2-40B4-BE49-F238E27FC236}">
                <a16:creationId xmlns:a16="http://schemas.microsoft.com/office/drawing/2014/main" id="{42BE2637-20DB-9CAE-ADD6-2279068F2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870" y="5929046"/>
            <a:ext cx="1366955" cy="1366955"/>
          </a:xfrm>
          <a:prstGeom prst="rect">
            <a:avLst/>
          </a:prstGeom>
        </p:spPr>
      </p:pic>
      <p:sp>
        <p:nvSpPr>
          <p:cNvPr id="19" name="テキスト ボックス 18">
            <a:extLst>
              <a:ext uri="{FF2B5EF4-FFF2-40B4-BE49-F238E27FC236}">
                <a16:creationId xmlns:a16="http://schemas.microsoft.com/office/drawing/2014/main" id="{308D9580-C465-DBDE-2F8B-09D57ACBA867}"/>
              </a:ext>
            </a:extLst>
          </p:cNvPr>
          <p:cNvSpPr txBox="1"/>
          <p:nvPr/>
        </p:nvSpPr>
        <p:spPr>
          <a:xfrm>
            <a:off x="4148181" y="6430771"/>
            <a:ext cx="1539344" cy="406593"/>
          </a:xfrm>
          <a:prstGeom prst="rect">
            <a:avLst/>
          </a:prstGeom>
          <a:noFill/>
        </p:spPr>
        <p:txBody>
          <a:bodyPr wrap="square">
            <a:spAutoFit/>
          </a:bodyPr>
          <a:lstStyle/>
          <a:p>
            <a:pPr algn="ctr"/>
            <a:r>
              <a:rPr lang="en-US" altLang="ja-JP" sz="2000" dirty="0"/>
              <a:t>“</a:t>
            </a:r>
            <a:r>
              <a:rPr lang="ja-JP" altLang="en-US" sz="2000"/>
              <a:t>イヌ</a:t>
            </a:r>
            <a:r>
              <a:rPr lang="en-US" altLang="ja-JP" sz="2000" dirty="0"/>
              <a:t>”</a:t>
            </a:r>
          </a:p>
        </p:txBody>
      </p:sp>
      <p:sp>
        <p:nvSpPr>
          <p:cNvPr id="20" name="テキスト ボックス 19">
            <a:extLst>
              <a:ext uri="{FF2B5EF4-FFF2-40B4-BE49-F238E27FC236}">
                <a16:creationId xmlns:a16="http://schemas.microsoft.com/office/drawing/2014/main" id="{A0CE3B14-6498-8A3C-1B2E-B33AD9EE81CC}"/>
              </a:ext>
            </a:extLst>
          </p:cNvPr>
          <p:cNvSpPr txBox="1"/>
          <p:nvPr/>
        </p:nvSpPr>
        <p:spPr>
          <a:xfrm>
            <a:off x="4148181" y="7872234"/>
            <a:ext cx="1539344" cy="406593"/>
          </a:xfrm>
          <a:prstGeom prst="rect">
            <a:avLst/>
          </a:prstGeom>
          <a:noFill/>
        </p:spPr>
        <p:txBody>
          <a:bodyPr wrap="square">
            <a:spAutoFit/>
          </a:bodyPr>
          <a:lstStyle/>
          <a:p>
            <a:pPr algn="ctr"/>
            <a:r>
              <a:rPr lang="en-US" altLang="ja-JP" sz="2000" dirty="0"/>
              <a:t>“</a:t>
            </a:r>
            <a:r>
              <a:rPr lang="ja-JP" altLang="en-US" sz="2000"/>
              <a:t>ネコ</a:t>
            </a:r>
            <a:r>
              <a:rPr lang="en-US" altLang="ja-JP" sz="2000" dirty="0"/>
              <a:t>”</a:t>
            </a:r>
          </a:p>
        </p:txBody>
      </p:sp>
      <p:sp>
        <p:nvSpPr>
          <p:cNvPr id="21" name="右矢印 20">
            <a:extLst>
              <a:ext uri="{FF2B5EF4-FFF2-40B4-BE49-F238E27FC236}">
                <a16:creationId xmlns:a16="http://schemas.microsoft.com/office/drawing/2014/main" id="{335463F8-4A86-3073-1324-C8B81B2AF90E}"/>
              </a:ext>
            </a:extLst>
          </p:cNvPr>
          <p:cNvSpPr/>
          <p:nvPr/>
        </p:nvSpPr>
        <p:spPr>
          <a:xfrm>
            <a:off x="6004229" y="6634067"/>
            <a:ext cx="1366955" cy="1217530"/>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A87AF456-9CF9-5E91-5D22-C8B8D727EEB3}"/>
              </a:ext>
            </a:extLst>
          </p:cNvPr>
          <p:cNvSpPr/>
          <p:nvPr/>
        </p:nvSpPr>
        <p:spPr>
          <a:xfrm>
            <a:off x="14937549" y="6634067"/>
            <a:ext cx="1366955" cy="1217530"/>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BBF9C2E8-F3E7-B0BF-B4BD-2CE5411C8980}"/>
              </a:ext>
            </a:extLst>
          </p:cNvPr>
          <p:cNvSpPr txBox="1"/>
          <p:nvPr/>
        </p:nvSpPr>
        <p:spPr>
          <a:xfrm>
            <a:off x="20488487" y="6430771"/>
            <a:ext cx="1539344" cy="406593"/>
          </a:xfrm>
          <a:prstGeom prst="rect">
            <a:avLst/>
          </a:prstGeom>
          <a:noFill/>
        </p:spPr>
        <p:txBody>
          <a:bodyPr wrap="square">
            <a:spAutoFit/>
          </a:bodyPr>
          <a:lstStyle/>
          <a:p>
            <a:pPr algn="ctr"/>
            <a:r>
              <a:rPr lang="en-US" altLang="ja-JP" sz="2000" dirty="0"/>
              <a:t>“</a:t>
            </a:r>
            <a:r>
              <a:rPr lang="ja-JP" altLang="en-US" sz="2000"/>
              <a:t>イヌ</a:t>
            </a:r>
            <a:r>
              <a:rPr lang="en-US" altLang="ja-JP" sz="2000" dirty="0"/>
              <a:t>”</a:t>
            </a:r>
          </a:p>
        </p:txBody>
      </p:sp>
      <p:sp>
        <p:nvSpPr>
          <p:cNvPr id="26" name="テキスト ボックス 25">
            <a:extLst>
              <a:ext uri="{FF2B5EF4-FFF2-40B4-BE49-F238E27FC236}">
                <a16:creationId xmlns:a16="http://schemas.microsoft.com/office/drawing/2014/main" id="{616A6173-7226-8CFB-0C0D-5878789A43BC}"/>
              </a:ext>
            </a:extLst>
          </p:cNvPr>
          <p:cNvSpPr txBox="1"/>
          <p:nvPr/>
        </p:nvSpPr>
        <p:spPr>
          <a:xfrm>
            <a:off x="20488487" y="7885200"/>
            <a:ext cx="1539344" cy="406593"/>
          </a:xfrm>
          <a:prstGeom prst="rect">
            <a:avLst/>
          </a:prstGeom>
          <a:noFill/>
        </p:spPr>
        <p:txBody>
          <a:bodyPr wrap="square">
            <a:spAutoFit/>
          </a:bodyPr>
          <a:lstStyle/>
          <a:p>
            <a:pPr algn="ctr"/>
            <a:r>
              <a:rPr lang="en-US" altLang="ja-JP" sz="2000" dirty="0"/>
              <a:t>“</a:t>
            </a:r>
            <a:r>
              <a:rPr lang="ja-JP" altLang="en-US" sz="2000"/>
              <a:t>ネコ</a:t>
            </a:r>
            <a:r>
              <a:rPr lang="en-US" altLang="ja-JP" sz="2000" dirty="0"/>
              <a:t>”</a:t>
            </a:r>
          </a:p>
        </p:txBody>
      </p:sp>
      <p:sp>
        <p:nvSpPr>
          <p:cNvPr id="27" name="テキスト ボックス 26">
            <a:extLst>
              <a:ext uri="{FF2B5EF4-FFF2-40B4-BE49-F238E27FC236}">
                <a16:creationId xmlns:a16="http://schemas.microsoft.com/office/drawing/2014/main" id="{A1A69C2A-34FA-A207-B7C7-71BD0634DC19}"/>
              </a:ext>
            </a:extLst>
          </p:cNvPr>
          <p:cNvSpPr txBox="1"/>
          <p:nvPr/>
        </p:nvSpPr>
        <p:spPr>
          <a:xfrm>
            <a:off x="16659067" y="6430771"/>
            <a:ext cx="3931314" cy="400110"/>
          </a:xfrm>
          <a:prstGeom prst="rect">
            <a:avLst/>
          </a:prstGeom>
          <a:noFill/>
        </p:spPr>
        <p:txBody>
          <a:bodyPr wrap="square">
            <a:spAutoFit/>
          </a:bodyPr>
          <a:lstStyle/>
          <a:p>
            <a:pPr algn="ctr"/>
            <a:r>
              <a:rPr lang="en-US" altLang="ja-JP" sz="2000" dirty="0"/>
              <a:t>[0.124, 1.298, -0.325, …, 1.520]</a:t>
            </a:r>
          </a:p>
        </p:txBody>
      </p:sp>
      <p:sp>
        <p:nvSpPr>
          <p:cNvPr id="28" name="テキスト ボックス 27">
            <a:extLst>
              <a:ext uri="{FF2B5EF4-FFF2-40B4-BE49-F238E27FC236}">
                <a16:creationId xmlns:a16="http://schemas.microsoft.com/office/drawing/2014/main" id="{C63F5636-BBAA-B8B0-C6FA-AF662692D816}"/>
              </a:ext>
            </a:extLst>
          </p:cNvPr>
          <p:cNvSpPr txBox="1"/>
          <p:nvPr/>
        </p:nvSpPr>
        <p:spPr>
          <a:xfrm>
            <a:off x="16659067" y="7878717"/>
            <a:ext cx="3931314" cy="400110"/>
          </a:xfrm>
          <a:prstGeom prst="rect">
            <a:avLst/>
          </a:prstGeom>
          <a:noFill/>
        </p:spPr>
        <p:txBody>
          <a:bodyPr wrap="square">
            <a:spAutoFit/>
          </a:bodyPr>
          <a:lstStyle/>
          <a:p>
            <a:pPr algn="ctr"/>
            <a:r>
              <a:rPr lang="en-US" altLang="ja-JP" sz="2000" dirty="0"/>
              <a:t>[-1.124, 0.922, 0.501, …, 0.053]</a:t>
            </a:r>
          </a:p>
        </p:txBody>
      </p:sp>
      <p:sp>
        <p:nvSpPr>
          <p:cNvPr id="29" name="上カーブ矢印 28">
            <a:extLst>
              <a:ext uri="{FF2B5EF4-FFF2-40B4-BE49-F238E27FC236}">
                <a16:creationId xmlns:a16="http://schemas.microsoft.com/office/drawing/2014/main" id="{ACD1CAA2-63F0-A20D-9A61-8D4B5BA848F0}"/>
              </a:ext>
            </a:extLst>
          </p:cNvPr>
          <p:cNvSpPr/>
          <p:nvPr/>
        </p:nvSpPr>
        <p:spPr>
          <a:xfrm>
            <a:off x="3340361" y="8882744"/>
            <a:ext cx="15712751" cy="207139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E51211AA-967C-FE3F-A7F0-802731430475}"/>
              </a:ext>
            </a:extLst>
          </p:cNvPr>
          <p:cNvSpPr txBox="1"/>
          <p:nvPr/>
        </p:nvSpPr>
        <p:spPr>
          <a:xfrm>
            <a:off x="5612881" y="11294675"/>
            <a:ext cx="13722286" cy="523220"/>
          </a:xfrm>
          <a:prstGeom prst="rect">
            <a:avLst/>
          </a:prstGeom>
          <a:noFill/>
        </p:spPr>
        <p:txBody>
          <a:bodyPr wrap="square">
            <a:spAutoFit/>
          </a:bodyPr>
          <a:lstStyle/>
          <a:p>
            <a:r>
              <a:rPr lang="ja-JP" altLang="en-US" sz="2800"/>
              <a:t>畳み込み構造により、画像がその特徴量を表すベクトルに変換される</a:t>
            </a:r>
            <a:endParaRPr lang="en-US" altLang="ja-JP" sz="2800" dirty="0"/>
          </a:p>
        </p:txBody>
      </p:sp>
    </p:spTree>
    <p:extLst>
      <p:ext uri="{BB962C8B-B14F-4D97-AF65-F5344CB8AC3E}">
        <p14:creationId xmlns:p14="http://schemas.microsoft.com/office/powerpoint/2010/main" val="125326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テキストデータを利用したモデル作成</a:t>
            </a:r>
            <a:endParaRPr lang="en-US" altLang="ja-JP" sz="5400" b="1" dirty="0">
              <a:latin typeface="+mj-lt"/>
            </a:endParaRPr>
          </a:p>
        </p:txBody>
      </p:sp>
      <p:sp>
        <p:nvSpPr>
          <p:cNvPr id="11" name="テキスト ボックス 10">
            <a:extLst>
              <a:ext uri="{FF2B5EF4-FFF2-40B4-BE49-F238E27FC236}">
                <a16:creationId xmlns:a16="http://schemas.microsoft.com/office/drawing/2014/main" id="{11F5F7DF-7B8A-83AD-E625-A981A7A9594A}"/>
              </a:ext>
            </a:extLst>
          </p:cNvPr>
          <p:cNvSpPr txBox="1"/>
          <p:nvPr/>
        </p:nvSpPr>
        <p:spPr>
          <a:xfrm>
            <a:off x="1636349" y="1794746"/>
            <a:ext cx="21111302" cy="584775"/>
          </a:xfrm>
          <a:prstGeom prst="rect">
            <a:avLst/>
          </a:prstGeom>
          <a:noFill/>
        </p:spPr>
        <p:txBody>
          <a:bodyPr wrap="square">
            <a:spAutoFit/>
          </a:bodyPr>
          <a:lstStyle/>
          <a:p>
            <a:r>
              <a:rPr lang="ja-JP" altLang="en-US" sz="3200"/>
              <a:t>テキストデータを、</a:t>
            </a:r>
            <a:r>
              <a:rPr lang="en-US" altLang="ja-JP" sz="3200" dirty="0"/>
              <a:t>Deep Learning</a:t>
            </a:r>
            <a:r>
              <a:rPr lang="ja-JP" altLang="en-US" sz="3200"/>
              <a:t>などさまざまな方法で、ベクトルへ変換する</a:t>
            </a:r>
            <a:endParaRPr lang="en-US" altLang="ja-JP" sz="3200" dirty="0"/>
          </a:p>
        </p:txBody>
      </p:sp>
      <p:pic>
        <p:nvPicPr>
          <p:cNvPr id="16" name="Picture 2" descr="driverless-nlp-recipe">
            <a:extLst>
              <a:ext uri="{FF2B5EF4-FFF2-40B4-BE49-F238E27FC236}">
                <a16:creationId xmlns:a16="http://schemas.microsoft.com/office/drawing/2014/main" id="{608014B1-ABA3-20D6-8BAC-5836AABDCB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38"/>
          <a:stretch/>
        </p:blipFill>
        <p:spPr bwMode="auto">
          <a:xfrm>
            <a:off x="6768298" y="3899957"/>
            <a:ext cx="9285643" cy="5916085"/>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a:extLst>
              <a:ext uri="{FF2B5EF4-FFF2-40B4-BE49-F238E27FC236}">
                <a16:creationId xmlns:a16="http://schemas.microsoft.com/office/drawing/2014/main" id="{A34FC483-B3F2-69A3-F1FE-BA3BD480DDFA}"/>
              </a:ext>
            </a:extLst>
          </p:cNvPr>
          <p:cNvSpPr/>
          <p:nvPr/>
        </p:nvSpPr>
        <p:spPr>
          <a:xfrm>
            <a:off x="6768298" y="10610489"/>
            <a:ext cx="10083428" cy="1723549"/>
          </a:xfrm>
          <a:prstGeom prst="rect">
            <a:avLst/>
          </a:prstGeom>
        </p:spPr>
        <p:txBody>
          <a:bodyPr wrap="square">
            <a:spAutoFit/>
          </a:bodyPr>
          <a:lstStyle/>
          <a:p>
            <a:pPr marL="457200" indent="-457200">
              <a:spcBef>
                <a:spcPts val="600"/>
              </a:spcBef>
              <a:buFont typeface="Arial" panose="020B0604020202020204" pitchFamily="34" charset="0"/>
              <a:buChar char="•"/>
            </a:pPr>
            <a:r>
              <a:rPr lang="en-US" altLang="ja-JP" sz="3200" dirty="0"/>
              <a:t>Bug of Words, TFIDF + SVD, GLM</a:t>
            </a:r>
          </a:p>
          <a:p>
            <a:pPr marL="457200" indent="-457200">
              <a:spcBef>
                <a:spcPts val="600"/>
              </a:spcBef>
              <a:buFont typeface="Arial" panose="020B0604020202020204" pitchFamily="34" charset="0"/>
              <a:buChar char="•"/>
            </a:pPr>
            <a:r>
              <a:rPr lang="en-US" altLang="ja-JP" sz="3200" dirty="0"/>
              <a:t>Word/Character Embedding + CNN, RNN</a:t>
            </a:r>
          </a:p>
          <a:p>
            <a:pPr marL="457200" indent="-457200">
              <a:spcBef>
                <a:spcPts val="600"/>
              </a:spcBef>
              <a:buFont typeface="Arial" panose="020B0604020202020204" pitchFamily="34" charset="0"/>
              <a:buChar char="•"/>
            </a:pPr>
            <a:r>
              <a:rPr lang="en-US" altLang="ja-JP" sz="3200" dirty="0"/>
              <a:t>BERT</a:t>
            </a:r>
          </a:p>
        </p:txBody>
      </p:sp>
      <p:pic>
        <p:nvPicPr>
          <p:cNvPr id="25" name="Picture 2" descr="TensorBoard | TensorFlow">
            <a:extLst>
              <a:ext uri="{FF2B5EF4-FFF2-40B4-BE49-F238E27FC236}">
                <a16:creationId xmlns:a16="http://schemas.microsoft.com/office/drawing/2014/main" id="{35406834-FA4F-4166-1FE8-8A92BE313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91" t="4973" r="26701" b="4400"/>
          <a:stretch/>
        </p:blipFill>
        <p:spPr bwMode="auto">
          <a:xfrm>
            <a:off x="15458133" y="5386262"/>
            <a:ext cx="595811" cy="656589"/>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pic>
        <p:nvPicPr>
          <p:cNvPr id="26" name="Picture 4" descr="PyTorch">
            <a:extLst>
              <a:ext uri="{FF2B5EF4-FFF2-40B4-BE49-F238E27FC236}">
                <a16:creationId xmlns:a16="http://schemas.microsoft.com/office/drawing/2014/main" id="{E7698FF5-3AC9-00D9-1F85-6550E141F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03" t="12986" r="17773" b="12347"/>
          <a:stretch/>
        </p:blipFill>
        <p:spPr bwMode="auto">
          <a:xfrm>
            <a:off x="9957944" y="8467595"/>
            <a:ext cx="560365" cy="656589"/>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pic>
        <p:nvPicPr>
          <p:cNvPr id="27" name="Picture 2" descr="TensorBoard | TensorFlow">
            <a:extLst>
              <a:ext uri="{FF2B5EF4-FFF2-40B4-BE49-F238E27FC236}">
                <a16:creationId xmlns:a16="http://schemas.microsoft.com/office/drawing/2014/main" id="{AD8CA29F-1038-08E8-53DA-B474E70058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91" t="4973" r="26701" b="4400"/>
          <a:stretch/>
        </p:blipFill>
        <p:spPr bwMode="auto">
          <a:xfrm>
            <a:off x="15441461" y="6892342"/>
            <a:ext cx="595811" cy="656589"/>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graphicFrame>
        <p:nvGraphicFramePr>
          <p:cNvPr id="29" name="表 4">
            <a:extLst>
              <a:ext uri="{FF2B5EF4-FFF2-40B4-BE49-F238E27FC236}">
                <a16:creationId xmlns:a16="http://schemas.microsoft.com/office/drawing/2014/main" id="{04C0B335-4EA0-F67F-7746-76CC7968F169}"/>
              </a:ext>
            </a:extLst>
          </p:cNvPr>
          <p:cNvGraphicFramePr>
            <a:graphicFrameLocks noGrp="1"/>
          </p:cNvGraphicFramePr>
          <p:nvPr/>
        </p:nvGraphicFramePr>
        <p:xfrm>
          <a:off x="753271" y="4259187"/>
          <a:ext cx="4867212" cy="5197626"/>
        </p:xfrm>
        <a:graphic>
          <a:graphicData uri="http://schemas.openxmlformats.org/drawingml/2006/table">
            <a:tbl>
              <a:tblPr firstRow="1" bandRow="1">
                <a:tableStyleId>{5940675A-B579-460E-94D1-54222C63F5DA}</a:tableStyleId>
              </a:tblPr>
              <a:tblGrid>
                <a:gridCol w="3637434">
                  <a:extLst>
                    <a:ext uri="{9D8B030D-6E8A-4147-A177-3AD203B41FA5}">
                      <a16:colId xmlns:a16="http://schemas.microsoft.com/office/drawing/2014/main" val="3405931832"/>
                    </a:ext>
                  </a:extLst>
                </a:gridCol>
                <a:gridCol w="1229778">
                  <a:extLst>
                    <a:ext uri="{9D8B030D-6E8A-4147-A177-3AD203B41FA5}">
                      <a16:colId xmlns:a16="http://schemas.microsoft.com/office/drawing/2014/main" val="4251981545"/>
                    </a:ext>
                  </a:extLst>
                </a:gridCol>
              </a:tblGrid>
              <a:tr h="990862">
                <a:tc>
                  <a:txBody>
                    <a:bodyPr/>
                    <a:lstStyle/>
                    <a:p>
                      <a:pPr algn="ctr"/>
                      <a:r>
                        <a:rPr kumimoji="1" lang="en-US" altLang="ja-JP" sz="1900" b="1" dirty="0"/>
                        <a:t>Text</a:t>
                      </a:r>
                      <a:endParaRPr kumimoji="1" lang="ja-JP" altLang="en-US" sz="1900" b="1"/>
                    </a:p>
                  </a:txBody>
                  <a:tcPr marL="243840" marR="243840" marT="121920" marB="121920" anchor="ctr">
                    <a:solidFill>
                      <a:schemeClr val="bg1">
                        <a:lumMod val="75000"/>
                      </a:schemeClr>
                    </a:solidFill>
                  </a:tcPr>
                </a:tc>
                <a:tc>
                  <a:txBody>
                    <a:bodyPr/>
                    <a:lstStyle/>
                    <a:p>
                      <a:pPr algn="ctr"/>
                      <a:r>
                        <a:rPr kumimoji="1" lang="en-US" altLang="ja-JP" sz="1900" b="1" dirty="0"/>
                        <a:t>Target</a:t>
                      </a:r>
                      <a:endParaRPr kumimoji="1" lang="ja-JP" altLang="en-US" sz="1900" b="1"/>
                    </a:p>
                  </a:txBody>
                  <a:tcPr marL="243840" marR="243840" marT="121920" marB="121920" anchor="ctr">
                    <a:solidFill>
                      <a:schemeClr val="bg1">
                        <a:lumMod val="65000"/>
                      </a:schemeClr>
                    </a:solidFill>
                  </a:tcPr>
                </a:tc>
                <a:extLst>
                  <a:ext uri="{0D108BD9-81ED-4DB2-BD59-A6C34878D82A}">
                    <a16:rowId xmlns:a16="http://schemas.microsoft.com/office/drawing/2014/main" val="1302951332"/>
                  </a:ext>
                </a:extLst>
              </a:tr>
              <a:tr h="990862">
                <a:tc>
                  <a:txBody>
                    <a:bodyPr/>
                    <a:lstStyle/>
                    <a:p>
                      <a:r>
                        <a:rPr kumimoji="1" lang="en-US" altLang="ja-JP" sz="1900" dirty="0"/>
                        <a:t>'</a:t>
                      </a:r>
                      <a:r>
                        <a:rPr kumimoji="1" lang="ja-JP" altLang="en-US" sz="1900"/>
                        <a:t>昨日の夜本屋に行きました。久しぶりで楽しかったです。</a:t>
                      </a:r>
                      <a:r>
                        <a:rPr kumimoji="1" lang="en-US" altLang="ja-JP" sz="1900" dirty="0"/>
                        <a:t>'</a:t>
                      </a:r>
                      <a:endParaRPr kumimoji="1" lang="ja-JP" altLang="en-US" sz="1900"/>
                    </a:p>
                  </a:txBody>
                  <a:tcPr marL="243840" marR="243840" marT="121920" marB="121920" anchor="ctr"/>
                </a:tc>
                <a:tc>
                  <a:txBody>
                    <a:bodyPr/>
                    <a:lstStyle/>
                    <a:p>
                      <a:r>
                        <a:rPr kumimoji="1" lang="en-US" altLang="ja-JP" sz="1900" dirty="0"/>
                        <a:t>True</a:t>
                      </a:r>
                      <a:endParaRPr kumimoji="1" lang="ja-JP" altLang="en-US" sz="1900"/>
                    </a:p>
                  </a:txBody>
                  <a:tcPr marL="243840" marR="243840" marT="121920" marB="121920" anchor="ctr"/>
                </a:tc>
                <a:extLst>
                  <a:ext uri="{0D108BD9-81ED-4DB2-BD59-A6C34878D82A}">
                    <a16:rowId xmlns:a16="http://schemas.microsoft.com/office/drawing/2014/main" val="572743644"/>
                  </a:ext>
                </a:extLst>
              </a:tr>
              <a:tr h="1055674">
                <a:tc>
                  <a:txBody>
                    <a:bodyPr/>
                    <a:lstStyle/>
                    <a:p>
                      <a:r>
                        <a:rPr kumimoji="1" lang="en-US" altLang="ja-JP" sz="1900" dirty="0"/>
                        <a:t>'</a:t>
                      </a:r>
                      <a:r>
                        <a:rPr kumimoji="1" lang="ja-JP" altLang="en-US" sz="1900"/>
                        <a:t>昨日の本屋はとても混んでいて、欲しかった本が買えませんでした。</a:t>
                      </a:r>
                      <a:r>
                        <a:rPr kumimoji="1" lang="en-US" altLang="ja-JP" sz="1900" dirty="0"/>
                        <a:t>'</a:t>
                      </a:r>
                      <a:endParaRPr kumimoji="1" lang="ja-JP" altLang="en-US" sz="1900"/>
                    </a:p>
                  </a:txBody>
                  <a:tcPr marL="243840" marR="243840" marT="121920" marB="121920" anchor="ctr"/>
                </a:tc>
                <a:tc>
                  <a:txBody>
                    <a:bodyPr/>
                    <a:lstStyle/>
                    <a:p>
                      <a:r>
                        <a:rPr kumimoji="1" lang="en-US" altLang="ja-JP" sz="1900" dirty="0"/>
                        <a:t>False</a:t>
                      </a:r>
                      <a:endParaRPr kumimoji="1" lang="ja-JP" altLang="en-US" sz="1900"/>
                    </a:p>
                  </a:txBody>
                  <a:tcPr marL="243840" marR="243840" marT="121920" marB="121920" anchor="ctr"/>
                </a:tc>
                <a:extLst>
                  <a:ext uri="{0D108BD9-81ED-4DB2-BD59-A6C34878D82A}">
                    <a16:rowId xmlns:a16="http://schemas.microsoft.com/office/drawing/2014/main" val="1079984579"/>
                  </a:ext>
                </a:extLst>
              </a:tr>
              <a:tr h="990862">
                <a:tc>
                  <a:txBody>
                    <a:bodyPr/>
                    <a:lstStyle/>
                    <a:p>
                      <a:r>
                        <a:rPr kumimoji="1" lang="en-US" altLang="ja-JP" sz="1900" dirty="0"/>
                        <a:t>'</a:t>
                      </a:r>
                      <a:r>
                        <a:rPr kumimoji="1" lang="ja-JP" altLang="en-US" sz="1900"/>
                        <a:t>あの本はずっと欲しかったので、昨日の夜買えて嬉しかったです。</a:t>
                      </a:r>
                      <a:r>
                        <a:rPr kumimoji="1" lang="en-US" altLang="ja-JP" sz="1900" dirty="0"/>
                        <a:t>'</a:t>
                      </a:r>
                      <a:endParaRPr kumimoji="1" lang="ja-JP" altLang="en-US" sz="1900"/>
                    </a:p>
                  </a:txBody>
                  <a:tcPr marL="243840" marR="243840" marT="121920" marB="121920" anchor="ctr"/>
                </a:tc>
                <a:tc>
                  <a:txBody>
                    <a:bodyPr/>
                    <a:lstStyle/>
                    <a:p>
                      <a:r>
                        <a:rPr kumimoji="1" lang="en-US" altLang="ja-JP" sz="1900" dirty="0"/>
                        <a:t>True</a:t>
                      </a:r>
                      <a:endParaRPr kumimoji="1" lang="ja-JP" altLang="en-US" sz="1900"/>
                    </a:p>
                  </a:txBody>
                  <a:tcPr marL="243840" marR="243840" marT="121920" marB="121920" anchor="ctr"/>
                </a:tc>
                <a:extLst>
                  <a:ext uri="{0D108BD9-81ED-4DB2-BD59-A6C34878D82A}">
                    <a16:rowId xmlns:a16="http://schemas.microsoft.com/office/drawing/2014/main" val="3632026403"/>
                  </a:ext>
                </a:extLst>
              </a:tr>
              <a:tr h="990862">
                <a:tc>
                  <a:txBody>
                    <a:bodyPr/>
                    <a:lstStyle/>
                    <a:p>
                      <a:pPr algn="ctr"/>
                      <a:r>
                        <a:rPr kumimoji="1" lang="en-US" altLang="ja-JP" sz="1900" dirty="0"/>
                        <a:t>:</a:t>
                      </a:r>
                      <a:endParaRPr kumimoji="1" lang="ja-JP" altLang="en-US" sz="1900"/>
                    </a:p>
                  </a:txBody>
                  <a:tcPr marL="243840" marR="243840" marT="121920" marB="121920" anchor="ctr"/>
                </a:tc>
                <a:tc>
                  <a:txBody>
                    <a:bodyPr/>
                    <a:lstStyle/>
                    <a:p>
                      <a:pPr algn="ctr"/>
                      <a:r>
                        <a:rPr kumimoji="1" lang="en-US" altLang="ja-JP" sz="1900" dirty="0"/>
                        <a:t>:</a:t>
                      </a:r>
                      <a:endParaRPr kumimoji="1" lang="ja-JP" altLang="en-US" sz="1900"/>
                    </a:p>
                  </a:txBody>
                  <a:tcPr marL="243840" marR="243840" marT="121920" marB="121920" anchor="ctr"/>
                </a:tc>
                <a:extLst>
                  <a:ext uri="{0D108BD9-81ED-4DB2-BD59-A6C34878D82A}">
                    <a16:rowId xmlns:a16="http://schemas.microsoft.com/office/drawing/2014/main" val="150595673"/>
                  </a:ext>
                </a:extLst>
              </a:tr>
            </a:tbl>
          </a:graphicData>
        </a:graphic>
      </p:graphicFrame>
      <p:graphicFrame>
        <p:nvGraphicFramePr>
          <p:cNvPr id="30" name="表 29">
            <a:extLst>
              <a:ext uri="{FF2B5EF4-FFF2-40B4-BE49-F238E27FC236}">
                <a16:creationId xmlns:a16="http://schemas.microsoft.com/office/drawing/2014/main" id="{70293EE4-15C8-83F9-3B15-3277930C83A0}"/>
              </a:ext>
            </a:extLst>
          </p:cNvPr>
          <p:cNvGraphicFramePr>
            <a:graphicFrameLocks noGrp="1"/>
          </p:cNvGraphicFramePr>
          <p:nvPr/>
        </p:nvGraphicFramePr>
        <p:xfrm>
          <a:off x="17201757" y="4259186"/>
          <a:ext cx="5769756" cy="5197630"/>
        </p:xfrm>
        <a:graphic>
          <a:graphicData uri="http://schemas.openxmlformats.org/drawingml/2006/table">
            <a:tbl>
              <a:tblPr firstRow="1" bandRow="1">
                <a:tableStyleId>{5940675A-B579-460E-94D1-54222C63F5DA}</a:tableStyleId>
              </a:tblPr>
              <a:tblGrid>
                <a:gridCol w="1130205">
                  <a:extLst>
                    <a:ext uri="{9D8B030D-6E8A-4147-A177-3AD203B41FA5}">
                      <a16:colId xmlns:a16="http://schemas.microsoft.com/office/drawing/2014/main" val="3405931832"/>
                    </a:ext>
                  </a:extLst>
                </a:gridCol>
                <a:gridCol w="1130205">
                  <a:extLst>
                    <a:ext uri="{9D8B030D-6E8A-4147-A177-3AD203B41FA5}">
                      <a16:colId xmlns:a16="http://schemas.microsoft.com/office/drawing/2014/main" val="2018528261"/>
                    </a:ext>
                  </a:extLst>
                </a:gridCol>
                <a:gridCol w="1130205">
                  <a:extLst>
                    <a:ext uri="{9D8B030D-6E8A-4147-A177-3AD203B41FA5}">
                      <a16:colId xmlns:a16="http://schemas.microsoft.com/office/drawing/2014/main" val="1569839967"/>
                    </a:ext>
                  </a:extLst>
                </a:gridCol>
                <a:gridCol w="1130205">
                  <a:extLst>
                    <a:ext uri="{9D8B030D-6E8A-4147-A177-3AD203B41FA5}">
                      <a16:colId xmlns:a16="http://schemas.microsoft.com/office/drawing/2014/main" val="3639246167"/>
                    </a:ext>
                  </a:extLst>
                </a:gridCol>
                <a:gridCol w="1248936">
                  <a:extLst>
                    <a:ext uri="{9D8B030D-6E8A-4147-A177-3AD203B41FA5}">
                      <a16:colId xmlns:a16="http://schemas.microsoft.com/office/drawing/2014/main" val="4251981545"/>
                    </a:ext>
                  </a:extLst>
                </a:gridCol>
              </a:tblGrid>
              <a:tr h="1039526">
                <a:tc>
                  <a:txBody>
                    <a:bodyPr/>
                    <a:lstStyle/>
                    <a:p>
                      <a:pPr algn="ctr"/>
                      <a:r>
                        <a:rPr kumimoji="1" lang="en-US" altLang="ja-JP" sz="1900" b="1" dirty="0"/>
                        <a:t>Vec1</a:t>
                      </a:r>
                      <a:endParaRPr kumimoji="1" lang="ja-JP" altLang="en-US" sz="1900" b="1"/>
                    </a:p>
                  </a:txBody>
                  <a:tcPr marL="243840" marR="243840" marT="121920" marB="121920" anchor="ctr">
                    <a:solidFill>
                      <a:schemeClr val="bg1">
                        <a:lumMod val="75000"/>
                      </a:schemeClr>
                    </a:solidFill>
                  </a:tcPr>
                </a:tc>
                <a:tc>
                  <a:txBody>
                    <a:bodyPr/>
                    <a:lstStyle/>
                    <a:p>
                      <a:pPr algn="ctr"/>
                      <a:r>
                        <a:rPr kumimoji="1" lang="en-US" altLang="ja-JP" sz="1900" b="1" dirty="0"/>
                        <a:t>Vec2</a:t>
                      </a:r>
                      <a:endParaRPr kumimoji="1" lang="ja-JP" altLang="en-US" sz="1900" b="1"/>
                    </a:p>
                  </a:txBody>
                  <a:tcPr marL="243840" marR="243840" marT="121920" marB="121920" anchor="ctr">
                    <a:solidFill>
                      <a:schemeClr val="bg1">
                        <a:lumMod val="75000"/>
                      </a:schemeClr>
                    </a:solidFill>
                  </a:tcPr>
                </a:tc>
                <a:tc>
                  <a:txBody>
                    <a:bodyPr/>
                    <a:lstStyle/>
                    <a:p>
                      <a:pPr algn="ctr"/>
                      <a:r>
                        <a:rPr kumimoji="1" lang="en-US" altLang="ja-JP" sz="1900" b="1" dirty="0"/>
                        <a:t>Vec3</a:t>
                      </a:r>
                      <a:endParaRPr kumimoji="1" lang="ja-JP" altLang="en-US" sz="1900" b="1"/>
                    </a:p>
                  </a:txBody>
                  <a:tcPr marL="243840" marR="243840" marT="121920" marB="121920" anchor="ctr">
                    <a:solidFill>
                      <a:schemeClr val="bg1">
                        <a:lumMod val="75000"/>
                      </a:schemeClr>
                    </a:solidFill>
                  </a:tcPr>
                </a:tc>
                <a:tc>
                  <a:txBody>
                    <a:bodyPr/>
                    <a:lstStyle/>
                    <a:p>
                      <a:pPr algn="ctr"/>
                      <a:r>
                        <a:rPr kumimoji="1" lang="en-US" altLang="ja-JP" sz="1900" b="1" dirty="0"/>
                        <a:t>..</a:t>
                      </a:r>
                    </a:p>
                  </a:txBody>
                  <a:tcPr marL="243840" marR="243840" marT="121920" marB="121920" anchor="ctr">
                    <a:solidFill>
                      <a:schemeClr val="bg1">
                        <a:lumMod val="75000"/>
                      </a:schemeClr>
                    </a:solidFill>
                  </a:tcPr>
                </a:tc>
                <a:tc>
                  <a:txBody>
                    <a:bodyPr/>
                    <a:lstStyle/>
                    <a:p>
                      <a:pPr algn="ctr"/>
                      <a:r>
                        <a:rPr kumimoji="1" lang="en-US" altLang="ja-JP" sz="1900" b="1" dirty="0"/>
                        <a:t>Target</a:t>
                      </a:r>
                      <a:endParaRPr kumimoji="1" lang="ja-JP" altLang="en-US" sz="1900" b="1"/>
                    </a:p>
                  </a:txBody>
                  <a:tcPr marL="243840" marR="243840" marT="121920" marB="121920" anchor="ctr">
                    <a:solidFill>
                      <a:schemeClr val="bg1">
                        <a:lumMod val="65000"/>
                      </a:schemeClr>
                    </a:solidFill>
                  </a:tcPr>
                </a:tc>
                <a:extLst>
                  <a:ext uri="{0D108BD9-81ED-4DB2-BD59-A6C34878D82A}">
                    <a16:rowId xmlns:a16="http://schemas.microsoft.com/office/drawing/2014/main" val="1302951332"/>
                  </a:ext>
                </a:extLst>
              </a:tr>
              <a:tr h="1039526">
                <a:tc>
                  <a:txBody>
                    <a:bodyPr/>
                    <a:lstStyle/>
                    <a:p>
                      <a:pPr algn="ctr"/>
                      <a:r>
                        <a:rPr kumimoji="1" lang="en-US" altLang="ja-JP" sz="1900" dirty="0"/>
                        <a:t>1.234</a:t>
                      </a:r>
                    </a:p>
                  </a:txBody>
                  <a:tcPr marL="243840" marR="243840" marT="121920" marB="121920" anchor="ctr"/>
                </a:tc>
                <a:tc>
                  <a:txBody>
                    <a:bodyPr/>
                    <a:lstStyle/>
                    <a:p>
                      <a:pPr algn="ctr"/>
                      <a:r>
                        <a:rPr kumimoji="1" lang="en-US" altLang="ja-JP" sz="1900" dirty="0"/>
                        <a:t>3.432</a:t>
                      </a:r>
                    </a:p>
                  </a:txBody>
                  <a:tcPr marL="243840" marR="243840" marT="121920" marB="121920" anchor="ctr"/>
                </a:tc>
                <a:tc>
                  <a:txBody>
                    <a:bodyPr/>
                    <a:lstStyle/>
                    <a:p>
                      <a:pPr algn="ctr"/>
                      <a:r>
                        <a:rPr kumimoji="1" lang="en-US" altLang="ja-JP" sz="1900" dirty="0"/>
                        <a:t>0.226</a:t>
                      </a:r>
                    </a:p>
                  </a:txBody>
                  <a:tcPr marL="243840" marR="243840" marT="121920" marB="121920" anchor="ctr"/>
                </a:tc>
                <a:tc>
                  <a:txBody>
                    <a:bodyPr/>
                    <a:lstStyle/>
                    <a:p>
                      <a:pPr algn="ctr"/>
                      <a:r>
                        <a:rPr kumimoji="1" lang="en-US" altLang="ja-JP" sz="1900" dirty="0"/>
                        <a:t>..</a:t>
                      </a:r>
                    </a:p>
                  </a:txBody>
                  <a:tcPr marL="243840" marR="243840" marT="121920" marB="121920" anchor="ctr"/>
                </a:tc>
                <a:tc>
                  <a:txBody>
                    <a:bodyPr/>
                    <a:lstStyle/>
                    <a:p>
                      <a:r>
                        <a:rPr kumimoji="1" lang="en-US" altLang="ja-JP" sz="1900" dirty="0"/>
                        <a:t>True</a:t>
                      </a:r>
                      <a:endParaRPr kumimoji="1" lang="ja-JP" altLang="en-US" sz="1900"/>
                    </a:p>
                  </a:txBody>
                  <a:tcPr marL="243840" marR="243840" marT="121920" marB="121920" anchor="ctr"/>
                </a:tc>
                <a:extLst>
                  <a:ext uri="{0D108BD9-81ED-4DB2-BD59-A6C34878D82A}">
                    <a16:rowId xmlns:a16="http://schemas.microsoft.com/office/drawing/2014/main" val="572743644"/>
                  </a:ext>
                </a:extLst>
              </a:tr>
              <a:tr h="1039526">
                <a:tc>
                  <a:txBody>
                    <a:bodyPr/>
                    <a:lstStyle/>
                    <a:p>
                      <a:pPr algn="ctr"/>
                      <a:r>
                        <a:rPr kumimoji="1" lang="en-US" altLang="ja-JP" sz="1900" dirty="0"/>
                        <a:t>-3.76</a:t>
                      </a:r>
                      <a:endParaRPr kumimoji="1" lang="ja-JP" altLang="en-US" sz="1900"/>
                    </a:p>
                  </a:txBody>
                  <a:tcPr marL="243840" marR="243840" marT="121920" marB="121920" anchor="ctr"/>
                </a:tc>
                <a:tc>
                  <a:txBody>
                    <a:bodyPr/>
                    <a:lstStyle/>
                    <a:p>
                      <a:pPr algn="ctr"/>
                      <a:r>
                        <a:rPr kumimoji="1" lang="en-US" altLang="ja-JP" sz="1900" dirty="0"/>
                        <a:t>5.176</a:t>
                      </a:r>
                      <a:endParaRPr kumimoji="1" lang="ja-JP" altLang="en-US" sz="1900"/>
                    </a:p>
                  </a:txBody>
                  <a:tcPr marL="243840" marR="243840" marT="121920" marB="121920" anchor="ctr"/>
                </a:tc>
                <a:tc>
                  <a:txBody>
                    <a:bodyPr/>
                    <a:lstStyle/>
                    <a:p>
                      <a:pPr algn="ctr"/>
                      <a:r>
                        <a:rPr kumimoji="1" lang="en-US" altLang="ja-JP" sz="1900" dirty="0"/>
                        <a:t>-9.43</a:t>
                      </a:r>
                      <a:endParaRPr kumimoji="1" lang="ja-JP" altLang="en-US" sz="1900"/>
                    </a:p>
                  </a:txBody>
                  <a:tcPr marL="243840" marR="243840" marT="121920" marB="121920" anchor="ctr"/>
                </a:tc>
                <a:tc>
                  <a:txBody>
                    <a:bodyPr/>
                    <a:lstStyle/>
                    <a:p>
                      <a:pPr algn="ctr"/>
                      <a:r>
                        <a:rPr kumimoji="1" lang="en-US" altLang="ja-JP" sz="1900" dirty="0"/>
                        <a:t>..</a:t>
                      </a:r>
                      <a:endParaRPr kumimoji="1" lang="ja-JP" altLang="en-US" sz="1900"/>
                    </a:p>
                  </a:txBody>
                  <a:tcPr marL="243840" marR="243840" marT="121920" marB="121920" anchor="ctr"/>
                </a:tc>
                <a:tc>
                  <a:txBody>
                    <a:bodyPr/>
                    <a:lstStyle/>
                    <a:p>
                      <a:r>
                        <a:rPr kumimoji="1" lang="en-US" altLang="ja-JP" sz="1900" dirty="0"/>
                        <a:t>False</a:t>
                      </a:r>
                      <a:endParaRPr kumimoji="1" lang="ja-JP" altLang="en-US" sz="1900"/>
                    </a:p>
                  </a:txBody>
                  <a:tcPr marL="243840" marR="243840" marT="121920" marB="121920" anchor="ctr"/>
                </a:tc>
                <a:extLst>
                  <a:ext uri="{0D108BD9-81ED-4DB2-BD59-A6C34878D82A}">
                    <a16:rowId xmlns:a16="http://schemas.microsoft.com/office/drawing/2014/main" val="1079984579"/>
                  </a:ext>
                </a:extLst>
              </a:tr>
              <a:tr h="1039526">
                <a:tc>
                  <a:txBody>
                    <a:bodyPr/>
                    <a:lstStyle/>
                    <a:p>
                      <a:pPr algn="ctr"/>
                      <a:r>
                        <a:rPr kumimoji="1" lang="en-US" altLang="ja-JP" sz="1900" dirty="0"/>
                        <a:t>0.043</a:t>
                      </a:r>
                      <a:endParaRPr kumimoji="1" lang="ja-JP" altLang="en-US" sz="1900"/>
                    </a:p>
                  </a:txBody>
                  <a:tcPr marL="243840" marR="243840" marT="121920" marB="121920" anchor="ctr"/>
                </a:tc>
                <a:tc>
                  <a:txBody>
                    <a:bodyPr/>
                    <a:lstStyle/>
                    <a:p>
                      <a:pPr algn="ctr"/>
                      <a:r>
                        <a:rPr kumimoji="1" lang="en-US" altLang="ja-JP" sz="1900" dirty="0"/>
                        <a:t>-0.572</a:t>
                      </a:r>
                      <a:endParaRPr kumimoji="1" lang="ja-JP" altLang="en-US" sz="1900"/>
                    </a:p>
                  </a:txBody>
                  <a:tcPr marL="243840" marR="243840" marT="121920" marB="121920" anchor="ctr"/>
                </a:tc>
                <a:tc>
                  <a:txBody>
                    <a:bodyPr/>
                    <a:lstStyle/>
                    <a:p>
                      <a:pPr algn="ctr"/>
                      <a:r>
                        <a:rPr kumimoji="1" lang="en-US" altLang="ja-JP" sz="1900" dirty="0"/>
                        <a:t>6.1</a:t>
                      </a:r>
                      <a:endParaRPr kumimoji="1" lang="ja-JP" altLang="en-US" sz="1900"/>
                    </a:p>
                  </a:txBody>
                  <a:tcPr marL="243840" marR="243840" marT="121920" marB="121920" anchor="ctr"/>
                </a:tc>
                <a:tc>
                  <a:txBody>
                    <a:bodyPr/>
                    <a:lstStyle/>
                    <a:p>
                      <a:pPr algn="ctr"/>
                      <a:r>
                        <a:rPr kumimoji="1" lang="en-US" altLang="ja-JP" sz="1900" dirty="0"/>
                        <a:t>..</a:t>
                      </a:r>
                      <a:endParaRPr kumimoji="1" lang="ja-JP" altLang="en-US" sz="1900"/>
                    </a:p>
                  </a:txBody>
                  <a:tcPr marL="243840" marR="243840" marT="121920" marB="121920" anchor="ctr"/>
                </a:tc>
                <a:tc>
                  <a:txBody>
                    <a:bodyPr/>
                    <a:lstStyle/>
                    <a:p>
                      <a:r>
                        <a:rPr kumimoji="1" lang="en-US" altLang="ja-JP" sz="1900" dirty="0"/>
                        <a:t>True</a:t>
                      </a:r>
                      <a:endParaRPr kumimoji="1" lang="ja-JP" altLang="en-US" sz="1900"/>
                    </a:p>
                  </a:txBody>
                  <a:tcPr marL="243840" marR="243840" marT="121920" marB="121920" anchor="ctr"/>
                </a:tc>
                <a:extLst>
                  <a:ext uri="{0D108BD9-81ED-4DB2-BD59-A6C34878D82A}">
                    <a16:rowId xmlns:a16="http://schemas.microsoft.com/office/drawing/2014/main" val="3632026403"/>
                  </a:ext>
                </a:extLst>
              </a:tr>
              <a:tr h="1039526">
                <a:tc>
                  <a:txBody>
                    <a:bodyPr/>
                    <a:lstStyle/>
                    <a:p>
                      <a:pPr algn="ctr"/>
                      <a:r>
                        <a:rPr kumimoji="1" lang="en-US" altLang="ja-JP" sz="1900" dirty="0"/>
                        <a:t>:</a:t>
                      </a:r>
                      <a:endParaRPr kumimoji="1" lang="ja-JP" altLang="en-US" sz="1900"/>
                    </a:p>
                  </a:txBody>
                  <a:tcPr marL="243840" marR="243840" marT="121920" marB="12192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9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a:t>
                      </a:r>
                      <a:endParaRPr kumimoji="1" lang="ja-JP" altLang="en-US" sz="1900" b="0" i="0" u="none" strike="noStrike" kern="1200" cap="none" spc="0" normalizeH="0" baseline="0" noProof="0">
                        <a:ln>
                          <a:noFill/>
                        </a:ln>
                        <a:solidFill>
                          <a:srgbClr val="000000"/>
                        </a:solidFill>
                        <a:effectLst/>
                        <a:uLnTx/>
                        <a:uFillTx/>
                        <a:latin typeface="Arial"/>
                        <a:ea typeface="ＭＳ Ｐゴシック" panose="020B0600070205080204" pitchFamily="34" charset="-128"/>
                        <a:cs typeface="+mn-cs"/>
                      </a:endParaRPr>
                    </a:p>
                  </a:txBody>
                  <a:tcPr marL="243840" marR="243840" marT="121920" marB="12192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9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a:t>
                      </a:r>
                      <a:endParaRPr kumimoji="1" lang="ja-JP" altLang="en-US" sz="1900" b="0" i="0" u="none" strike="noStrike" kern="1200" cap="none" spc="0" normalizeH="0" baseline="0" noProof="0">
                        <a:ln>
                          <a:noFill/>
                        </a:ln>
                        <a:solidFill>
                          <a:srgbClr val="000000"/>
                        </a:solidFill>
                        <a:effectLst/>
                        <a:uLnTx/>
                        <a:uFillTx/>
                        <a:latin typeface="Arial"/>
                        <a:ea typeface="ＭＳ Ｐゴシック" panose="020B0600070205080204" pitchFamily="34" charset="-128"/>
                        <a:cs typeface="+mn-cs"/>
                      </a:endParaRPr>
                    </a:p>
                  </a:txBody>
                  <a:tcPr marL="243840" marR="243840" marT="121920" marB="12192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9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a:t>
                      </a:r>
                      <a:endParaRPr kumimoji="1" lang="ja-JP" altLang="en-US" sz="1900" b="0" i="0" u="none" strike="noStrike" kern="1200" cap="none" spc="0" normalizeH="0" baseline="0" noProof="0">
                        <a:ln>
                          <a:noFill/>
                        </a:ln>
                        <a:solidFill>
                          <a:srgbClr val="000000"/>
                        </a:solidFill>
                        <a:effectLst/>
                        <a:uLnTx/>
                        <a:uFillTx/>
                        <a:latin typeface="Arial"/>
                        <a:ea typeface="ＭＳ Ｐゴシック" panose="020B0600070205080204" pitchFamily="34" charset="-128"/>
                        <a:cs typeface="+mn-cs"/>
                      </a:endParaRPr>
                    </a:p>
                  </a:txBody>
                  <a:tcPr marL="243840" marR="243840" marT="121920" marB="121920" anchor="ctr"/>
                </a:tc>
                <a:tc>
                  <a:txBody>
                    <a:bodyPr/>
                    <a:lstStyle/>
                    <a:p>
                      <a:pPr algn="ctr"/>
                      <a:r>
                        <a:rPr kumimoji="1" lang="en-US" altLang="ja-JP" sz="1900" dirty="0"/>
                        <a:t>:</a:t>
                      </a:r>
                      <a:endParaRPr kumimoji="1" lang="ja-JP" altLang="en-US" sz="1900"/>
                    </a:p>
                  </a:txBody>
                  <a:tcPr marL="243840" marR="243840" marT="121920" marB="121920" anchor="ctr"/>
                </a:tc>
                <a:extLst>
                  <a:ext uri="{0D108BD9-81ED-4DB2-BD59-A6C34878D82A}">
                    <a16:rowId xmlns:a16="http://schemas.microsoft.com/office/drawing/2014/main" val="150595673"/>
                  </a:ext>
                </a:extLst>
              </a:tr>
            </a:tbl>
          </a:graphicData>
        </a:graphic>
      </p:graphicFrame>
      <p:sp>
        <p:nvSpPr>
          <p:cNvPr id="31" name="角丸四角形 30">
            <a:extLst>
              <a:ext uri="{FF2B5EF4-FFF2-40B4-BE49-F238E27FC236}">
                <a16:creationId xmlns:a16="http://schemas.microsoft.com/office/drawing/2014/main" id="{96CB84FC-FFA6-2686-B275-D942EB2BFFDC}"/>
              </a:ext>
            </a:extLst>
          </p:cNvPr>
          <p:cNvSpPr/>
          <p:nvPr/>
        </p:nvSpPr>
        <p:spPr>
          <a:xfrm>
            <a:off x="758904" y="4259187"/>
            <a:ext cx="3590071" cy="5197626"/>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7A453474-3441-A3F9-A81C-A3B964EE6C9C}"/>
              </a:ext>
            </a:extLst>
          </p:cNvPr>
          <p:cNvSpPr/>
          <p:nvPr/>
        </p:nvSpPr>
        <p:spPr>
          <a:xfrm>
            <a:off x="17250302" y="4259186"/>
            <a:ext cx="4472274" cy="5197626"/>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a:extLst>
              <a:ext uri="{FF2B5EF4-FFF2-40B4-BE49-F238E27FC236}">
                <a16:creationId xmlns:a16="http://schemas.microsoft.com/office/drawing/2014/main" id="{B5ACBF7B-DD5B-56A0-036E-6380A53E1658}"/>
              </a:ext>
            </a:extLst>
          </p:cNvPr>
          <p:cNvSpPr/>
          <p:nvPr/>
        </p:nvSpPr>
        <p:spPr>
          <a:xfrm>
            <a:off x="5949825" y="5174165"/>
            <a:ext cx="523615" cy="3367668"/>
          </a:xfrm>
          <a:prstGeom prst="rightArrow">
            <a:avLst>
              <a:gd name="adj1" fmla="val 50000"/>
              <a:gd name="adj2" fmla="val 648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a:extLst>
              <a:ext uri="{FF2B5EF4-FFF2-40B4-BE49-F238E27FC236}">
                <a16:creationId xmlns:a16="http://schemas.microsoft.com/office/drawing/2014/main" id="{8DC9BAD8-D095-E667-B7B8-6C99EC6868EE}"/>
              </a:ext>
            </a:extLst>
          </p:cNvPr>
          <p:cNvSpPr/>
          <p:nvPr/>
        </p:nvSpPr>
        <p:spPr>
          <a:xfrm>
            <a:off x="16382333" y="5174165"/>
            <a:ext cx="523615" cy="3367668"/>
          </a:xfrm>
          <a:prstGeom prst="rightArrow">
            <a:avLst>
              <a:gd name="adj1" fmla="val 50000"/>
              <a:gd name="adj2" fmla="val 648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906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時系列データに対するアプローチ</a:t>
            </a:r>
            <a:endParaRPr lang="en-US" altLang="ja-JP" sz="5400" b="1" dirty="0">
              <a:latin typeface="+mj-lt"/>
            </a:endParaRPr>
          </a:p>
        </p:txBody>
      </p:sp>
      <p:sp>
        <p:nvSpPr>
          <p:cNvPr id="11" name="テキスト ボックス 10">
            <a:extLst>
              <a:ext uri="{FF2B5EF4-FFF2-40B4-BE49-F238E27FC236}">
                <a16:creationId xmlns:a16="http://schemas.microsoft.com/office/drawing/2014/main" id="{11F5F7DF-7B8A-83AD-E625-A981A7A9594A}"/>
              </a:ext>
            </a:extLst>
          </p:cNvPr>
          <p:cNvSpPr txBox="1"/>
          <p:nvPr/>
        </p:nvSpPr>
        <p:spPr>
          <a:xfrm>
            <a:off x="1636349" y="1794746"/>
            <a:ext cx="21111302" cy="1569660"/>
          </a:xfrm>
          <a:prstGeom prst="rect">
            <a:avLst/>
          </a:prstGeom>
          <a:noFill/>
        </p:spPr>
        <p:txBody>
          <a:bodyPr wrap="square">
            <a:spAutoFit/>
          </a:bodyPr>
          <a:lstStyle/>
          <a:p>
            <a:r>
              <a:rPr lang="en" altLang="ja-JP" sz="3200" dirty="0"/>
              <a:t>Driverless AI</a:t>
            </a:r>
            <a:r>
              <a:rPr lang="ja-JP" altLang="en-US" sz="3200"/>
              <a:t>での時系列予測は、古典的時系列モデル（指数平滑化、</a:t>
            </a:r>
            <a:r>
              <a:rPr lang="en" altLang="ja-JP" sz="3200" dirty="0"/>
              <a:t>ARIMA</a:t>
            </a:r>
            <a:r>
              <a:rPr lang="ja-JP" altLang="en" sz="3200"/>
              <a:t>、</a:t>
            </a:r>
            <a:r>
              <a:rPr lang="en" altLang="ja-JP" sz="3200" dirty="0"/>
              <a:t>VAR</a:t>
            </a:r>
            <a:r>
              <a:rPr lang="ja-JP" altLang="en" sz="3200"/>
              <a:t>、</a:t>
            </a:r>
            <a:r>
              <a:rPr lang="ja-JP" altLang="en-US" sz="3200"/>
              <a:t>など）を用いたアプローチではなく、特徴量エンジニアリングを工夫し（</a:t>
            </a:r>
            <a:r>
              <a:rPr lang="en" altLang="ja-JP" sz="3200" dirty="0"/>
              <a:t>Lag</a:t>
            </a:r>
            <a:r>
              <a:rPr lang="ja-JP" altLang="en-US" sz="3200"/>
              <a:t>特徴量など）、時系列データをテーブル型データへ変換し、機械学習モデルをあてはめるアプローチで実施</a:t>
            </a:r>
            <a:endParaRPr lang="en-US" altLang="ja-JP" sz="3200" dirty="0"/>
          </a:p>
        </p:txBody>
      </p:sp>
      <p:sp>
        <p:nvSpPr>
          <p:cNvPr id="2" name="正方形/長方形 1">
            <a:extLst>
              <a:ext uri="{FF2B5EF4-FFF2-40B4-BE49-F238E27FC236}">
                <a16:creationId xmlns:a16="http://schemas.microsoft.com/office/drawing/2014/main" id="{260E5246-9F14-D21D-5B80-59B2B6EEF1A6}"/>
              </a:ext>
            </a:extLst>
          </p:cNvPr>
          <p:cNvSpPr/>
          <p:nvPr/>
        </p:nvSpPr>
        <p:spPr>
          <a:xfrm>
            <a:off x="13768300" y="11975338"/>
            <a:ext cx="3079149" cy="461665"/>
          </a:xfrm>
          <a:prstGeom prst="rect">
            <a:avLst/>
          </a:prstGeom>
        </p:spPr>
        <p:txBody>
          <a:bodyPr wrap="square">
            <a:spAutoFit/>
          </a:bodyPr>
          <a:lstStyle/>
          <a:p>
            <a:pPr algn="ctr"/>
            <a:r>
              <a:rPr lang="ja-JP" altLang="en-US" sz="2400">
                <a:solidFill>
                  <a:srgbClr val="0070C0"/>
                </a:solidFill>
              </a:rPr>
              <a:t>特徴量（説明変数）</a:t>
            </a:r>
            <a:endParaRPr lang="en-US" altLang="ja-JP" sz="2400" dirty="0">
              <a:solidFill>
                <a:srgbClr val="0070C0"/>
              </a:solidFill>
            </a:endParaRPr>
          </a:p>
        </p:txBody>
      </p:sp>
      <p:graphicFrame>
        <p:nvGraphicFramePr>
          <p:cNvPr id="3" name="Table 4">
            <a:extLst>
              <a:ext uri="{FF2B5EF4-FFF2-40B4-BE49-F238E27FC236}">
                <a16:creationId xmlns:a16="http://schemas.microsoft.com/office/drawing/2014/main" id="{DCC89929-A998-3D38-2612-64DC3F505BD3}"/>
              </a:ext>
            </a:extLst>
          </p:cNvPr>
          <p:cNvGraphicFramePr>
            <a:graphicFrameLocks noGrp="1"/>
          </p:cNvGraphicFramePr>
          <p:nvPr/>
        </p:nvGraphicFramePr>
        <p:xfrm>
          <a:off x="9880455" y="5479390"/>
          <a:ext cx="3808493" cy="4903481"/>
        </p:xfrm>
        <a:graphic>
          <a:graphicData uri="http://schemas.openxmlformats.org/drawingml/2006/table">
            <a:tbl>
              <a:tblPr firstRow="1" bandRow="1">
                <a:tableStyleId>{6E25E649-3F16-4E02-A733-19D2CDBF48F0}</a:tableStyleId>
              </a:tblPr>
              <a:tblGrid>
                <a:gridCol w="2033661">
                  <a:extLst>
                    <a:ext uri="{9D8B030D-6E8A-4147-A177-3AD203B41FA5}">
                      <a16:colId xmlns:a16="http://schemas.microsoft.com/office/drawing/2014/main" val="20000"/>
                    </a:ext>
                  </a:extLst>
                </a:gridCol>
                <a:gridCol w="1774832">
                  <a:extLst>
                    <a:ext uri="{9D8B030D-6E8A-4147-A177-3AD203B41FA5}">
                      <a16:colId xmlns:a16="http://schemas.microsoft.com/office/drawing/2014/main" val="20001"/>
                    </a:ext>
                  </a:extLst>
                </a:gridCol>
              </a:tblGrid>
              <a:tr h="445771">
                <a:tc>
                  <a:txBody>
                    <a:bodyPr/>
                    <a:lstStyle/>
                    <a:p>
                      <a:pPr algn="ctr" fontAlgn="b"/>
                      <a:r>
                        <a:rPr lang="ja-JP" altLang="en-US" sz="2400" u="none" strike="noStrike" dirty="0">
                          <a:solidFill>
                            <a:schemeClr val="tx1"/>
                          </a:solidFill>
                          <a:effectLst/>
                        </a:rPr>
                        <a:t>日付</a:t>
                      </a:r>
                      <a:endParaRPr lang="en-US" sz="2400" b="1" i="0" u="none" strike="noStrike" dirty="0">
                        <a:solidFill>
                          <a:schemeClr val="tx1"/>
                        </a:solidFill>
                        <a:effectLst/>
                        <a:latin typeface="+mj-lt"/>
                      </a:endParaRPr>
                    </a:p>
                  </a:txBody>
                  <a:tcPr marL="19051" marR="19051" marT="19051" marB="0" anchor="b"/>
                </a:tc>
                <a:tc>
                  <a:txBody>
                    <a:bodyPr/>
                    <a:lstStyle/>
                    <a:p>
                      <a:pPr algn="ctr" fontAlgn="b"/>
                      <a:r>
                        <a:rPr lang="ja-JP" altLang="en-US" sz="2400" u="none" strike="noStrike" dirty="0">
                          <a:solidFill>
                            <a:schemeClr val="tx1"/>
                          </a:solidFill>
                          <a:effectLst/>
                        </a:rPr>
                        <a:t>販売数</a:t>
                      </a:r>
                      <a:endParaRPr lang="en-US" sz="2400" b="1" i="0" u="none" strike="noStrike" dirty="0">
                        <a:solidFill>
                          <a:schemeClr val="tx1"/>
                        </a:solidFill>
                        <a:effectLst/>
                        <a:latin typeface="+mj-lt"/>
                      </a:endParaRPr>
                    </a:p>
                  </a:txBody>
                  <a:tcPr marL="19051" marR="19051" marT="19051" marB="0" anchor="b"/>
                </a:tc>
                <a:extLst>
                  <a:ext uri="{0D108BD9-81ED-4DB2-BD59-A6C34878D82A}">
                    <a16:rowId xmlns:a16="http://schemas.microsoft.com/office/drawing/2014/main" val="10000"/>
                  </a:ext>
                </a:extLst>
              </a:tr>
              <a:tr h="445771">
                <a:tc>
                  <a:txBody>
                    <a:bodyPr/>
                    <a:lstStyle/>
                    <a:p>
                      <a:pPr algn="ctr" fontAlgn="b"/>
                      <a:r>
                        <a:rPr lang="el-GR" sz="2400" u="none" strike="noStrike">
                          <a:effectLst/>
                        </a:rPr>
                        <a:t>1/1/2018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100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1"/>
                  </a:ext>
                </a:extLst>
              </a:tr>
              <a:tr h="445771">
                <a:tc>
                  <a:txBody>
                    <a:bodyPr/>
                    <a:lstStyle/>
                    <a:p>
                      <a:pPr algn="ctr" fontAlgn="b"/>
                      <a:r>
                        <a:rPr lang="el-GR" sz="2400" u="none" strike="noStrike" dirty="0">
                          <a:effectLst/>
                        </a:rPr>
                        <a:t>2/1/2018</a:t>
                      </a:r>
                      <a:endParaRPr lang="el-GR" sz="2400" b="0" i="0" u="none" strike="noStrike" dirty="0">
                        <a:solidFill>
                          <a:srgbClr val="000000"/>
                        </a:solidFill>
                        <a:effectLst/>
                        <a:latin typeface="+mj-lt"/>
                      </a:endParaRPr>
                    </a:p>
                  </a:txBody>
                  <a:tcPr marL="19051" marR="19051" marT="19051" marB="0" anchor="b"/>
                </a:tc>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2"/>
                  </a:ext>
                </a:extLst>
              </a:tr>
              <a:tr h="445771">
                <a:tc>
                  <a:txBody>
                    <a:bodyPr/>
                    <a:lstStyle/>
                    <a:p>
                      <a:pPr algn="ctr" fontAlgn="b"/>
                      <a:r>
                        <a:rPr lang="el-GR" sz="2400" u="none" strike="noStrike">
                          <a:effectLst/>
                        </a:rPr>
                        <a:t>3/1/2018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3"/>
                  </a:ext>
                </a:extLst>
              </a:tr>
              <a:tr h="445771">
                <a:tc>
                  <a:txBody>
                    <a:bodyPr/>
                    <a:lstStyle/>
                    <a:p>
                      <a:pPr algn="ctr" fontAlgn="b"/>
                      <a:r>
                        <a:rPr lang="el-GR" sz="2400" u="none" strike="noStrike">
                          <a:effectLst/>
                        </a:rPr>
                        <a:t>4/1/2018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200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4"/>
                  </a:ext>
                </a:extLst>
              </a:tr>
              <a:tr h="445771">
                <a:tc>
                  <a:txBody>
                    <a:bodyPr/>
                    <a:lstStyle/>
                    <a:p>
                      <a:pPr algn="ctr" fontAlgn="b"/>
                      <a:r>
                        <a:rPr lang="el-GR" sz="2400" u="none" strike="noStrike">
                          <a:effectLst/>
                        </a:rPr>
                        <a:t>5/1/2018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210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5"/>
                  </a:ext>
                </a:extLst>
              </a:tr>
              <a:tr h="445771">
                <a:tc>
                  <a:txBody>
                    <a:bodyPr/>
                    <a:lstStyle/>
                    <a:p>
                      <a:pPr algn="ctr" fontAlgn="b"/>
                      <a:r>
                        <a:rPr lang="el-GR" sz="2400" u="none" strike="noStrike">
                          <a:effectLst/>
                        </a:rPr>
                        <a:t>6/1/2018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6"/>
                  </a:ext>
                </a:extLst>
              </a:tr>
              <a:tr h="445771">
                <a:tc>
                  <a:txBody>
                    <a:bodyPr/>
                    <a:lstStyle/>
                    <a:p>
                      <a:pPr algn="ctr" fontAlgn="b"/>
                      <a:r>
                        <a:rPr lang="el-GR" sz="2400" u="none" strike="noStrike">
                          <a:effectLst/>
                        </a:rPr>
                        <a:t>7/1/2018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7"/>
                  </a:ext>
                </a:extLst>
              </a:tr>
              <a:tr h="445771">
                <a:tc>
                  <a:txBody>
                    <a:bodyPr/>
                    <a:lstStyle/>
                    <a:p>
                      <a:pPr algn="ctr" fontAlgn="b"/>
                      <a:r>
                        <a:rPr lang="el-GR" sz="2400" u="none" strike="noStrike">
                          <a:effectLst/>
                        </a:rPr>
                        <a:t>8/1/2018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120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8"/>
                  </a:ext>
                </a:extLst>
              </a:tr>
              <a:tr h="445771">
                <a:tc>
                  <a:txBody>
                    <a:bodyPr/>
                    <a:lstStyle/>
                    <a:p>
                      <a:pPr algn="ctr" fontAlgn="b"/>
                      <a:r>
                        <a:rPr lang="el-GR" sz="2400" u="none" strike="noStrike">
                          <a:effectLst/>
                        </a:rPr>
                        <a:t>9/1/2018</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80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9"/>
                  </a:ext>
                </a:extLst>
              </a:tr>
              <a:tr h="445771">
                <a:tc>
                  <a:txBody>
                    <a:bodyPr/>
                    <a:lstStyle/>
                    <a:p>
                      <a:pPr algn="ctr" fontAlgn="b"/>
                      <a:r>
                        <a:rPr lang="el-GR" sz="2400" u="none" strike="noStrike" dirty="0">
                          <a:effectLst/>
                        </a:rPr>
                        <a:t>10/1/2018</a:t>
                      </a:r>
                      <a:endParaRPr lang="el-GR" sz="2400" b="0" i="0" u="none" strike="noStrike" dirty="0">
                        <a:solidFill>
                          <a:srgbClr val="000000"/>
                        </a:solidFill>
                        <a:effectLst/>
                        <a:latin typeface="+mj-lt"/>
                      </a:endParaRPr>
                    </a:p>
                  </a:txBody>
                  <a:tcPr marL="19051" marR="19051" marT="19051" marB="0" anchor="b"/>
                </a:tc>
                <a:tc>
                  <a:txBody>
                    <a:bodyPr/>
                    <a:lstStyle/>
                    <a:p>
                      <a:pPr algn="ctr" fontAlgn="b"/>
                      <a:r>
                        <a:rPr lang="el-GR" sz="2400" u="none" strike="noStrike" dirty="0">
                          <a:effectLst/>
                        </a:rPr>
                        <a:t>70</a:t>
                      </a:r>
                      <a:endParaRPr lang="el-GR" sz="2400" b="0" i="0" u="none" strike="noStrike" dirty="0">
                        <a:solidFill>
                          <a:srgbClr val="000000"/>
                        </a:solidFill>
                        <a:effectLst/>
                        <a:latin typeface="+mj-lt"/>
                      </a:endParaRPr>
                    </a:p>
                  </a:txBody>
                  <a:tcPr marL="19051" marR="19051" marT="19051" marB="0" anchor="b"/>
                </a:tc>
                <a:extLst>
                  <a:ext uri="{0D108BD9-81ED-4DB2-BD59-A6C34878D82A}">
                    <a16:rowId xmlns:a16="http://schemas.microsoft.com/office/drawing/2014/main" val="10010"/>
                  </a:ext>
                </a:extLst>
              </a:tr>
            </a:tbl>
          </a:graphicData>
        </a:graphic>
      </p:graphicFrame>
      <p:graphicFrame>
        <p:nvGraphicFramePr>
          <p:cNvPr id="4" name="Table 5">
            <a:extLst>
              <a:ext uri="{FF2B5EF4-FFF2-40B4-BE49-F238E27FC236}">
                <a16:creationId xmlns:a16="http://schemas.microsoft.com/office/drawing/2014/main" id="{FE8AE2B0-188F-AA92-E6C0-75F0A0992EF1}"/>
              </a:ext>
            </a:extLst>
          </p:cNvPr>
          <p:cNvGraphicFramePr>
            <a:graphicFrameLocks noGrp="1"/>
          </p:cNvGraphicFramePr>
          <p:nvPr/>
        </p:nvGraphicFramePr>
        <p:xfrm>
          <a:off x="14762867" y="5476847"/>
          <a:ext cx="2438400" cy="4934479"/>
        </p:xfrm>
        <a:graphic>
          <a:graphicData uri="http://schemas.openxmlformats.org/drawingml/2006/table">
            <a:tbl>
              <a:tblPr firstRow="1" bandRow="1">
                <a:tableStyleId>{6E25E649-3F16-4E02-A733-19D2CDBF48F0}</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448589">
                <a:tc>
                  <a:txBody>
                    <a:bodyPr/>
                    <a:lstStyle/>
                    <a:p>
                      <a:pPr algn="ctr" fontAlgn="b"/>
                      <a:r>
                        <a:rPr lang="en-US" altLang="ja-JP" sz="2400" u="none" strike="noStrike" dirty="0">
                          <a:solidFill>
                            <a:schemeClr val="tx1"/>
                          </a:solidFill>
                          <a:effectLst/>
                        </a:rPr>
                        <a:t>Lag</a:t>
                      </a:r>
                      <a:r>
                        <a:rPr lang="en-US" sz="2400" u="none" strike="noStrike" dirty="0">
                          <a:solidFill>
                            <a:schemeClr val="tx1"/>
                          </a:solidFill>
                          <a:effectLst/>
                        </a:rPr>
                        <a:t>1</a:t>
                      </a:r>
                      <a:endParaRPr lang="en-US" sz="2400" b="1" i="0" u="none" strike="noStrike" dirty="0">
                        <a:solidFill>
                          <a:schemeClr val="tx1"/>
                        </a:solidFill>
                        <a:effectLst/>
                        <a:latin typeface="+mj-lt"/>
                      </a:endParaRPr>
                    </a:p>
                  </a:txBody>
                  <a:tcPr marL="19051" marR="19051" marT="19051" marB="0" anchor="b"/>
                </a:tc>
                <a:tc>
                  <a:txBody>
                    <a:bodyPr/>
                    <a:lstStyle/>
                    <a:p>
                      <a:pPr algn="ctr" fontAlgn="b"/>
                      <a:r>
                        <a:rPr lang="en-US" sz="2400" u="none" strike="noStrike" dirty="0">
                          <a:solidFill>
                            <a:schemeClr val="tx1"/>
                          </a:solidFill>
                          <a:effectLst/>
                        </a:rPr>
                        <a:t>Lag2</a:t>
                      </a:r>
                      <a:endParaRPr lang="en-US" sz="2400" b="1" i="0" u="none" strike="noStrike" dirty="0">
                        <a:solidFill>
                          <a:schemeClr val="tx1"/>
                        </a:solidFill>
                        <a:effectLst/>
                        <a:latin typeface="+mj-lt"/>
                      </a:endParaRPr>
                    </a:p>
                  </a:txBody>
                  <a:tcPr marL="19051" marR="19051" marT="19051" marB="0" anchor="b"/>
                </a:tc>
                <a:extLst>
                  <a:ext uri="{0D108BD9-81ED-4DB2-BD59-A6C34878D82A}">
                    <a16:rowId xmlns:a16="http://schemas.microsoft.com/office/drawing/2014/main" val="10000"/>
                  </a:ext>
                </a:extLst>
              </a:tr>
              <a:tr h="448589">
                <a:tc>
                  <a:txBody>
                    <a:bodyPr/>
                    <a:lstStyle/>
                    <a:p>
                      <a:pPr algn="ctr" fontAlgn="b"/>
                      <a:r>
                        <a:rPr lang="el-GR" sz="2400" u="none" strike="noStrike">
                          <a:effectLst/>
                        </a:rPr>
                        <a:t>-</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1"/>
                  </a:ext>
                </a:extLst>
              </a:tr>
              <a:tr h="448589">
                <a:tc>
                  <a:txBody>
                    <a:bodyPr/>
                    <a:lstStyle/>
                    <a:p>
                      <a:pPr algn="ctr" fontAlgn="b"/>
                      <a:r>
                        <a:rPr lang="el-GR" sz="2400" u="none" strike="noStrike">
                          <a:effectLst/>
                        </a:rPr>
                        <a:t>100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2"/>
                  </a:ext>
                </a:extLst>
              </a:tr>
              <a:tr h="448589">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100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3"/>
                  </a:ext>
                </a:extLst>
              </a:tr>
              <a:tr h="448589">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4"/>
                  </a:ext>
                </a:extLst>
              </a:tr>
              <a:tr h="448589">
                <a:tc>
                  <a:txBody>
                    <a:bodyPr/>
                    <a:lstStyle/>
                    <a:p>
                      <a:pPr algn="ctr" fontAlgn="b"/>
                      <a:r>
                        <a:rPr lang="el-GR" sz="2400" u="none" strike="noStrike">
                          <a:effectLst/>
                        </a:rPr>
                        <a:t>200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5"/>
                  </a:ext>
                </a:extLst>
              </a:tr>
              <a:tr h="448589">
                <a:tc>
                  <a:txBody>
                    <a:bodyPr/>
                    <a:lstStyle/>
                    <a:p>
                      <a:pPr algn="ctr" fontAlgn="b"/>
                      <a:r>
                        <a:rPr lang="el-GR" sz="2400" u="none" strike="noStrike">
                          <a:effectLst/>
                        </a:rPr>
                        <a:t>210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200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6"/>
                  </a:ext>
                </a:extLst>
              </a:tr>
              <a:tr h="448589">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210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7"/>
                  </a:ext>
                </a:extLst>
              </a:tr>
              <a:tr h="448589">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150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8"/>
                  </a:ext>
                </a:extLst>
              </a:tr>
              <a:tr h="448589">
                <a:tc>
                  <a:txBody>
                    <a:bodyPr/>
                    <a:lstStyle/>
                    <a:p>
                      <a:pPr algn="ctr" fontAlgn="b"/>
                      <a:r>
                        <a:rPr lang="el-GR" sz="2400" u="none" strike="noStrike">
                          <a:effectLst/>
                        </a:rPr>
                        <a:t>120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a:effectLst/>
                        </a:rPr>
                        <a:t>160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9"/>
                  </a:ext>
                </a:extLst>
              </a:tr>
              <a:tr h="448589">
                <a:tc>
                  <a:txBody>
                    <a:bodyPr/>
                    <a:lstStyle/>
                    <a:p>
                      <a:pPr algn="ctr" fontAlgn="b"/>
                      <a:r>
                        <a:rPr lang="el-GR" sz="2400" u="none" strike="noStrike">
                          <a:effectLst/>
                        </a:rPr>
                        <a:t>80</a:t>
                      </a:r>
                      <a:endParaRPr lang="el-GR" sz="2400" b="0" i="0" u="none" strike="noStrike">
                        <a:solidFill>
                          <a:srgbClr val="000000"/>
                        </a:solidFill>
                        <a:effectLst/>
                        <a:latin typeface="+mj-lt"/>
                      </a:endParaRPr>
                    </a:p>
                  </a:txBody>
                  <a:tcPr marL="19051" marR="19051" marT="19051" marB="0" anchor="b"/>
                </a:tc>
                <a:tc>
                  <a:txBody>
                    <a:bodyPr/>
                    <a:lstStyle/>
                    <a:p>
                      <a:pPr algn="ctr" fontAlgn="b"/>
                      <a:r>
                        <a:rPr lang="el-GR" sz="2400" u="none" strike="noStrike" dirty="0">
                          <a:effectLst/>
                        </a:rPr>
                        <a:t>120</a:t>
                      </a:r>
                      <a:endParaRPr lang="el-GR" sz="2400" b="0" i="0" u="none" strike="noStrike" dirty="0">
                        <a:solidFill>
                          <a:srgbClr val="000000"/>
                        </a:solidFill>
                        <a:effectLst/>
                        <a:latin typeface="+mj-lt"/>
                      </a:endParaRPr>
                    </a:p>
                  </a:txBody>
                  <a:tcPr marL="19051" marR="19051" marT="19051" marB="0" anchor="b"/>
                </a:tc>
                <a:extLst>
                  <a:ext uri="{0D108BD9-81ED-4DB2-BD59-A6C34878D82A}">
                    <a16:rowId xmlns:a16="http://schemas.microsoft.com/office/drawing/2014/main" val="10010"/>
                  </a:ext>
                </a:extLst>
              </a:tr>
            </a:tbl>
          </a:graphicData>
        </a:graphic>
      </p:graphicFrame>
      <p:graphicFrame>
        <p:nvGraphicFramePr>
          <p:cNvPr id="5" name="Table 6">
            <a:extLst>
              <a:ext uri="{FF2B5EF4-FFF2-40B4-BE49-F238E27FC236}">
                <a16:creationId xmlns:a16="http://schemas.microsoft.com/office/drawing/2014/main" id="{4D4D286D-99E7-819B-4F1F-F0F10A7A082E}"/>
              </a:ext>
            </a:extLst>
          </p:cNvPr>
          <p:cNvGraphicFramePr>
            <a:graphicFrameLocks noGrp="1"/>
          </p:cNvGraphicFramePr>
          <p:nvPr/>
        </p:nvGraphicFramePr>
        <p:xfrm>
          <a:off x="18275188" y="5476846"/>
          <a:ext cx="1912509" cy="4903481"/>
        </p:xfrm>
        <a:graphic>
          <a:graphicData uri="http://schemas.openxmlformats.org/drawingml/2006/table">
            <a:tbl>
              <a:tblPr firstRow="1" bandRow="1">
                <a:tableStyleId>{6E25E649-3F16-4E02-A733-19D2CDBF48F0}</a:tableStyleId>
              </a:tblPr>
              <a:tblGrid>
                <a:gridCol w="1912509">
                  <a:extLst>
                    <a:ext uri="{9D8B030D-6E8A-4147-A177-3AD203B41FA5}">
                      <a16:colId xmlns:a16="http://schemas.microsoft.com/office/drawing/2014/main" val="20000"/>
                    </a:ext>
                  </a:extLst>
                </a:gridCol>
              </a:tblGrid>
              <a:tr h="445771">
                <a:tc>
                  <a:txBody>
                    <a:bodyPr/>
                    <a:lstStyle/>
                    <a:p>
                      <a:pPr algn="ctr" fontAlgn="b"/>
                      <a:r>
                        <a:rPr lang="ja-JP" altLang="en-US" sz="2400" u="none" strike="noStrike" dirty="0">
                          <a:solidFill>
                            <a:schemeClr val="tx1"/>
                          </a:solidFill>
                          <a:effectLst/>
                        </a:rPr>
                        <a:t>移動平均</a:t>
                      </a:r>
                      <a:endParaRPr lang="en-US" sz="2400" b="1" i="0" u="none" strike="noStrike" dirty="0">
                        <a:solidFill>
                          <a:schemeClr val="tx1"/>
                        </a:solidFill>
                        <a:effectLst/>
                        <a:latin typeface="+mj-lt"/>
                      </a:endParaRPr>
                    </a:p>
                  </a:txBody>
                  <a:tcPr marL="19051" marR="19051" marT="19051" marB="0" anchor="b"/>
                </a:tc>
                <a:extLst>
                  <a:ext uri="{0D108BD9-81ED-4DB2-BD59-A6C34878D82A}">
                    <a16:rowId xmlns:a16="http://schemas.microsoft.com/office/drawing/2014/main" val="10000"/>
                  </a:ext>
                </a:extLst>
              </a:tr>
              <a:tr h="445771">
                <a:tc>
                  <a:txBody>
                    <a:bodyPr/>
                    <a:lstStyle/>
                    <a:p>
                      <a:pPr algn="ctr" fontAlgn="b"/>
                      <a:r>
                        <a:rPr lang="el-GR" sz="2400" u="none" strike="noStrike">
                          <a:effectLst/>
                        </a:rPr>
                        <a:t>-</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1"/>
                  </a:ext>
                </a:extLst>
              </a:tr>
              <a:tr h="445771">
                <a:tc>
                  <a:txBody>
                    <a:bodyPr/>
                    <a:lstStyle/>
                    <a:p>
                      <a:pPr algn="ctr" fontAlgn="b"/>
                      <a:r>
                        <a:rPr lang="el-GR" sz="2400" u="none" strike="noStrike">
                          <a:effectLst/>
                        </a:rPr>
                        <a:t>100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2"/>
                  </a:ext>
                </a:extLst>
              </a:tr>
              <a:tr h="445771">
                <a:tc>
                  <a:txBody>
                    <a:bodyPr/>
                    <a:lstStyle/>
                    <a:p>
                      <a:pPr algn="ctr" fontAlgn="b"/>
                      <a:r>
                        <a:rPr lang="el-GR" sz="2400" u="none" strike="noStrike">
                          <a:effectLst/>
                        </a:rPr>
                        <a:t>125</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3"/>
                  </a:ext>
                </a:extLst>
              </a:tr>
              <a:tr h="445771">
                <a:tc>
                  <a:txBody>
                    <a:bodyPr/>
                    <a:lstStyle/>
                    <a:p>
                      <a:pPr algn="ctr" fontAlgn="b"/>
                      <a:r>
                        <a:rPr lang="el-GR" sz="2400" u="none" strike="noStrike">
                          <a:effectLst/>
                        </a:rPr>
                        <a:t>155</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4"/>
                  </a:ext>
                </a:extLst>
              </a:tr>
              <a:tr h="445771">
                <a:tc>
                  <a:txBody>
                    <a:bodyPr/>
                    <a:lstStyle/>
                    <a:p>
                      <a:pPr algn="ctr" fontAlgn="b"/>
                      <a:r>
                        <a:rPr lang="el-GR" sz="2400" u="none" strike="noStrike">
                          <a:effectLst/>
                        </a:rPr>
                        <a:t>180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5"/>
                  </a:ext>
                </a:extLst>
              </a:tr>
              <a:tr h="445771">
                <a:tc>
                  <a:txBody>
                    <a:bodyPr/>
                    <a:lstStyle/>
                    <a:p>
                      <a:pPr algn="ctr" fontAlgn="b"/>
                      <a:r>
                        <a:rPr lang="el-GR" sz="2400" u="none" strike="noStrike">
                          <a:effectLst/>
                        </a:rPr>
                        <a:t>205</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6"/>
                  </a:ext>
                </a:extLst>
              </a:tr>
              <a:tr h="445771">
                <a:tc>
                  <a:txBody>
                    <a:bodyPr/>
                    <a:lstStyle/>
                    <a:p>
                      <a:pPr algn="ctr" fontAlgn="b"/>
                      <a:r>
                        <a:rPr lang="el-GR" sz="2400" u="none" strike="noStrike">
                          <a:effectLst/>
                        </a:rPr>
                        <a:t>180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7"/>
                  </a:ext>
                </a:extLst>
              </a:tr>
              <a:tr h="445771">
                <a:tc>
                  <a:txBody>
                    <a:bodyPr/>
                    <a:lstStyle/>
                    <a:p>
                      <a:pPr algn="ctr" fontAlgn="b"/>
                      <a:r>
                        <a:rPr lang="el-GR" sz="2400" u="none" strike="noStrike">
                          <a:effectLst/>
                        </a:rPr>
                        <a:t>155</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8"/>
                  </a:ext>
                </a:extLst>
              </a:tr>
              <a:tr h="445771">
                <a:tc>
                  <a:txBody>
                    <a:bodyPr/>
                    <a:lstStyle/>
                    <a:p>
                      <a:pPr algn="ctr" fontAlgn="b"/>
                      <a:r>
                        <a:rPr lang="el-GR" sz="2400" u="none" strike="noStrike">
                          <a:effectLst/>
                        </a:rPr>
                        <a:t>140</a:t>
                      </a:r>
                      <a:endParaRPr lang="el-GR" sz="2400" b="0" i="0" u="none" strike="noStrike">
                        <a:solidFill>
                          <a:srgbClr val="000000"/>
                        </a:solidFill>
                        <a:effectLst/>
                        <a:latin typeface="+mj-lt"/>
                      </a:endParaRPr>
                    </a:p>
                  </a:txBody>
                  <a:tcPr marL="19051" marR="19051" marT="19051" marB="0" anchor="b"/>
                </a:tc>
                <a:extLst>
                  <a:ext uri="{0D108BD9-81ED-4DB2-BD59-A6C34878D82A}">
                    <a16:rowId xmlns:a16="http://schemas.microsoft.com/office/drawing/2014/main" val="10009"/>
                  </a:ext>
                </a:extLst>
              </a:tr>
              <a:tr h="445771">
                <a:tc>
                  <a:txBody>
                    <a:bodyPr/>
                    <a:lstStyle/>
                    <a:p>
                      <a:pPr algn="ctr" fontAlgn="b"/>
                      <a:r>
                        <a:rPr lang="el-GR" sz="2400" u="none" strike="noStrike" dirty="0">
                          <a:effectLst/>
                        </a:rPr>
                        <a:t>100</a:t>
                      </a:r>
                      <a:endParaRPr lang="el-GR" sz="2400" b="0" i="0" u="none" strike="noStrike" dirty="0">
                        <a:solidFill>
                          <a:srgbClr val="000000"/>
                        </a:solidFill>
                        <a:effectLst/>
                        <a:latin typeface="+mj-lt"/>
                      </a:endParaRPr>
                    </a:p>
                  </a:txBody>
                  <a:tcPr marL="19051" marR="19051" marT="19051" marB="0" anchor="b"/>
                </a:tc>
                <a:extLst>
                  <a:ext uri="{0D108BD9-81ED-4DB2-BD59-A6C34878D82A}">
                    <a16:rowId xmlns:a16="http://schemas.microsoft.com/office/drawing/2014/main" val="10010"/>
                  </a:ext>
                </a:extLst>
              </a:tr>
            </a:tbl>
          </a:graphicData>
        </a:graphic>
      </p:graphicFrame>
      <p:sp>
        <p:nvSpPr>
          <p:cNvPr id="6" name="正方形/長方形 5">
            <a:extLst>
              <a:ext uri="{FF2B5EF4-FFF2-40B4-BE49-F238E27FC236}">
                <a16:creationId xmlns:a16="http://schemas.microsoft.com/office/drawing/2014/main" id="{967667BE-435A-8450-A791-5F1BC902E778}"/>
              </a:ext>
            </a:extLst>
          </p:cNvPr>
          <p:cNvSpPr/>
          <p:nvPr/>
        </p:nvSpPr>
        <p:spPr>
          <a:xfrm>
            <a:off x="1052730" y="6566640"/>
            <a:ext cx="8187037" cy="3770263"/>
          </a:xfrm>
          <a:prstGeom prst="rect">
            <a:avLst/>
          </a:prstGeom>
        </p:spPr>
        <p:txBody>
          <a:bodyPr wrap="square">
            <a:spAutoFit/>
          </a:bodyPr>
          <a:lstStyle/>
          <a:p>
            <a:pPr>
              <a:spcBef>
                <a:spcPts val="600"/>
              </a:spcBef>
            </a:pPr>
            <a:r>
              <a:rPr lang="ja-JP" altLang="en-US" sz="2800"/>
              <a:t>例）</a:t>
            </a:r>
            <a:endParaRPr lang="en-US" altLang="ja-JP" sz="2800" dirty="0"/>
          </a:p>
          <a:p>
            <a:pPr marL="457206" indent="-457206">
              <a:spcBef>
                <a:spcPts val="600"/>
              </a:spcBef>
              <a:buFont typeface="Arial" panose="020B0604020202020204" pitchFamily="34" charset="0"/>
              <a:buChar char="•"/>
            </a:pPr>
            <a:r>
              <a:rPr lang="ja-JP" altLang="en-US" sz="2800"/>
              <a:t>ターゲット変数から</a:t>
            </a:r>
            <a:r>
              <a:rPr lang="en-US" altLang="ja-JP" sz="2800" dirty="0"/>
              <a:t>Lag</a:t>
            </a:r>
            <a:r>
              <a:rPr lang="ja-JP" altLang="en-US" sz="2800"/>
              <a:t>を取り、特徴量として利用。また、</a:t>
            </a:r>
            <a:r>
              <a:rPr lang="en-US" altLang="ja-JP" sz="2800" dirty="0"/>
              <a:t>Lag</a:t>
            </a:r>
            <a:r>
              <a:rPr lang="ja-JP" altLang="en-US" sz="2800"/>
              <a:t>特徴量から平均を取ったりとさらに複雑な特徴量エンジニアリングを実施</a:t>
            </a:r>
            <a:endParaRPr lang="en-US" altLang="ja-JP" sz="2800" dirty="0"/>
          </a:p>
          <a:p>
            <a:pPr marL="457206" indent="-457206">
              <a:spcBef>
                <a:spcPts val="600"/>
              </a:spcBef>
              <a:buFont typeface="Arial" panose="020B0604020202020204" pitchFamily="34" charset="0"/>
              <a:buChar char="•"/>
            </a:pPr>
            <a:r>
              <a:rPr lang="ja-JP" altLang="en-US" sz="2800"/>
              <a:t>日付変数からも特徴量エンジニアリング（月や曜日の抽出）を実施する</a:t>
            </a:r>
            <a:endParaRPr lang="en-US" altLang="ja-JP" sz="2800" dirty="0"/>
          </a:p>
          <a:p>
            <a:pPr marL="457206" indent="-457206">
              <a:spcBef>
                <a:spcPts val="600"/>
              </a:spcBef>
              <a:buFont typeface="Arial" panose="020B0604020202020204" pitchFamily="34" charset="0"/>
              <a:buChar char="•"/>
            </a:pPr>
            <a:r>
              <a:rPr lang="ja-JP" altLang="en-US" sz="2800"/>
              <a:t>その他の説明変数を特徴量として利用することも可能</a:t>
            </a:r>
            <a:endParaRPr lang="en-US" altLang="ja-JP" sz="2800" dirty="0"/>
          </a:p>
        </p:txBody>
      </p:sp>
      <p:cxnSp>
        <p:nvCxnSpPr>
          <p:cNvPr id="7" name="直線矢印コネクタ 6">
            <a:extLst>
              <a:ext uri="{FF2B5EF4-FFF2-40B4-BE49-F238E27FC236}">
                <a16:creationId xmlns:a16="http://schemas.microsoft.com/office/drawing/2014/main" id="{158E0EA9-EE64-2D95-AFB7-C45A65465757}"/>
              </a:ext>
            </a:extLst>
          </p:cNvPr>
          <p:cNvCxnSpPr/>
          <p:nvPr/>
        </p:nvCxnSpPr>
        <p:spPr bwMode="auto">
          <a:xfrm>
            <a:off x="13757316" y="6196347"/>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9" name="直線矢印コネクタ 8">
            <a:extLst>
              <a:ext uri="{FF2B5EF4-FFF2-40B4-BE49-F238E27FC236}">
                <a16:creationId xmlns:a16="http://schemas.microsoft.com/office/drawing/2014/main" id="{F5F8CCC8-D221-CAF8-8F4E-AFA5336FADE1}"/>
              </a:ext>
            </a:extLst>
          </p:cNvPr>
          <p:cNvCxnSpPr/>
          <p:nvPr/>
        </p:nvCxnSpPr>
        <p:spPr bwMode="auto">
          <a:xfrm>
            <a:off x="13757316" y="6646680"/>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0" name="直線矢印コネクタ 9">
            <a:extLst>
              <a:ext uri="{FF2B5EF4-FFF2-40B4-BE49-F238E27FC236}">
                <a16:creationId xmlns:a16="http://schemas.microsoft.com/office/drawing/2014/main" id="{31A02AC0-6A0C-3360-2B0B-44CEAB4CEC81}"/>
              </a:ext>
            </a:extLst>
          </p:cNvPr>
          <p:cNvCxnSpPr/>
          <p:nvPr/>
        </p:nvCxnSpPr>
        <p:spPr bwMode="auto">
          <a:xfrm>
            <a:off x="13757316" y="7097014"/>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2" name="直線矢印コネクタ 11">
            <a:extLst>
              <a:ext uri="{FF2B5EF4-FFF2-40B4-BE49-F238E27FC236}">
                <a16:creationId xmlns:a16="http://schemas.microsoft.com/office/drawing/2014/main" id="{53E2E09F-EF66-935C-3767-AF9ECBDB1815}"/>
              </a:ext>
            </a:extLst>
          </p:cNvPr>
          <p:cNvCxnSpPr/>
          <p:nvPr/>
        </p:nvCxnSpPr>
        <p:spPr bwMode="auto">
          <a:xfrm>
            <a:off x="13757316" y="7547347"/>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3" name="直線矢印コネクタ 12">
            <a:extLst>
              <a:ext uri="{FF2B5EF4-FFF2-40B4-BE49-F238E27FC236}">
                <a16:creationId xmlns:a16="http://schemas.microsoft.com/office/drawing/2014/main" id="{4C940D6C-F16E-2831-E1EA-0B40F3417E90}"/>
              </a:ext>
            </a:extLst>
          </p:cNvPr>
          <p:cNvCxnSpPr/>
          <p:nvPr/>
        </p:nvCxnSpPr>
        <p:spPr bwMode="auto">
          <a:xfrm>
            <a:off x="13768300" y="7992582"/>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4" name="直線矢印コネクタ 13">
            <a:extLst>
              <a:ext uri="{FF2B5EF4-FFF2-40B4-BE49-F238E27FC236}">
                <a16:creationId xmlns:a16="http://schemas.microsoft.com/office/drawing/2014/main" id="{62CF75F3-A3D8-27AE-6B50-0126F677DA84}"/>
              </a:ext>
            </a:extLst>
          </p:cNvPr>
          <p:cNvCxnSpPr/>
          <p:nvPr/>
        </p:nvCxnSpPr>
        <p:spPr bwMode="auto">
          <a:xfrm>
            <a:off x="13768300" y="8442915"/>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5" name="直線矢印コネクタ 14">
            <a:extLst>
              <a:ext uri="{FF2B5EF4-FFF2-40B4-BE49-F238E27FC236}">
                <a16:creationId xmlns:a16="http://schemas.microsoft.com/office/drawing/2014/main" id="{1AFF671C-82CF-BAFC-7745-C2601CD82120}"/>
              </a:ext>
            </a:extLst>
          </p:cNvPr>
          <p:cNvCxnSpPr/>
          <p:nvPr/>
        </p:nvCxnSpPr>
        <p:spPr bwMode="auto">
          <a:xfrm>
            <a:off x="13777969" y="8888150"/>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7" name="直線矢印コネクタ 16">
            <a:extLst>
              <a:ext uri="{FF2B5EF4-FFF2-40B4-BE49-F238E27FC236}">
                <a16:creationId xmlns:a16="http://schemas.microsoft.com/office/drawing/2014/main" id="{4A66649A-8CA7-7221-C255-F4B17DC6C25C}"/>
              </a:ext>
            </a:extLst>
          </p:cNvPr>
          <p:cNvCxnSpPr/>
          <p:nvPr/>
        </p:nvCxnSpPr>
        <p:spPr bwMode="auto">
          <a:xfrm>
            <a:off x="13777969" y="9338483"/>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8" name="直線矢印コネクタ 17">
            <a:extLst>
              <a:ext uri="{FF2B5EF4-FFF2-40B4-BE49-F238E27FC236}">
                <a16:creationId xmlns:a16="http://schemas.microsoft.com/office/drawing/2014/main" id="{E802FC3A-430D-2C41-4C85-014E1274C8E2}"/>
              </a:ext>
            </a:extLst>
          </p:cNvPr>
          <p:cNvCxnSpPr/>
          <p:nvPr/>
        </p:nvCxnSpPr>
        <p:spPr bwMode="auto">
          <a:xfrm>
            <a:off x="13742692" y="9778619"/>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19" name="直線矢印コネクタ 18">
            <a:extLst>
              <a:ext uri="{FF2B5EF4-FFF2-40B4-BE49-F238E27FC236}">
                <a16:creationId xmlns:a16="http://schemas.microsoft.com/office/drawing/2014/main" id="{681EEA8C-A473-EC03-E678-0135F577D9B7}"/>
              </a:ext>
            </a:extLst>
          </p:cNvPr>
          <p:cNvCxnSpPr/>
          <p:nvPr/>
        </p:nvCxnSpPr>
        <p:spPr bwMode="auto">
          <a:xfrm>
            <a:off x="13742692" y="10228952"/>
            <a:ext cx="964243" cy="370293"/>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20" name="直線矢印コネクタ 19">
            <a:extLst>
              <a:ext uri="{FF2B5EF4-FFF2-40B4-BE49-F238E27FC236}">
                <a16:creationId xmlns:a16="http://schemas.microsoft.com/office/drawing/2014/main" id="{680D8BE0-DE5F-DD47-8AF4-371659DA59A7}"/>
              </a:ext>
            </a:extLst>
          </p:cNvPr>
          <p:cNvCxnSpPr>
            <a:cxnSpLocks/>
          </p:cNvCxnSpPr>
          <p:nvPr/>
        </p:nvCxnSpPr>
        <p:spPr bwMode="auto">
          <a:xfrm>
            <a:off x="17288976" y="6617011"/>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22" name="直線矢印コネクタ 21">
            <a:extLst>
              <a:ext uri="{FF2B5EF4-FFF2-40B4-BE49-F238E27FC236}">
                <a16:creationId xmlns:a16="http://schemas.microsoft.com/office/drawing/2014/main" id="{4F073C59-37C0-093E-A85B-EB3939DD9C97}"/>
              </a:ext>
            </a:extLst>
          </p:cNvPr>
          <p:cNvCxnSpPr>
            <a:cxnSpLocks/>
          </p:cNvCxnSpPr>
          <p:nvPr/>
        </p:nvCxnSpPr>
        <p:spPr bwMode="auto">
          <a:xfrm>
            <a:off x="17288976" y="7056488"/>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23" name="直線矢印コネクタ 22">
            <a:extLst>
              <a:ext uri="{FF2B5EF4-FFF2-40B4-BE49-F238E27FC236}">
                <a16:creationId xmlns:a16="http://schemas.microsoft.com/office/drawing/2014/main" id="{82DCCB68-9132-A1C7-D1F7-D4003B40F9B6}"/>
              </a:ext>
            </a:extLst>
          </p:cNvPr>
          <p:cNvCxnSpPr>
            <a:cxnSpLocks/>
          </p:cNvCxnSpPr>
          <p:nvPr/>
        </p:nvCxnSpPr>
        <p:spPr bwMode="auto">
          <a:xfrm>
            <a:off x="17288976" y="7504875"/>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24" name="直線矢印コネクタ 23">
            <a:extLst>
              <a:ext uri="{FF2B5EF4-FFF2-40B4-BE49-F238E27FC236}">
                <a16:creationId xmlns:a16="http://schemas.microsoft.com/office/drawing/2014/main" id="{E64FAEBC-4F61-8DE4-AE29-4D848FC703D0}"/>
              </a:ext>
            </a:extLst>
          </p:cNvPr>
          <p:cNvCxnSpPr>
            <a:cxnSpLocks/>
          </p:cNvCxnSpPr>
          <p:nvPr/>
        </p:nvCxnSpPr>
        <p:spPr bwMode="auto">
          <a:xfrm>
            <a:off x="17288976" y="7944352"/>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28" name="直線矢印コネクタ 27">
            <a:extLst>
              <a:ext uri="{FF2B5EF4-FFF2-40B4-BE49-F238E27FC236}">
                <a16:creationId xmlns:a16="http://schemas.microsoft.com/office/drawing/2014/main" id="{09F356CC-ECA0-F634-A9AA-414AD1D39A0D}"/>
              </a:ext>
            </a:extLst>
          </p:cNvPr>
          <p:cNvCxnSpPr>
            <a:cxnSpLocks/>
          </p:cNvCxnSpPr>
          <p:nvPr/>
        </p:nvCxnSpPr>
        <p:spPr bwMode="auto">
          <a:xfrm>
            <a:off x="17288976" y="8395699"/>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35" name="直線矢印コネクタ 34">
            <a:extLst>
              <a:ext uri="{FF2B5EF4-FFF2-40B4-BE49-F238E27FC236}">
                <a16:creationId xmlns:a16="http://schemas.microsoft.com/office/drawing/2014/main" id="{04238DE9-6FA1-D797-A766-01DCE157336F}"/>
              </a:ext>
            </a:extLst>
          </p:cNvPr>
          <p:cNvCxnSpPr>
            <a:cxnSpLocks/>
          </p:cNvCxnSpPr>
          <p:nvPr/>
        </p:nvCxnSpPr>
        <p:spPr bwMode="auto">
          <a:xfrm>
            <a:off x="17288976" y="8835176"/>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36" name="直線矢印コネクタ 35">
            <a:extLst>
              <a:ext uri="{FF2B5EF4-FFF2-40B4-BE49-F238E27FC236}">
                <a16:creationId xmlns:a16="http://schemas.microsoft.com/office/drawing/2014/main" id="{4197CF6F-2033-2302-618D-D0DCAF9D6C98}"/>
              </a:ext>
            </a:extLst>
          </p:cNvPr>
          <p:cNvCxnSpPr>
            <a:cxnSpLocks/>
          </p:cNvCxnSpPr>
          <p:nvPr/>
        </p:nvCxnSpPr>
        <p:spPr bwMode="auto">
          <a:xfrm>
            <a:off x="17321928" y="9280283"/>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37" name="直線矢印コネクタ 36">
            <a:extLst>
              <a:ext uri="{FF2B5EF4-FFF2-40B4-BE49-F238E27FC236}">
                <a16:creationId xmlns:a16="http://schemas.microsoft.com/office/drawing/2014/main" id="{6F76A9D3-CF88-E194-B32F-A0222DA6E872}"/>
              </a:ext>
            </a:extLst>
          </p:cNvPr>
          <p:cNvCxnSpPr>
            <a:cxnSpLocks/>
          </p:cNvCxnSpPr>
          <p:nvPr/>
        </p:nvCxnSpPr>
        <p:spPr bwMode="auto">
          <a:xfrm>
            <a:off x="17321928" y="9719760"/>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cxnSp>
        <p:nvCxnSpPr>
          <p:cNvPr id="38" name="直線矢印コネクタ 37">
            <a:extLst>
              <a:ext uri="{FF2B5EF4-FFF2-40B4-BE49-F238E27FC236}">
                <a16:creationId xmlns:a16="http://schemas.microsoft.com/office/drawing/2014/main" id="{36FE5BD5-79D1-C970-4438-F511A8B0F563}"/>
              </a:ext>
            </a:extLst>
          </p:cNvPr>
          <p:cNvCxnSpPr>
            <a:cxnSpLocks/>
          </p:cNvCxnSpPr>
          <p:nvPr/>
        </p:nvCxnSpPr>
        <p:spPr bwMode="auto">
          <a:xfrm>
            <a:off x="17321928" y="10193621"/>
            <a:ext cx="953259" cy="0"/>
          </a:xfrm>
          <a:prstGeom prst="straightConnector1">
            <a:avLst/>
          </a:prstGeom>
          <a:solidFill>
            <a:schemeClr val="tx2"/>
          </a:solidFill>
          <a:ln w="9525" cap="flat" cmpd="sng" algn="ctr">
            <a:solidFill>
              <a:schemeClr val="accent5"/>
            </a:solidFill>
            <a:prstDash val="sysDash"/>
            <a:round/>
            <a:headEnd type="none" w="med" len="med"/>
            <a:tailEnd type="triangle"/>
          </a:ln>
          <a:effectLst/>
        </p:spPr>
      </p:cxnSp>
      <p:sp>
        <p:nvSpPr>
          <p:cNvPr id="39" name="角丸四角形 38">
            <a:extLst>
              <a:ext uri="{FF2B5EF4-FFF2-40B4-BE49-F238E27FC236}">
                <a16:creationId xmlns:a16="http://schemas.microsoft.com/office/drawing/2014/main" id="{70B26398-A1BC-A1D2-EEE8-D419A661C307}"/>
              </a:ext>
            </a:extLst>
          </p:cNvPr>
          <p:cNvSpPr/>
          <p:nvPr/>
        </p:nvSpPr>
        <p:spPr bwMode="auto">
          <a:xfrm>
            <a:off x="10062769" y="5266210"/>
            <a:ext cx="1605096" cy="5333037"/>
          </a:xfrm>
          <a:prstGeom prst="roundRect">
            <a:avLst/>
          </a:prstGeom>
          <a:noFill/>
          <a:ln w="19050" cap="flat" cmpd="sng" algn="ctr">
            <a:solidFill>
              <a:schemeClr val="accent6"/>
            </a:solidFill>
            <a:prstDash val="dash"/>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40" name="角丸四角形 39">
            <a:extLst>
              <a:ext uri="{FF2B5EF4-FFF2-40B4-BE49-F238E27FC236}">
                <a16:creationId xmlns:a16="http://schemas.microsoft.com/office/drawing/2014/main" id="{47B8117B-21A0-382C-6817-71DFB4FDED89}"/>
              </a:ext>
            </a:extLst>
          </p:cNvPr>
          <p:cNvSpPr/>
          <p:nvPr/>
        </p:nvSpPr>
        <p:spPr bwMode="auto">
          <a:xfrm>
            <a:off x="14848435" y="5266210"/>
            <a:ext cx="2284464" cy="5333037"/>
          </a:xfrm>
          <a:prstGeom prst="roundRect">
            <a:avLst/>
          </a:prstGeom>
          <a:noFill/>
          <a:ln w="19050" cap="flat" cmpd="sng" algn="ctr">
            <a:solidFill>
              <a:schemeClr val="accent6"/>
            </a:solidFill>
            <a:prstDash val="dash"/>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41" name="角丸四角形 40">
            <a:extLst>
              <a:ext uri="{FF2B5EF4-FFF2-40B4-BE49-F238E27FC236}">
                <a16:creationId xmlns:a16="http://schemas.microsoft.com/office/drawing/2014/main" id="{E888A461-A3AF-4A0F-7048-1B8E340B42A5}"/>
              </a:ext>
            </a:extLst>
          </p:cNvPr>
          <p:cNvSpPr/>
          <p:nvPr/>
        </p:nvSpPr>
        <p:spPr bwMode="auto">
          <a:xfrm>
            <a:off x="18429124" y="5277567"/>
            <a:ext cx="1605096" cy="5333037"/>
          </a:xfrm>
          <a:prstGeom prst="roundRect">
            <a:avLst/>
          </a:prstGeom>
          <a:noFill/>
          <a:ln w="19050" cap="flat" cmpd="sng" algn="ctr">
            <a:solidFill>
              <a:schemeClr val="accent6"/>
            </a:solidFill>
            <a:prstDash val="dash"/>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cxnSp>
        <p:nvCxnSpPr>
          <p:cNvPr id="42" name="直線コネクタ 41">
            <a:extLst>
              <a:ext uri="{FF2B5EF4-FFF2-40B4-BE49-F238E27FC236}">
                <a16:creationId xmlns:a16="http://schemas.microsoft.com/office/drawing/2014/main" id="{CF27E9B7-5729-7C86-E91F-386A956DC33B}"/>
              </a:ext>
            </a:extLst>
          </p:cNvPr>
          <p:cNvCxnSpPr/>
          <p:nvPr/>
        </p:nvCxnSpPr>
        <p:spPr bwMode="auto">
          <a:xfrm>
            <a:off x="10870251" y="10599247"/>
            <a:ext cx="0" cy="1366867"/>
          </a:xfrm>
          <a:prstGeom prst="line">
            <a:avLst/>
          </a:prstGeom>
          <a:solidFill>
            <a:schemeClr val="tx2"/>
          </a:solidFill>
          <a:ln w="19050" cap="flat" cmpd="sng" algn="ctr">
            <a:solidFill>
              <a:schemeClr val="accent6"/>
            </a:solidFill>
            <a:prstDash val="dash"/>
            <a:round/>
            <a:headEnd type="none" w="med" len="med"/>
            <a:tailEnd type="none" w="med" len="med"/>
          </a:ln>
          <a:effectLst/>
        </p:spPr>
      </p:cxnSp>
      <p:cxnSp>
        <p:nvCxnSpPr>
          <p:cNvPr id="43" name="直線コネクタ 42">
            <a:extLst>
              <a:ext uri="{FF2B5EF4-FFF2-40B4-BE49-F238E27FC236}">
                <a16:creationId xmlns:a16="http://schemas.microsoft.com/office/drawing/2014/main" id="{812358F9-E3DC-4BE7-6CEA-B39879041093}"/>
              </a:ext>
            </a:extLst>
          </p:cNvPr>
          <p:cNvCxnSpPr>
            <a:cxnSpLocks/>
            <a:stCxn id="40" idx="2"/>
          </p:cNvCxnSpPr>
          <p:nvPr/>
        </p:nvCxnSpPr>
        <p:spPr bwMode="auto">
          <a:xfrm>
            <a:off x="15990668" y="10599247"/>
            <a:ext cx="3" cy="1366867"/>
          </a:xfrm>
          <a:prstGeom prst="line">
            <a:avLst/>
          </a:prstGeom>
          <a:solidFill>
            <a:schemeClr val="tx2"/>
          </a:solidFill>
          <a:ln w="19050" cap="flat" cmpd="sng" algn="ctr">
            <a:solidFill>
              <a:schemeClr val="accent6"/>
            </a:solidFill>
            <a:prstDash val="dash"/>
            <a:round/>
            <a:headEnd type="none" w="med" len="med"/>
            <a:tailEnd type="none" w="med" len="med"/>
          </a:ln>
          <a:effectLst/>
        </p:spPr>
      </p:cxnSp>
      <p:cxnSp>
        <p:nvCxnSpPr>
          <p:cNvPr id="44" name="直線コネクタ 43">
            <a:extLst>
              <a:ext uri="{FF2B5EF4-FFF2-40B4-BE49-F238E27FC236}">
                <a16:creationId xmlns:a16="http://schemas.microsoft.com/office/drawing/2014/main" id="{679654F5-5D57-94D1-2C8D-090E8C95C53B}"/>
              </a:ext>
            </a:extLst>
          </p:cNvPr>
          <p:cNvCxnSpPr>
            <a:cxnSpLocks/>
            <a:stCxn id="41" idx="2"/>
          </p:cNvCxnSpPr>
          <p:nvPr/>
        </p:nvCxnSpPr>
        <p:spPr bwMode="auto">
          <a:xfrm flipH="1">
            <a:off x="19231443" y="10610604"/>
            <a:ext cx="229" cy="1435971"/>
          </a:xfrm>
          <a:prstGeom prst="line">
            <a:avLst/>
          </a:prstGeom>
          <a:solidFill>
            <a:schemeClr val="tx2"/>
          </a:solidFill>
          <a:ln w="19050" cap="flat" cmpd="sng" algn="ctr">
            <a:solidFill>
              <a:schemeClr val="accent6"/>
            </a:solidFill>
            <a:prstDash val="dash"/>
            <a:round/>
            <a:headEnd type="none" w="med" len="med"/>
            <a:tailEnd type="none" w="med" len="med"/>
          </a:ln>
          <a:effectLst/>
        </p:spPr>
      </p:cxnSp>
      <p:cxnSp>
        <p:nvCxnSpPr>
          <p:cNvPr id="45" name="直線コネクタ 44">
            <a:extLst>
              <a:ext uri="{FF2B5EF4-FFF2-40B4-BE49-F238E27FC236}">
                <a16:creationId xmlns:a16="http://schemas.microsoft.com/office/drawing/2014/main" id="{BC10DEAE-F453-C21B-99C3-E8DF5B735012}"/>
              </a:ext>
            </a:extLst>
          </p:cNvPr>
          <p:cNvCxnSpPr>
            <a:cxnSpLocks/>
          </p:cNvCxnSpPr>
          <p:nvPr/>
        </p:nvCxnSpPr>
        <p:spPr bwMode="auto">
          <a:xfrm>
            <a:off x="10865316" y="11966112"/>
            <a:ext cx="8366125" cy="0"/>
          </a:xfrm>
          <a:prstGeom prst="line">
            <a:avLst/>
          </a:prstGeom>
          <a:solidFill>
            <a:schemeClr val="tx2"/>
          </a:solidFill>
          <a:ln w="19050" cap="flat" cmpd="sng" algn="ctr">
            <a:solidFill>
              <a:schemeClr val="accent6"/>
            </a:solidFill>
            <a:prstDash val="dash"/>
            <a:round/>
            <a:headEnd type="none" w="med" len="med"/>
            <a:tailEnd type="none" w="med" len="med"/>
          </a:ln>
          <a:effectLst/>
        </p:spPr>
      </p:cxnSp>
      <p:sp>
        <p:nvSpPr>
          <p:cNvPr id="46" name="角丸四角形 45">
            <a:extLst>
              <a:ext uri="{FF2B5EF4-FFF2-40B4-BE49-F238E27FC236}">
                <a16:creationId xmlns:a16="http://schemas.microsoft.com/office/drawing/2014/main" id="{24A5DAA0-C051-F173-6796-31E6309BF3C6}"/>
              </a:ext>
            </a:extLst>
          </p:cNvPr>
          <p:cNvSpPr/>
          <p:nvPr/>
        </p:nvSpPr>
        <p:spPr bwMode="auto">
          <a:xfrm>
            <a:off x="12075320" y="5277564"/>
            <a:ext cx="1476016" cy="5333037"/>
          </a:xfrm>
          <a:prstGeom prst="roundRect">
            <a:avLst/>
          </a:prstGeom>
          <a:noFill/>
          <a:ln w="19050" cap="flat" cmpd="sng" algn="ctr">
            <a:solidFill>
              <a:srgbClr val="00B050"/>
            </a:solidFill>
            <a:prstDash val="dash"/>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47" name="正方形/長方形 46">
            <a:extLst>
              <a:ext uri="{FF2B5EF4-FFF2-40B4-BE49-F238E27FC236}">
                <a16:creationId xmlns:a16="http://schemas.microsoft.com/office/drawing/2014/main" id="{BDAA303E-E3D9-C071-E2B0-8FB279230D1F}"/>
              </a:ext>
            </a:extLst>
          </p:cNvPr>
          <p:cNvSpPr/>
          <p:nvPr/>
        </p:nvSpPr>
        <p:spPr>
          <a:xfrm>
            <a:off x="11319770" y="10629436"/>
            <a:ext cx="3079149" cy="461665"/>
          </a:xfrm>
          <a:prstGeom prst="rect">
            <a:avLst/>
          </a:prstGeom>
        </p:spPr>
        <p:txBody>
          <a:bodyPr wrap="square">
            <a:spAutoFit/>
          </a:bodyPr>
          <a:lstStyle/>
          <a:p>
            <a:pPr algn="ctr"/>
            <a:r>
              <a:rPr lang="ja-JP" altLang="en-US" sz="2400">
                <a:solidFill>
                  <a:srgbClr val="00B050"/>
                </a:solidFill>
              </a:rPr>
              <a:t>ターゲット</a:t>
            </a:r>
            <a:endParaRPr lang="en-US" altLang="ja-JP" sz="2400" dirty="0">
              <a:solidFill>
                <a:srgbClr val="00B050"/>
              </a:solidFill>
            </a:endParaRPr>
          </a:p>
        </p:txBody>
      </p:sp>
    </p:spTree>
    <p:extLst>
      <p:ext uri="{BB962C8B-B14F-4D97-AF65-F5344CB8AC3E}">
        <p14:creationId xmlns:p14="http://schemas.microsoft.com/office/powerpoint/2010/main" val="256146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91F01B-8523-4522-F431-84AE2687B394}"/>
              </a:ext>
            </a:extLst>
          </p:cNvPr>
          <p:cNvSpPr/>
          <p:nvPr/>
        </p:nvSpPr>
        <p:spPr>
          <a:xfrm>
            <a:off x="4044669" y="4048182"/>
            <a:ext cx="17298419" cy="1569660"/>
          </a:xfrm>
          <a:prstGeom prst="rect">
            <a:avLst/>
          </a:prstGeom>
        </p:spPr>
        <p:txBody>
          <a:bodyPr wrap="square">
            <a:spAutoFit/>
          </a:bodyPr>
          <a:lstStyle/>
          <a:p>
            <a:pPr>
              <a:spcBef>
                <a:spcPts val="1600"/>
              </a:spcBef>
            </a:pPr>
            <a:r>
              <a:rPr lang="en-US" altLang="ja-JP" sz="9600" b="1" dirty="0">
                <a:solidFill>
                  <a:schemeClr val="bg1"/>
                </a:solidFill>
                <a:latin typeface="+mj-lt"/>
              </a:rPr>
              <a:t>Case Study</a:t>
            </a:r>
          </a:p>
        </p:txBody>
      </p:sp>
      <p:sp>
        <p:nvSpPr>
          <p:cNvPr id="3" name="正方形/長方形 2">
            <a:extLst>
              <a:ext uri="{FF2B5EF4-FFF2-40B4-BE49-F238E27FC236}">
                <a16:creationId xmlns:a16="http://schemas.microsoft.com/office/drawing/2014/main" id="{85AA4079-7B92-3173-135B-C1EDB4C848C5}"/>
              </a:ext>
            </a:extLst>
          </p:cNvPr>
          <p:cNvSpPr/>
          <p:nvPr/>
        </p:nvSpPr>
        <p:spPr>
          <a:xfrm>
            <a:off x="3040912" y="4048182"/>
            <a:ext cx="531628" cy="15696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6762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831F-FC3A-A732-59EF-8151523E8DE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D6F755B0-28AC-9A7D-38F7-324293EC194E}"/>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Case Study – </a:t>
            </a:r>
            <a:r>
              <a:rPr lang="ja-JP" altLang="en-US" sz="5400" b="1">
                <a:latin typeface="+mj-lt"/>
              </a:rPr>
              <a:t>予知保全</a:t>
            </a:r>
            <a:r>
              <a:rPr lang="en-US" altLang="ja-JP" sz="5400" b="1" dirty="0">
                <a:latin typeface="+mj-lt"/>
              </a:rPr>
              <a:t>/Predictive Maintenance</a:t>
            </a:r>
          </a:p>
        </p:txBody>
      </p:sp>
      <p:sp>
        <p:nvSpPr>
          <p:cNvPr id="2" name="テキスト ボックス 1">
            <a:extLst>
              <a:ext uri="{FF2B5EF4-FFF2-40B4-BE49-F238E27FC236}">
                <a16:creationId xmlns:a16="http://schemas.microsoft.com/office/drawing/2014/main" id="{EEC01F4E-FF14-4FD8-DF62-AA6D65E85562}"/>
              </a:ext>
            </a:extLst>
          </p:cNvPr>
          <p:cNvSpPr txBox="1"/>
          <p:nvPr/>
        </p:nvSpPr>
        <p:spPr>
          <a:xfrm>
            <a:off x="1339702" y="2126512"/>
            <a:ext cx="21794672" cy="4832092"/>
          </a:xfrm>
          <a:prstGeom prst="rect">
            <a:avLst/>
          </a:prstGeom>
          <a:noFill/>
        </p:spPr>
        <p:txBody>
          <a:bodyPr wrap="square">
            <a:spAutoFit/>
          </a:bodyPr>
          <a:lstStyle/>
          <a:p>
            <a:pPr>
              <a:spcBef>
                <a:spcPts val="600"/>
              </a:spcBef>
            </a:pPr>
            <a:r>
              <a:rPr lang="ja-JP" altLang="en-US" sz="3200"/>
              <a:t>エンジンの交換判断にはベテラン整備士の知見を必要としている。毎回の確認にそれら人手をかけて実施するのには大きなコストがかかる。</a:t>
            </a:r>
            <a:endParaRPr lang="en-US" altLang="ja-JP" sz="3200" dirty="0"/>
          </a:p>
          <a:p>
            <a:pPr>
              <a:spcBef>
                <a:spcPts val="600"/>
              </a:spcBef>
            </a:pPr>
            <a:r>
              <a:rPr lang="ja-JP" altLang="en-US" sz="3200"/>
              <a:t>エンジンの交換時期を予測することにより、交換の確認作業の省力化を実施（明らかに大丈夫な場合は確認作業を簡略化する）したい。</a:t>
            </a:r>
            <a:endParaRPr lang="en-US" altLang="ja-JP" sz="3200" dirty="0"/>
          </a:p>
          <a:p>
            <a:pPr>
              <a:spcBef>
                <a:spcPts val="600"/>
              </a:spcBef>
            </a:pPr>
            <a:r>
              <a:rPr lang="ja-JP" altLang="en-US" sz="3200"/>
              <a:t>また、そのような予測が実施できることは、安全管理（どれくらいで交換が必要となるか作業員に注意喚起を実施）にも非常に有用。</a:t>
            </a:r>
            <a:endParaRPr lang="en-US" altLang="ja-JP" sz="3200" dirty="0"/>
          </a:p>
          <a:p>
            <a:pPr>
              <a:spcBef>
                <a:spcPts val="600"/>
              </a:spcBef>
            </a:pPr>
            <a:r>
              <a:rPr lang="ja-JP" altLang="en-US" sz="3200"/>
              <a:t>エンジン各所に取り付けられたセンサーデータを、交換時期まで取得し続けたデータがあり、それらを利用して交換必要時期を予測するモデルを開発したい。</a:t>
            </a:r>
            <a:endParaRPr lang="en-US" altLang="ja-JP" sz="3200" dirty="0"/>
          </a:p>
          <a:p>
            <a:pPr>
              <a:spcBef>
                <a:spcPts val="600"/>
              </a:spcBef>
            </a:pPr>
            <a:r>
              <a:rPr lang="ja-JP" altLang="en-US" sz="3200"/>
              <a:t>また、本件は安全管理に関わることから、確認作業の省力化によるメリットとリスクを比較して分析する必要がある。</a:t>
            </a:r>
            <a:endParaRPr lang="en-US" altLang="ja-JP" sz="3200" dirty="0"/>
          </a:p>
        </p:txBody>
      </p:sp>
      <p:pic>
        <p:nvPicPr>
          <p:cNvPr id="9218" name="Picture 2" descr="整備士は格納庫で飛行機の修理に取り組んでいます">
            <a:extLst>
              <a:ext uri="{FF2B5EF4-FFF2-40B4-BE49-F238E27FC236}">
                <a16:creationId xmlns:a16="http://schemas.microsoft.com/office/drawing/2014/main" id="{42F22F37-F312-94B6-6F05-5A0BBF73D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765" y="7695095"/>
            <a:ext cx="7865134" cy="523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47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モデル作成のステップ</a:t>
            </a:r>
            <a:endParaRPr lang="en-US" altLang="ja-JP" sz="5400" b="1" dirty="0">
              <a:latin typeface="+mj-lt"/>
            </a:endParaRPr>
          </a:p>
        </p:txBody>
      </p:sp>
      <p:sp>
        <p:nvSpPr>
          <p:cNvPr id="2" name="テキスト ボックス 1">
            <a:extLst>
              <a:ext uri="{FF2B5EF4-FFF2-40B4-BE49-F238E27FC236}">
                <a16:creationId xmlns:a16="http://schemas.microsoft.com/office/drawing/2014/main" id="{887B4BDB-1373-8ED5-5585-B7185FF816DF}"/>
              </a:ext>
            </a:extLst>
          </p:cNvPr>
          <p:cNvSpPr txBox="1"/>
          <p:nvPr/>
        </p:nvSpPr>
        <p:spPr>
          <a:xfrm>
            <a:off x="1807535" y="2445488"/>
            <a:ext cx="17798902" cy="8710077"/>
          </a:xfrm>
          <a:prstGeom prst="rect">
            <a:avLst/>
          </a:prstGeom>
          <a:noFill/>
        </p:spPr>
        <p:txBody>
          <a:bodyPr wrap="square">
            <a:spAutoFit/>
          </a:bodyPr>
          <a:lstStyle/>
          <a:p>
            <a:pPr marL="514350" indent="-514350">
              <a:buFont typeface="+mj-lt"/>
              <a:buAutoNum type="arabicPeriod"/>
            </a:pPr>
            <a:r>
              <a:rPr lang="ja-JP" altLang="en-US" sz="4000"/>
              <a:t>ターゲット変数の分析</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予測要件の定義</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説明変数を考える</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モデリング用データの作成</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予測モデルの作成</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精度確認やモデルの理解</a:t>
            </a:r>
            <a:endParaRPr lang="en-US" altLang="ja-JP" sz="4000" dirty="0"/>
          </a:p>
          <a:p>
            <a:pPr marL="514350" indent="-514350">
              <a:buFont typeface="+mj-lt"/>
              <a:buAutoNum type="arabicPeriod"/>
            </a:pPr>
            <a:endParaRPr lang="en-US" altLang="ja-JP" sz="4000" dirty="0"/>
          </a:p>
          <a:p>
            <a:pPr marL="514350" indent="-514350">
              <a:buFont typeface="+mj-lt"/>
              <a:buAutoNum type="arabicPeriod"/>
            </a:pPr>
            <a:r>
              <a:rPr lang="ja-JP" altLang="en-US" sz="4000"/>
              <a:t>予測結果のビジネス的解釈</a:t>
            </a:r>
            <a:endParaRPr lang="en-US" altLang="ja-JP" sz="4000" dirty="0"/>
          </a:p>
          <a:p>
            <a:pPr marL="514350" indent="-514350">
              <a:buFont typeface="+mj-lt"/>
              <a:buAutoNum type="arabicPeriod"/>
            </a:pPr>
            <a:endParaRPr lang="en-US" altLang="ja-JP" sz="4000" dirty="0"/>
          </a:p>
        </p:txBody>
      </p:sp>
    </p:spTree>
    <p:extLst>
      <p:ext uri="{BB962C8B-B14F-4D97-AF65-F5344CB8AC3E}">
        <p14:creationId xmlns:p14="http://schemas.microsoft.com/office/powerpoint/2010/main" val="2866366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CE9E-C1DD-5EF4-1D39-59DDAAE51C6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0A6A6E2B-FA4B-8EE9-EC86-D4F981C26F0E}"/>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データに関して</a:t>
            </a:r>
            <a:endParaRPr lang="en-US" altLang="ja-JP" sz="5400" b="1" dirty="0">
              <a:latin typeface="+mj-lt"/>
            </a:endParaRPr>
          </a:p>
        </p:txBody>
      </p:sp>
      <p:pic>
        <p:nvPicPr>
          <p:cNvPr id="13" name="図 12">
            <a:extLst>
              <a:ext uri="{FF2B5EF4-FFF2-40B4-BE49-F238E27FC236}">
                <a16:creationId xmlns:a16="http://schemas.microsoft.com/office/drawing/2014/main" id="{BCB29C07-D400-2FF5-0F32-4DBED4802B70}"/>
              </a:ext>
            </a:extLst>
          </p:cNvPr>
          <p:cNvPicPr>
            <a:picLocks noChangeAspect="1"/>
          </p:cNvPicPr>
          <p:nvPr/>
        </p:nvPicPr>
        <p:blipFill>
          <a:blip r:embed="rId2"/>
          <a:stretch>
            <a:fillRect/>
          </a:stretch>
        </p:blipFill>
        <p:spPr>
          <a:xfrm>
            <a:off x="14447606" y="9160186"/>
            <a:ext cx="8107156" cy="2968605"/>
          </a:xfrm>
          <a:prstGeom prst="rect">
            <a:avLst/>
          </a:prstGeom>
        </p:spPr>
      </p:pic>
      <p:sp>
        <p:nvSpPr>
          <p:cNvPr id="14" name="左右矢印 13">
            <a:extLst>
              <a:ext uri="{FF2B5EF4-FFF2-40B4-BE49-F238E27FC236}">
                <a16:creationId xmlns:a16="http://schemas.microsoft.com/office/drawing/2014/main" id="{91BB4427-21D6-3477-1656-78B5C4B3E852}"/>
              </a:ext>
            </a:extLst>
          </p:cNvPr>
          <p:cNvSpPr/>
          <p:nvPr/>
        </p:nvSpPr>
        <p:spPr>
          <a:xfrm>
            <a:off x="15304362" y="8431082"/>
            <a:ext cx="6053404" cy="644044"/>
          </a:xfrm>
          <a:prstGeom prst="leftRightArrow">
            <a:avLst>
              <a:gd name="adj1" fmla="val 71571"/>
              <a:gd name="adj2"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rgbClr val="000000"/>
                </a:solidFill>
              </a:rPr>
              <a:t>1 Cycle</a:t>
            </a:r>
            <a:r>
              <a:rPr kumimoji="1" lang="ja-JP" altLang="en-US" sz="2000" b="1">
                <a:solidFill>
                  <a:srgbClr val="000000"/>
                </a:solidFill>
              </a:rPr>
              <a:t>（</a:t>
            </a:r>
            <a:r>
              <a:rPr kumimoji="1" lang="en-US" altLang="ja-JP" sz="2000" b="1" dirty="0">
                <a:solidFill>
                  <a:srgbClr val="000000"/>
                </a:solidFill>
              </a:rPr>
              <a:t>1</a:t>
            </a:r>
            <a:r>
              <a:rPr kumimoji="1" lang="ja-JP" altLang="en-US" sz="2000" b="1">
                <a:solidFill>
                  <a:srgbClr val="000000"/>
                </a:solidFill>
              </a:rPr>
              <a:t>回の飛行）</a:t>
            </a:r>
          </a:p>
        </p:txBody>
      </p:sp>
      <p:pic>
        <p:nvPicPr>
          <p:cNvPr id="15" name="図 14">
            <a:extLst>
              <a:ext uri="{FF2B5EF4-FFF2-40B4-BE49-F238E27FC236}">
                <a16:creationId xmlns:a16="http://schemas.microsoft.com/office/drawing/2014/main" id="{3512C155-9E9D-4F48-0F9A-848B7B780FE1}"/>
              </a:ext>
            </a:extLst>
          </p:cNvPr>
          <p:cNvPicPr>
            <a:picLocks noChangeAspect="1"/>
          </p:cNvPicPr>
          <p:nvPr/>
        </p:nvPicPr>
        <p:blipFill>
          <a:blip r:embed="rId3"/>
          <a:stretch>
            <a:fillRect/>
          </a:stretch>
        </p:blipFill>
        <p:spPr>
          <a:xfrm>
            <a:off x="1249724" y="2732537"/>
            <a:ext cx="13858045" cy="4609921"/>
          </a:xfrm>
          <a:prstGeom prst="rect">
            <a:avLst/>
          </a:prstGeom>
        </p:spPr>
      </p:pic>
      <p:pic>
        <p:nvPicPr>
          <p:cNvPr id="16" name="図 15">
            <a:extLst>
              <a:ext uri="{FF2B5EF4-FFF2-40B4-BE49-F238E27FC236}">
                <a16:creationId xmlns:a16="http://schemas.microsoft.com/office/drawing/2014/main" id="{B0CBC94F-A1D1-72C7-4063-ED01316590D0}"/>
              </a:ext>
            </a:extLst>
          </p:cNvPr>
          <p:cNvPicPr>
            <a:picLocks noChangeAspect="1"/>
          </p:cNvPicPr>
          <p:nvPr/>
        </p:nvPicPr>
        <p:blipFill>
          <a:blip r:embed="rId4"/>
          <a:stretch>
            <a:fillRect/>
          </a:stretch>
        </p:blipFill>
        <p:spPr>
          <a:xfrm>
            <a:off x="1494513" y="8657237"/>
            <a:ext cx="3249246" cy="3903945"/>
          </a:xfrm>
          <a:prstGeom prst="rect">
            <a:avLst/>
          </a:prstGeom>
        </p:spPr>
      </p:pic>
      <p:sp>
        <p:nvSpPr>
          <p:cNvPr id="17" name="テキスト ボックス 16">
            <a:extLst>
              <a:ext uri="{FF2B5EF4-FFF2-40B4-BE49-F238E27FC236}">
                <a16:creationId xmlns:a16="http://schemas.microsoft.com/office/drawing/2014/main" id="{45BB80DD-1FF3-E08B-CE4E-121D355A181D}"/>
              </a:ext>
            </a:extLst>
          </p:cNvPr>
          <p:cNvSpPr txBox="1"/>
          <p:nvPr/>
        </p:nvSpPr>
        <p:spPr>
          <a:xfrm>
            <a:off x="15970981" y="2732537"/>
            <a:ext cx="7420647" cy="3231654"/>
          </a:xfrm>
          <a:prstGeom prst="rect">
            <a:avLst/>
          </a:prstGeom>
          <a:noFill/>
        </p:spPr>
        <p:txBody>
          <a:bodyPr wrap="square">
            <a:spAutoFit/>
          </a:bodyPr>
          <a:lstStyle/>
          <a:p>
            <a:r>
              <a:rPr lang="en-US" altLang="ja-JP" sz="2400" b="1" dirty="0" err="1"/>
              <a:t>unit_ID</a:t>
            </a:r>
            <a:r>
              <a:rPr lang="ja-JP" altLang="en-US" sz="2400"/>
              <a:t>：</a:t>
            </a:r>
            <a:endParaRPr lang="en-US" altLang="ja-JP" sz="2400" dirty="0"/>
          </a:p>
          <a:p>
            <a:pPr marL="342900" indent="-342900">
              <a:buFont typeface="Arial" panose="020B0604020202020204" pitchFamily="34" charset="0"/>
              <a:buChar char="•"/>
            </a:pPr>
            <a:r>
              <a:rPr lang="ja-JP" altLang="en-US" sz="2400"/>
              <a:t>エンジン（</a:t>
            </a:r>
            <a:r>
              <a:rPr lang="en-US" altLang="ja-JP" sz="2400" dirty="0"/>
              <a:t>Unit</a:t>
            </a:r>
            <a:r>
              <a:rPr lang="ja-JP" altLang="en-US" sz="2400"/>
              <a:t>）</a:t>
            </a:r>
            <a:r>
              <a:rPr lang="en-US" altLang="ja-JP" sz="2400" dirty="0"/>
              <a:t>ID</a:t>
            </a:r>
          </a:p>
          <a:p>
            <a:endParaRPr lang="en-US" altLang="ja-JP" sz="400" dirty="0"/>
          </a:p>
          <a:p>
            <a:r>
              <a:rPr lang="en-US" altLang="ja-JP" sz="2400" b="1" dirty="0"/>
              <a:t>cycle</a:t>
            </a:r>
            <a:r>
              <a:rPr lang="ja-JP" altLang="en-US" sz="2400"/>
              <a:t>：</a:t>
            </a:r>
            <a:endParaRPr lang="en-US" altLang="ja-JP" sz="2400" dirty="0"/>
          </a:p>
          <a:p>
            <a:pPr marL="342900" indent="-342900">
              <a:buFont typeface="Arial" panose="020B0604020202020204" pitchFamily="34" charset="0"/>
              <a:buChar char="•"/>
            </a:pPr>
            <a:r>
              <a:rPr lang="ja-JP" altLang="en-US" sz="2400"/>
              <a:t>（現時点での）飛行回数</a:t>
            </a:r>
            <a:endParaRPr lang="en-US" altLang="ja-JP" sz="2400" dirty="0"/>
          </a:p>
          <a:p>
            <a:endParaRPr lang="en-US" altLang="ja-JP" sz="400" dirty="0"/>
          </a:p>
          <a:p>
            <a:r>
              <a:rPr lang="en-US" altLang="ja-JP" sz="2400" b="1" dirty="0" err="1"/>
              <a:t>time_to_deterioration</a:t>
            </a:r>
            <a:r>
              <a:rPr lang="ja-JP" altLang="en-US" sz="2400"/>
              <a:t>：</a:t>
            </a:r>
            <a:endParaRPr lang="en-US" altLang="ja-JP" sz="2400" dirty="0"/>
          </a:p>
          <a:p>
            <a:pPr marL="342900" indent="-342900">
              <a:buFont typeface="Arial" panose="020B0604020202020204" pitchFamily="34" charset="0"/>
              <a:buChar char="•"/>
            </a:pPr>
            <a:r>
              <a:rPr lang="ja-JP" altLang="en-US" sz="2400"/>
              <a:t>交換までの残り飛行回数（</a:t>
            </a:r>
            <a:r>
              <a:rPr lang="en-US" altLang="ja-JP" sz="2400" dirty="0"/>
              <a:t>cycle</a:t>
            </a:r>
            <a:r>
              <a:rPr lang="ja-JP" altLang="en-US" sz="2400"/>
              <a:t>の逆）</a:t>
            </a:r>
            <a:endParaRPr lang="en-US" altLang="ja-JP" sz="2400" dirty="0"/>
          </a:p>
          <a:p>
            <a:endParaRPr lang="en-US" altLang="ja-JP" sz="400" dirty="0"/>
          </a:p>
          <a:p>
            <a:r>
              <a:rPr lang="en-US" altLang="ja-JP" sz="2400" dirty="0"/>
              <a:t>Setting_1</a:t>
            </a:r>
            <a:r>
              <a:rPr lang="ja-JP" altLang="en-US" sz="2400"/>
              <a:t>以降：</a:t>
            </a:r>
            <a:endParaRPr lang="en-US" altLang="ja-JP" sz="2400" dirty="0"/>
          </a:p>
          <a:p>
            <a:pPr marL="342900" indent="-342900">
              <a:buFont typeface="Arial" panose="020B0604020202020204" pitchFamily="34" charset="0"/>
              <a:buChar char="•"/>
            </a:pPr>
            <a:r>
              <a:rPr lang="ja-JP" altLang="en-US" sz="2400"/>
              <a:t>センサーデータ。各</a:t>
            </a:r>
            <a:r>
              <a:rPr lang="en-US" altLang="ja-JP" sz="2400" dirty="0"/>
              <a:t>Cycle</a:t>
            </a:r>
            <a:r>
              <a:rPr lang="ja-JP" altLang="en-US" sz="2400"/>
              <a:t>における代表値。</a:t>
            </a:r>
            <a:r>
              <a:rPr lang="en-US" altLang="ja-JP" sz="2400" dirty="0"/>
              <a:t>24</a:t>
            </a:r>
            <a:r>
              <a:rPr lang="ja-JP" altLang="en-US" sz="2400"/>
              <a:t>個</a:t>
            </a:r>
            <a:endParaRPr lang="en-US" altLang="ja-JP" sz="2400" dirty="0"/>
          </a:p>
        </p:txBody>
      </p:sp>
      <p:sp>
        <p:nvSpPr>
          <p:cNvPr id="18" name="テキスト ボックス 17">
            <a:extLst>
              <a:ext uri="{FF2B5EF4-FFF2-40B4-BE49-F238E27FC236}">
                <a16:creationId xmlns:a16="http://schemas.microsoft.com/office/drawing/2014/main" id="{CFB7F207-D0ED-EB51-2C62-44C6CF200855}"/>
              </a:ext>
            </a:extLst>
          </p:cNvPr>
          <p:cNvSpPr txBox="1"/>
          <p:nvPr/>
        </p:nvSpPr>
        <p:spPr>
          <a:xfrm>
            <a:off x="1249724" y="2190307"/>
            <a:ext cx="13858045" cy="461665"/>
          </a:xfrm>
          <a:prstGeom prst="rect">
            <a:avLst/>
          </a:prstGeom>
          <a:noFill/>
        </p:spPr>
        <p:txBody>
          <a:bodyPr wrap="square">
            <a:spAutoFit/>
          </a:bodyPr>
          <a:lstStyle/>
          <a:p>
            <a:r>
              <a:rPr lang="en-US" altLang="ja-JP" sz="2400" dirty="0"/>
              <a:t>260</a:t>
            </a:r>
            <a:r>
              <a:rPr lang="ja-JP" altLang="en-US" sz="2400"/>
              <a:t>のエンジン（</a:t>
            </a:r>
            <a:r>
              <a:rPr lang="en-US" altLang="ja-JP" sz="2400" dirty="0"/>
              <a:t>Unit</a:t>
            </a:r>
            <a:r>
              <a:rPr lang="ja-JP" altLang="en-US" sz="2400"/>
              <a:t>）の各種センサー値を運用開始から交換時期まで時系列で記録したデータ</a:t>
            </a:r>
            <a:endParaRPr lang="en-US" altLang="ja-JP" sz="2400" dirty="0"/>
          </a:p>
        </p:txBody>
      </p:sp>
      <p:cxnSp>
        <p:nvCxnSpPr>
          <p:cNvPr id="20" name="直線矢印コネクタ 19">
            <a:extLst>
              <a:ext uri="{FF2B5EF4-FFF2-40B4-BE49-F238E27FC236}">
                <a16:creationId xmlns:a16="http://schemas.microsoft.com/office/drawing/2014/main" id="{86E719CC-6200-8384-9E45-589964830A61}"/>
              </a:ext>
            </a:extLst>
          </p:cNvPr>
          <p:cNvCxnSpPr>
            <a:cxnSpLocks/>
          </p:cNvCxnSpPr>
          <p:nvPr/>
        </p:nvCxnSpPr>
        <p:spPr>
          <a:xfrm>
            <a:off x="3104707" y="7442791"/>
            <a:ext cx="0" cy="1108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9704FE9-2B72-EE30-C7C3-1BED1EA620B4}"/>
              </a:ext>
            </a:extLst>
          </p:cNvPr>
          <p:cNvSpPr txBox="1"/>
          <p:nvPr/>
        </p:nvSpPr>
        <p:spPr>
          <a:xfrm>
            <a:off x="3323245" y="7796796"/>
            <a:ext cx="2928700" cy="400110"/>
          </a:xfrm>
          <a:prstGeom prst="rect">
            <a:avLst/>
          </a:prstGeom>
          <a:noFill/>
        </p:spPr>
        <p:txBody>
          <a:bodyPr wrap="square">
            <a:spAutoFit/>
          </a:bodyPr>
          <a:lstStyle/>
          <a:p>
            <a:r>
              <a:rPr lang="en-US" altLang="ja-JP" sz="2000" dirty="0"/>
              <a:t>Unit=1</a:t>
            </a:r>
            <a:r>
              <a:rPr lang="ja-JP" altLang="en-US" sz="2000"/>
              <a:t>のみ抽出</a:t>
            </a:r>
            <a:endParaRPr lang="en-US" altLang="ja-JP" sz="2000" dirty="0"/>
          </a:p>
        </p:txBody>
      </p:sp>
      <p:sp>
        <p:nvSpPr>
          <p:cNvPr id="23" name="テキスト ボックス 22">
            <a:extLst>
              <a:ext uri="{FF2B5EF4-FFF2-40B4-BE49-F238E27FC236}">
                <a16:creationId xmlns:a16="http://schemas.microsoft.com/office/drawing/2014/main" id="{BDFDB1DE-47E2-C3A4-827B-25599B4C6177}"/>
              </a:ext>
            </a:extLst>
          </p:cNvPr>
          <p:cNvSpPr txBox="1"/>
          <p:nvPr/>
        </p:nvSpPr>
        <p:spPr>
          <a:xfrm>
            <a:off x="5053485" y="11751450"/>
            <a:ext cx="4882911" cy="830997"/>
          </a:xfrm>
          <a:prstGeom prst="rect">
            <a:avLst/>
          </a:prstGeom>
          <a:noFill/>
        </p:spPr>
        <p:txBody>
          <a:bodyPr wrap="square">
            <a:spAutoFit/>
          </a:bodyPr>
          <a:lstStyle/>
          <a:p>
            <a:r>
              <a:rPr lang="ja-JP" altLang="en-US" sz="2400"/>
              <a:t>データ上</a:t>
            </a:r>
            <a:r>
              <a:rPr lang="en-US" altLang="ja-JP" sz="2400" dirty="0"/>
              <a:t>149 Cycle</a:t>
            </a:r>
            <a:r>
              <a:rPr lang="ja-JP" altLang="en-US" sz="2400"/>
              <a:t>存在する</a:t>
            </a:r>
            <a:endParaRPr lang="en-US" altLang="ja-JP" sz="2400" dirty="0"/>
          </a:p>
          <a:p>
            <a:r>
              <a:rPr lang="ja-JP" altLang="en-US" sz="2400"/>
              <a:t>＝</a:t>
            </a:r>
            <a:r>
              <a:rPr lang="en-US" altLang="ja-JP" sz="2400" dirty="0"/>
              <a:t> 149 Cycle</a:t>
            </a:r>
            <a:r>
              <a:rPr lang="ja-JP" altLang="en-US" sz="2400"/>
              <a:t>で交換が発生した</a:t>
            </a:r>
            <a:endParaRPr lang="en-US" altLang="ja-JP" sz="2400" dirty="0"/>
          </a:p>
        </p:txBody>
      </p:sp>
      <p:sp>
        <p:nvSpPr>
          <p:cNvPr id="24" name="正方形/長方形 23">
            <a:extLst>
              <a:ext uri="{FF2B5EF4-FFF2-40B4-BE49-F238E27FC236}">
                <a16:creationId xmlns:a16="http://schemas.microsoft.com/office/drawing/2014/main" id="{5EE67768-2824-5F62-1B5B-2450E3B0599D}"/>
              </a:ext>
            </a:extLst>
          </p:cNvPr>
          <p:cNvSpPr/>
          <p:nvPr/>
        </p:nvSpPr>
        <p:spPr>
          <a:xfrm>
            <a:off x="11305437" y="13218276"/>
            <a:ext cx="8107157" cy="338554"/>
          </a:xfrm>
          <a:prstGeom prst="rect">
            <a:avLst/>
          </a:prstGeom>
          <a:solidFill>
            <a:schemeClr val="bg1">
              <a:lumMod val="95000"/>
            </a:schemeClr>
          </a:solidFill>
        </p:spPr>
        <p:txBody>
          <a:bodyPr wrap="square">
            <a:spAutoFit/>
          </a:bodyPr>
          <a:lstStyle/>
          <a:p>
            <a:pPr>
              <a:spcBef>
                <a:spcPts val="600"/>
              </a:spcBef>
            </a:pPr>
            <a:r>
              <a:rPr lang="ja-JP" altLang="en-US" sz="1600"/>
              <a:t>データ：</a:t>
            </a:r>
            <a:r>
              <a:rPr lang="en" altLang="ja-JP" sz="1600" dirty="0">
                <a:hlinkClick r:id="rId5"/>
              </a:rPr>
              <a:t>https://github.com/yukismd/SensorData_PdM/blob/main/data_modified/iot.csv</a:t>
            </a:r>
            <a:endParaRPr lang="en" altLang="ja-JP" sz="1600" dirty="0"/>
          </a:p>
        </p:txBody>
      </p:sp>
      <p:pic>
        <p:nvPicPr>
          <p:cNvPr id="2" name="Picture 6" descr="A close up of a sign&#10;&#10;Description automatically generated">
            <a:extLst>
              <a:ext uri="{FF2B5EF4-FFF2-40B4-BE49-F238E27FC236}">
                <a16:creationId xmlns:a16="http://schemas.microsoft.com/office/drawing/2014/main" id="{14CD7784-0FC7-1918-2E1F-82E5FD6C07A8}"/>
              </a:ext>
            </a:extLst>
          </p:cNvPr>
          <p:cNvPicPr>
            <a:picLocks noChangeAspect="1"/>
          </p:cNvPicPr>
          <p:nvPr/>
        </p:nvPicPr>
        <p:blipFill>
          <a:blip r:embed="rId6"/>
          <a:stretch>
            <a:fillRect/>
          </a:stretch>
        </p:blipFill>
        <p:spPr>
          <a:xfrm>
            <a:off x="7671284" y="7872963"/>
            <a:ext cx="3848796" cy="2574445"/>
          </a:xfrm>
          <a:prstGeom prst="rect">
            <a:avLst/>
          </a:prstGeom>
        </p:spPr>
      </p:pic>
      <p:sp>
        <p:nvSpPr>
          <p:cNvPr id="3" name="テキスト ボックス 2">
            <a:extLst>
              <a:ext uri="{FF2B5EF4-FFF2-40B4-BE49-F238E27FC236}">
                <a16:creationId xmlns:a16="http://schemas.microsoft.com/office/drawing/2014/main" id="{BCBA0FB1-DA69-1442-ED04-C007FFAA5745}"/>
              </a:ext>
            </a:extLst>
          </p:cNvPr>
          <p:cNvSpPr txBox="1"/>
          <p:nvPr/>
        </p:nvSpPr>
        <p:spPr>
          <a:xfrm>
            <a:off x="7671285" y="10447408"/>
            <a:ext cx="3848796" cy="400110"/>
          </a:xfrm>
          <a:prstGeom prst="rect">
            <a:avLst/>
          </a:prstGeom>
          <a:noFill/>
        </p:spPr>
        <p:txBody>
          <a:bodyPr wrap="square">
            <a:spAutoFit/>
          </a:bodyPr>
          <a:lstStyle/>
          <a:p>
            <a:r>
              <a:rPr lang="ja-JP" altLang="en-US" sz="1000">
                <a:hlinkClick r:id="rId7"/>
              </a:rPr>
              <a:t>https://ntrs.nasa.gov/api/citations/20090029214/downloads/20090029214.pdf</a:t>
            </a:r>
            <a:endParaRPr lang="en-US" altLang="ja-JP" sz="1000" dirty="0"/>
          </a:p>
        </p:txBody>
      </p:sp>
    </p:spTree>
    <p:extLst>
      <p:ext uri="{BB962C8B-B14F-4D97-AF65-F5344CB8AC3E}">
        <p14:creationId xmlns:p14="http://schemas.microsoft.com/office/powerpoint/2010/main" val="407309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A3F1D-278F-EDB3-84E8-20A4CC79F65C}"/>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D0E54E78-7547-072D-FDB5-2705EFA8B63D}"/>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1. </a:t>
            </a:r>
            <a:r>
              <a:rPr lang="ja-JP" altLang="en-US" sz="5400" b="1">
                <a:latin typeface="+mj-lt"/>
              </a:rPr>
              <a:t>ターゲット変数の分析</a:t>
            </a:r>
            <a:endParaRPr lang="en-US" altLang="ja-JP" sz="5400" b="1" dirty="0">
              <a:latin typeface="+mj-lt"/>
            </a:endParaRPr>
          </a:p>
        </p:txBody>
      </p:sp>
      <p:sp>
        <p:nvSpPr>
          <p:cNvPr id="2" name="テキスト ボックス 1">
            <a:extLst>
              <a:ext uri="{FF2B5EF4-FFF2-40B4-BE49-F238E27FC236}">
                <a16:creationId xmlns:a16="http://schemas.microsoft.com/office/drawing/2014/main" id="{6A6A3DC7-31BE-CA73-1530-ECAFF0ABB172}"/>
              </a:ext>
            </a:extLst>
          </p:cNvPr>
          <p:cNvSpPr txBox="1"/>
          <p:nvPr/>
        </p:nvSpPr>
        <p:spPr>
          <a:xfrm>
            <a:off x="1431026" y="1708515"/>
            <a:ext cx="20940116" cy="584775"/>
          </a:xfrm>
          <a:prstGeom prst="rect">
            <a:avLst/>
          </a:prstGeom>
          <a:noFill/>
        </p:spPr>
        <p:txBody>
          <a:bodyPr wrap="square">
            <a:spAutoFit/>
          </a:bodyPr>
          <a:lstStyle/>
          <a:p>
            <a:r>
              <a:rPr lang="ja-JP" altLang="en-US" sz="3200"/>
              <a:t>どれくらいの</a:t>
            </a:r>
            <a:r>
              <a:rPr lang="en-US" altLang="ja-JP" sz="3200" dirty="0"/>
              <a:t>Cycle</a:t>
            </a:r>
            <a:r>
              <a:rPr lang="ja-JP" altLang="en-US" sz="3200"/>
              <a:t>で交換が発生しているかを確認</a:t>
            </a:r>
            <a:endParaRPr lang="en-US" altLang="ja-JP" sz="3200" dirty="0"/>
          </a:p>
        </p:txBody>
      </p:sp>
      <p:pic>
        <p:nvPicPr>
          <p:cNvPr id="2050" name="Picture 2">
            <a:extLst>
              <a:ext uri="{FF2B5EF4-FFF2-40B4-BE49-F238E27FC236}">
                <a16:creationId xmlns:a16="http://schemas.microsoft.com/office/drawing/2014/main" id="{7E5209D4-D1D6-B74F-6F04-937508A03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35" y="4015148"/>
            <a:ext cx="8555665" cy="67583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 2">
            <a:extLst>
              <a:ext uri="{FF2B5EF4-FFF2-40B4-BE49-F238E27FC236}">
                <a16:creationId xmlns:a16="http://schemas.microsoft.com/office/drawing/2014/main" id="{1F0298CB-9846-0526-70DA-157E8C67521C}"/>
              </a:ext>
            </a:extLst>
          </p:cNvPr>
          <p:cNvGraphicFramePr>
            <a:graphicFrameLocks noGrp="1"/>
          </p:cNvGraphicFramePr>
          <p:nvPr>
            <p:extLst>
              <p:ext uri="{D42A27DB-BD31-4B8C-83A1-F6EECF244321}">
                <p14:modId xmlns:p14="http://schemas.microsoft.com/office/powerpoint/2010/main" val="968691161"/>
              </p:ext>
            </p:extLst>
          </p:nvPr>
        </p:nvGraphicFramePr>
        <p:xfrm>
          <a:off x="11473805" y="5801353"/>
          <a:ext cx="2992472" cy="1851695"/>
        </p:xfrm>
        <a:graphic>
          <a:graphicData uri="http://schemas.openxmlformats.org/drawingml/2006/table">
            <a:tbl>
              <a:tblPr>
                <a:tableStyleId>{5C22544A-7EE6-4342-B048-85BDC9FD1C3A}</a:tableStyleId>
              </a:tblPr>
              <a:tblGrid>
                <a:gridCol w="1496236">
                  <a:extLst>
                    <a:ext uri="{9D8B030D-6E8A-4147-A177-3AD203B41FA5}">
                      <a16:colId xmlns:a16="http://schemas.microsoft.com/office/drawing/2014/main" val="4253908376"/>
                    </a:ext>
                  </a:extLst>
                </a:gridCol>
                <a:gridCol w="1496236">
                  <a:extLst>
                    <a:ext uri="{9D8B030D-6E8A-4147-A177-3AD203B41FA5}">
                      <a16:colId xmlns:a16="http://schemas.microsoft.com/office/drawing/2014/main" val="106671874"/>
                    </a:ext>
                  </a:extLst>
                </a:gridCol>
              </a:tblGrid>
              <a:tr h="370339">
                <a:tc>
                  <a:txBody>
                    <a:bodyPr/>
                    <a:lstStyle/>
                    <a:p>
                      <a:pPr algn="l" fontAlgn="ctr"/>
                      <a:r>
                        <a:rPr lang="en" sz="2000" u="none" strike="noStrike">
                          <a:effectLst/>
                        </a:rPr>
                        <a:t>min     </a:t>
                      </a:r>
                      <a:endParaRPr lang="en"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dirty="0">
                          <a:effectLst/>
                        </a:rPr>
                        <a:t>128</a:t>
                      </a:r>
                      <a:endParaRPr lang="en-US" altLang="ja-JP"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186395160"/>
                  </a:ext>
                </a:extLst>
              </a:tr>
              <a:tr h="370339">
                <a:tc>
                  <a:txBody>
                    <a:bodyPr/>
                    <a:lstStyle/>
                    <a:p>
                      <a:pPr algn="l" fontAlgn="ctr"/>
                      <a:r>
                        <a:rPr lang="en-US" altLang="ja-JP" sz="2000" u="none" strike="noStrike">
                          <a:effectLst/>
                        </a:rPr>
                        <a:t>25%     </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dirty="0">
                          <a:effectLst/>
                        </a:rPr>
                        <a:t>174</a:t>
                      </a:r>
                      <a:endParaRPr lang="en-US" altLang="ja-JP"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48319371"/>
                  </a:ext>
                </a:extLst>
              </a:tr>
              <a:tr h="370339">
                <a:tc>
                  <a:txBody>
                    <a:bodyPr/>
                    <a:lstStyle/>
                    <a:p>
                      <a:pPr algn="l" fontAlgn="ctr"/>
                      <a:r>
                        <a:rPr lang="en-US" altLang="ja-JP" sz="2000" u="none" strike="noStrike">
                          <a:effectLst/>
                        </a:rPr>
                        <a:t>50%     </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a:effectLst/>
                        </a:rPr>
                        <a:t>199</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647575831"/>
                  </a:ext>
                </a:extLst>
              </a:tr>
              <a:tr h="370339">
                <a:tc>
                  <a:txBody>
                    <a:bodyPr/>
                    <a:lstStyle/>
                    <a:p>
                      <a:pPr algn="l" fontAlgn="ctr"/>
                      <a:r>
                        <a:rPr lang="en-US" altLang="ja-JP" sz="2000" u="none" strike="noStrike">
                          <a:effectLst/>
                        </a:rPr>
                        <a:t>75%     </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a:effectLst/>
                        </a:rPr>
                        <a:t>230.25</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504164132"/>
                  </a:ext>
                </a:extLst>
              </a:tr>
              <a:tr h="370339">
                <a:tc>
                  <a:txBody>
                    <a:bodyPr/>
                    <a:lstStyle/>
                    <a:p>
                      <a:pPr algn="l" fontAlgn="ctr"/>
                      <a:r>
                        <a:rPr lang="en" sz="2000" u="none" strike="noStrike">
                          <a:effectLst/>
                        </a:rPr>
                        <a:t>max     </a:t>
                      </a:r>
                      <a:endParaRPr lang="en"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dirty="0">
                          <a:effectLst/>
                        </a:rPr>
                        <a:t>378</a:t>
                      </a:r>
                      <a:endParaRPr lang="en-US" altLang="ja-JP"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67776073"/>
                  </a:ext>
                </a:extLst>
              </a:tr>
            </a:tbl>
          </a:graphicData>
        </a:graphic>
      </p:graphicFrame>
      <p:graphicFrame>
        <p:nvGraphicFramePr>
          <p:cNvPr id="4" name="表 3">
            <a:extLst>
              <a:ext uri="{FF2B5EF4-FFF2-40B4-BE49-F238E27FC236}">
                <a16:creationId xmlns:a16="http://schemas.microsoft.com/office/drawing/2014/main" id="{BA24458E-81B6-C522-2CDB-913C80937A0A}"/>
              </a:ext>
            </a:extLst>
          </p:cNvPr>
          <p:cNvGraphicFramePr>
            <a:graphicFrameLocks noGrp="1"/>
          </p:cNvGraphicFramePr>
          <p:nvPr>
            <p:extLst>
              <p:ext uri="{D42A27DB-BD31-4B8C-83A1-F6EECF244321}">
                <p14:modId xmlns:p14="http://schemas.microsoft.com/office/powerpoint/2010/main" val="2896870858"/>
              </p:ext>
            </p:extLst>
          </p:nvPr>
        </p:nvGraphicFramePr>
        <p:xfrm>
          <a:off x="11473805" y="4700276"/>
          <a:ext cx="2992472" cy="740678"/>
        </p:xfrm>
        <a:graphic>
          <a:graphicData uri="http://schemas.openxmlformats.org/drawingml/2006/table">
            <a:tbl>
              <a:tblPr>
                <a:tableStyleId>{5C22544A-7EE6-4342-B048-85BDC9FD1C3A}</a:tableStyleId>
              </a:tblPr>
              <a:tblGrid>
                <a:gridCol w="1496236">
                  <a:extLst>
                    <a:ext uri="{9D8B030D-6E8A-4147-A177-3AD203B41FA5}">
                      <a16:colId xmlns:a16="http://schemas.microsoft.com/office/drawing/2014/main" val="4060666671"/>
                    </a:ext>
                  </a:extLst>
                </a:gridCol>
                <a:gridCol w="1496236">
                  <a:extLst>
                    <a:ext uri="{9D8B030D-6E8A-4147-A177-3AD203B41FA5}">
                      <a16:colId xmlns:a16="http://schemas.microsoft.com/office/drawing/2014/main" val="1323703958"/>
                    </a:ext>
                  </a:extLst>
                </a:gridCol>
              </a:tblGrid>
              <a:tr h="370339">
                <a:tc>
                  <a:txBody>
                    <a:bodyPr/>
                    <a:lstStyle/>
                    <a:p>
                      <a:pPr algn="l" fontAlgn="ctr"/>
                      <a:r>
                        <a:rPr lang="en" sz="2000" u="none" strike="noStrike" dirty="0">
                          <a:effectLst/>
                        </a:rPr>
                        <a:t>mean    </a:t>
                      </a:r>
                      <a:endParaRPr lang="en"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a:effectLst/>
                        </a:rPr>
                        <a:t>206.765385</a:t>
                      </a:r>
                      <a:endParaRPr lang="en-US" altLang="ja-JP" sz="20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677686260"/>
                  </a:ext>
                </a:extLst>
              </a:tr>
              <a:tr h="370339">
                <a:tc>
                  <a:txBody>
                    <a:bodyPr/>
                    <a:lstStyle/>
                    <a:p>
                      <a:pPr algn="l" fontAlgn="ctr"/>
                      <a:r>
                        <a:rPr lang="en" sz="2000" u="none" strike="noStrike" dirty="0">
                          <a:effectLst/>
                        </a:rPr>
                        <a:t>std      </a:t>
                      </a:r>
                      <a:endParaRPr lang="en"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2000" u="none" strike="noStrike" dirty="0">
                          <a:effectLst/>
                        </a:rPr>
                        <a:t>46.782198</a:t>
                      </a:r>
                      <a:endParaRPr lang="en-US" altLang="ja-JP" sz="20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735458494"/>
                  </a:ext>
                </a:extLst>
              </a:tr>
            </a:tbl>
          </a:graphicData>
        </a:graphic>
      </p:graphicFrame>
      <p:sp>
        <p:nvSpPr>
          <p:cNvPr id="6" name="テキスト ボックス 5">
            <a:extLst>
              <a:ext uri="{FF2B5EF4-FFF2-40B4-BE49-F238E27FC236}">
                <a16:creationId xmlns:a16="http://schemas.microsoft.com/office/drawing/2014/main" id="{34925E34-174A-ACC8-1457-0F79E4FBF5EE}"/>
              </a:ext>
            </a:extLst>
          </p:cNvPr>
          <p:cNvSpPr txBox="1"/>
          <p:nvPr/>
        </p:nvSpPr>
        <p:spPr>
          <a:xfrm>
            <a:off x="1807535" y="10870402"/>
            <a:ext cx="2612065" cy="400110"/>
          </a:xfrm>
          <a:prstGeom prst="rect">
            <a:avLst/>
          </a:prstGeom>
          <a:noFill/>
        </p:spPr>
        <p:txBody>
          <a:bodyPr wrap="square">
            <a:spAutoFit/>
          </a:bodyPr>
          <a:lstStyle/>
          <a:p>
            <a:r>
              <a:rPr lang="en-US" altLang="ja-JP" sz="2000" dirty="0"/>
              <a:t>N = 260</a:t>
            </a:r>
          </a:p>
        </p:txBody>
      </p:sp>
      <p:sp>
        <p:nvSpPr>
          <p:cNvPr id="7" name="テキスト ボックス 6">
            <a:extLst>
              <a:ext uri="{FF2B5EF4-FFF2-40B4-BE49-F238E27FC236}">
                <a16:creationId xmlns:a16="http://schemas.microsoft.com/office/drawing/2014/main" id="{ABC85139-121F-1CB9-3CE4-37E43B7107F5}"/>
              </a:ext>
            </a:extLst>
          </p:cNvPr>
          <p:cNvSpPr txBox="1"/>
          <p:nvPr/>
        </p:nvSpPr>
        <p:spPr>
          <a:xfrm>
            <a:off x="13575323" y="8990923"/>
            <a:ext cx="7437313" cy="2062103"/>
          </a:xfrm>
          <a:prstGeom prst="rect">
            <a:avLst/>
          </a:prstGeom>
          <a:noFill/>
        </p:spPr>
        <p:txBody>
          <a:bodyPr wrap="square">
            <a:spAutoFit/>
          </a:bodyPr>
          <a:lstStyle/>
          <a:p>
            <a:pPr marL="571500" indent="-571500">
              <a:buFont typeface="Wingdings" pitchFamily="2" charset="2"/>
              <a:buChar char="ü"/>
            </a:pPr>
            <a:r>
              <a:rPr lang="en-US" altLang="ja-JP" sz="3200" dirty="0"/>
              <a:t>260 Unit</a:t>
            </a:r>
            <a:r>
              <a:rPr lang="ja-JP" altLang="en-US" sz="3200"/>
              <a:t>の内、最も交換時期が短かった</a:t>
            </a:r>
            <a:r>
              <a:rPr lang="en-US" altLang="ja-JP" sz="3200" dirty="0"/>
              <a:t>Unit</a:t>
            </a:r>
            <a:r>
              <a:rPr lang="ja-JP" altLang="en-US" sz="3200"/>
              <a:t>は</a:t>
            </a:r>
            <a:r>
              <a:rPr lang="en-US" altLang="ja-JP" sz="3200" dirty="0"/>
              <a:t>Cycle</a:t>
            </a:r>
            <a:r>
              <a:rPr lang="ja-JP" altLang="en-US" sz="3200"/>
              <a:t>が</a:t>
            </a:r>
            <a:r>
              <a:rPr lang="en-US" altLang="ja-JP" sz="3200" dirty="0"/>
              <a:t>128</a:t>
            </a:r>
          </a:p>
          <a:p>
            <a:pPr marL="571500" indent="-571500">
              <a:buFont typeface="Wingdings" pitchFamily="2" charset="2"/>
              <a:buChar char="ü"/>
            </a:pPr>
            <a:r>
              <a:rPr lang="en-US" altLang="ja-JP" sz="3200" dirty="0"/>
              <a:t>Cycle</a:t>
            </a:r>
            <a:r>
              <a:rPr lang="ja-JP" altLang="en-US" sz="3200"/>
              <a:t>が</a:t>
            </a:r>
            <a:r>
              <a:rPr lang="en-US" altLang="ja-JP" sz="3200" dirty="0"/>
              <a:t>200</a:t>
            </a:r>
            <a:r>
              <a:rPr lang="ja-JP" altLang="en-US" sz="3200"/>
              <a:t>前後で交換を迎える</a:t>
            </a:r>
            <a:r>
              <a:rPr lang="en-US" altLang="ja-JP" sz="3200" dirty="0"/>
              <a:t>Unit</a:t>
            </a:r>
            <a:r>
              <a:rPr lang="ja-JP" altLang="en-US" sz="3200"/>
              <a:t>が多い</a:t>
            </a:r>
            <a:endParaRPr lang="en-US" altLang="ja-JP" sz="3200" dirty="0"/>
          </a:p>
        </p:txBody>
      </p:sp>
      <p:sp>
        <p:nvSpPr>
          <p:cNvPr id="9" name="テキスト ボックス 8">
            <a:extLst>
              <a:ext uri="{FF2B5EF4-FFF2-40B4-BE49-F238E27FC236}">
                <a16:creationId xmlns:a16="http://schemas.microsoft.com/office/drawing/2014/main" id="{EE5D57CE-338B-A267-589E-2435E88A67D2}"/>
              </a:ext>
            </a:extLst>
          </p:cNvPr>
          <p:cNvSpPr txBox="1"/>
          <p:nvPr/>
        </p:nvSpPr>
        <p:spPr>
          <a:xfrm>
            <a:off x="2284942" y="3371087"/>
            <a:ext cx="6053403" cy="461665"/>
          </a:xfrm>
          <a:prstGeom prst="rect">
            <a:avLst/>
          </a:prstGeom>
          <a:noFill/>
        </p:spPr>
        <p:txBody>
          <a:bodyPr wrap="square">
            <a:spAutoFit/>
          </a:bodyPr>
          <a:lstStyle/>
          <a:p>
            <a:r>
              <a:rPr lang="en-US" altLang="ja-JP" sz="2400" dirty="0"/>
              <a:t>260Unit</a:t>
            </a:r>
            <a:r>
              <a:rPr lang="ja-JP" altLang="en-US" sz="2400"/>
              <a:t>の交換時期</a:t>
            </a:r>
            <a:endParaRPr lang="en-US" altLang="ja-JP" sz="2400" dirty="0"/>
          </a:p>
        </p:txBody>
      </p:sp>
    </p:spTree>
    <p:extLst>
      <p:ext uri="{BB962C8B-B14F-4D97-AF65-F5344CB8AC3E}">
        <p14:creationId xmlns:p14="http://schemas.microsoft.com/office/powerpoint/2010/main" val="1286704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ACF07-FE75-BBF8-279C-3FBE6EFA19CF}"/>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23A035EE-4A1B-46FD-2622-DF40E3F616C3}"/>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2. </a:t>
            </a:r>
            <a:r>
              <a:rPr lang="ja-JP" altLang="en-US" sz="5400" b="1">
                <a:latin typeface="+mj-lt"/>
              </a:rPr>
              <a:t>予測要件の定義</a:t>
            </a:r>
            <a:endParaRPr lang="en-US" altLang="ja-JP" sz="5400" b="1" dirty="0">
              <a:latin typeface="+mj-lt"/>
            </a:endParaRPr>
          </a:p>
        </p:txBody>
      </p:sp>
      <p:pic>
        <p:nvPicPr>
          <p:cNvPr id="1026" name="Picture 2">
            <a:extLst>
              <a:ext uri="{FF2B5EF4-FFF2-40B4-BE49-F238E27FC236}">
                <a16:creationId xmlns:a16="http://schemas.microsoft.com/office/drawing/2014/main" id="{E082991B-41A5-3DC5-5BA4-D76D55957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54" y="3431755"/>
            <a:ext cx="8822690" cy="703034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B7EBFF3B-F932-4C34-50D6-79C98E53F224}"/>
              </a:ext>
            </a:extLst>
          </p:cNvPr>
          <p:cNvSpPr/>
          <p:nvPr/>
        </p:nvSpPr>
        <p:spPr>
          <a:xfrm>
            <a:off x="4771359" y="3966283"/>
            <a:ext cx="1851660" cy="5705203"/>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6BA8B13-6547-3CE8-9C80-06F5AC501474}"/>
              </a:ext>
            </a:extLst>
          </p:cNvPr>
          <p:cNvSpPr txBox="1"/>
          <p:nvPr/>
        </p:nvSpPr>
        <p:spPr>
          <a:xfrm>
            <a:off x="1273143" y="10603232"/>
            <a:ext cx="9421511" cy="461665"/>
          </a:xfrm>
          <a:prstGeom prst="rect">
            <a:avLst/>
          </a:prstGeom>
          <a:noFill/>
        </p:spPr>
        <p:txBody>
          <a:bodyPr wrap="square">
            <a:spAutoFit/>
          </a:bodyPr>
          <a:lstStyle/>
          <a:p>
            <a:pPr algn="ctr"/>
            <a:r>
              <a:rPr lang="en-US" altLang="ja-JP" sz="2400" dirty="0"/>
              <a:t>260 Unit</a:t>
            </a:r>
            <a:r>
              <a:rPr lang="ja-JP" altLang="en-US" sz="2400"/>
              <a:t>の各</a:t>
            </a:r>
            <a:r>
              <a:rPr lang="en-US" altLang="ja-JP" sz="2400" dirty="0"/>
              <a:t>Cycle</a:t>
            </a:r>
            <a:r>
              <a:rPr lang="ja-JP" altLang="en-US" sz="2400"/>
              <a:t>における残存交換時間（</a:t>
            </a:r>
            <a:r>
              <a:rPr lang="en-US" altLang="ja-JP" sz="2400" dirty="0" err="1"/>
              <a:t>time_to_deterioration</a:t>
            </a:r>
            <a:r>
              <a:rPr lang="ja-JP" altLang="en-US" sz="2400"/>
              <a:t>）</a:t>
            </a:r>
            <a:endParaRPr lang="en-US" altLang="ja-JP" sz="2400" dirty="0"/>
          </a:p>
        </p:txBody>
      </p:sp>
      <p:sp>
        <p:nvSpPr>
          <p:cNvPr id="6" name="テキスト ボックス 5">
            <a:extLst>
              <a:ext uri="{FF2B5EF4-FFF2-40B4-BE49-F238E27FC236}">
                <a16:creationId xmlns:a16="http://schemas.microsoft.com/office/drawing/2014/main" id="{FDA07812-282F-3F26-3F3B-6A37455A4E02}"/>
              </a:ext>
            </a:extLst>
          </p:cNvPr>
          <p:cNvSpPr txBox="1"/>
          <p:nvPr/>
        </p:nvSpPr>
        <p:spPr>
          <a:xfrm>
            <a:off x="12426448" y="3562248"/>
            <a:ext cx="9273545" cy="3508653"/>
          </a:xfrm>
          <a:prstGeom prst="rect">
            <a:avLst/>
          </a:prstGeom>
          <a:noFill/>
        </p:spPr>
        <p:txBody>
          <a:bodyPr wrap="square">
            <a:spAutoFit/>
          </a:bodyPr>
          <a:lstStyle/>
          <a:p>
            <a:pPr>
              <a:spcBef>
                <a:spcPts val="600"/>
              </a:spcBef>
            </a:pPr>
            <a:r>
              <a:rPr lang="en-US" altLang="ja-JP" sz="2400" dirty="0"/>
              <a:t>100 Cycle</a:t>
            </a:r>
            <a:r>
              <a:rPr lang="ja-JP" altLang="en-US" sz="2400"/>
              <a:t>以前に交換を迎えた</a:t>
            </a:r>
            <a:r>
              <a:rPr lang="en-US" altLang="ja-JP" sz="2400" dirty="0"/>
              <a:t>Unit</a:t>
            </a:r>
            <a:r>
              <a:rPr lang="ja-JP" altLang="en-US" sz="2400"/>
              <a:t>は無い、</a:t>
            </a:r>
            <a:r>
              <a:rPr lang="en-US" altLang="ja-JP" sz="2400" dirty="0"/>
              <a:t>200 Cycle</a:t>
            </a:r>
            <a:r>
              <a:rPr lang="ja-JP" altLang="en-US" sz="2400"/>
              <a:t>前後で交換を迎える</a:t>
            </a:r>
            <a:r>
              <a:rPr lang="en-US" altLang="ja-JP" sz="2400" dirty="0"/>
              <a:t>Unit</a:t>
            </a:r>
            <a:r>
              <a:rPr lang="ja-JP" altLang="en-US" sz="2400"/>
              <a:t>が多い</a:t>
            </a:r>
            <a:endParaRPr lang="en-US" altLang="ja-JP" sz="2400" dirty="0"/>
          </a:p>
          <a:p>
            <a:pPr>
              <a:spcBef>
                <a:spcPts val="600"/>
              </a:spcBef>
            </a:pPr>
            <a:endParaRPr lang="en-US" altLang="ja-JP" sz="2400" dirty="0"/>
          </a:p>
          <a:p>
            <a:pPr>
              <a:spcBef>
                <a:spcPts val="600"/>
              </a:spcBef>
            </a:pPr>
            <a:endParaRPr lang="en-US" altLang="ja-JP" sz="2400" dirty="0"/>
          </a:p>
          <a:p>
            <a:pPr>
              <a:spcBef>
                <a:spcPts val="600"/>
              </a:spcBef>
            </a:pPr>
            <a:endParaRPr lang="en-US" altLang="ja-JP" sz="2400" dirty="0"/>
          </a:p>
          <a:p>
            <a:pPr marL="342900" indent="-342900">
              <a:spcBef>
                <a:spcPts val="600"/>
              </a:spcBef>
              <a:buFont typeface="Arial" panose="020B0604020202020204" pitchFamily="34" charset="0"/>
              <a:buChar char="•"/>
            </a:pPr>
            <a:r>
              <a:rPr lang="en-US" altLang="ja-JP" sz="2400" dirty="0"/>
              <a:t>Cycle&lt;100</a:t>
            </a:r>
            <a:r>
              <a:rPr lang="ja-JP" altLang="en-US" sz="2400"/>
              <a:t>：検査の実施無し</a:t>
            </a:r>
            <a:endParaRPr lang="en-US" altLang="ja-JP" sz="2400" dirty="0"/>
          </a:p>
          <a:p>
            <a:pPr marL="342900" indent="-342900">
              <a:spcBef>
                <a:spcPts val="600"/>
              </a:spcBef>
              <a:buFont typeface="Arial" panose="020B0604020202020204" pitchFamily="34" charset="0"/>
              <a:buChar char="•"/>
            </a:pPr>
            <a:r>
              <a:rPr lang="en-US" altLang="ja-JP" sz="2400" dirty="0"/>
              <a:t>100&lt;=Cycle&lt;200</a:t>
            </a:r>
            <a:r>
              <a:rPr lang="ja-JP" altLang="en-US" sz="2400"/>
              <a:t>：予測を実施し検査の実施有無を判断</a:t>
            </a:r>
            <a:endParaRPr lang="en-US" altLang="ja-JP" sz="2400" dirty="0"/>
          </a:p>
          <a:p>
            <a:pPr marL="342900" indent="-342900">
              <a:spcBef>
                <a:spcPts val="600"/>
              </a:spcBef>
              <a:buFont typeface="Arial" panose="020B0604020202020204" pitchFamily="34" charset="0"/>
              <a:buChar char="•"/>
            </a:pPr>
            <a:r>
              <a:rPr lang="en-US" altLang="ja-JP" sz="2400" dirty="0"/>
              <a:t>200&lt;=Cycle</a:t>
            </a:r>
            <a:r>
              <a:rPr lang="ja-JP" altLang="en-US" sz="2400"/>
              <a:t>：全て検査を実施</a:t>
            </a:r>
            <a:endParaRPr lang="en-US" altLang="ja-JP" sz="2400" dirty="0"/>
          </a:p>
        </p:txBody>
      </p:sp>
      <p:sp>
        <p:nvSpPr>
          <p:cNvPr id="7" name="テキスト ボックス 6">
            <a:extLst>
              <a:ext uri="{FF2B5EF4-FFF2-40B4-BE49-F238E27FC236}">
                <a16:creationId xmlns:a16="http://schemas.microsoft.com/office/drawing/2014/main" id="{FCCEE2EA-98ED-D081-938E-FA0438A0B263}"/>
              </a:ext>
            </a:extLst>
          </p:cNvPr>
          <p:cNvSpPr txBox="1"/>
          <p:nvPr/>
        </p:nvSpPr>
        <p:spPr>
          <a:xfrm>
            <a:off x="12426447" y="7822911"/>
            <a:ext cx="9273545" cy="4909036"/>
          </a:xfrm>
          <a:prstGeom prst="rect">
            <a:avLst/>
          </a:prstGeom>
          <a:noFill/>
        </p:spPr>
        <p:txBody>
          <a:bodyPr wrap="square">
            <a:spAutoFit/>
          </a:bodyPr>
          <a:lstStyle/>
          <a:p>
            <a:pPr>
              <a:spcBef>
                <a:spcPts val="600"/>
              </a:spcBef>
            </a:pPr>
            <a:r>
              <a:rPr lang="en-US" altLang="ja-JP" sz="2400" dirty="0"/>
              <a:t>100&lt;=Cycle&lt;200</a:t>
            </a:r>
            <a:r>
              <a:rPr lang="ja-JP" altLang="en-US" sz="2400"/>
              <a:t>において、</a:t>
            </a:r>
            <a:endParaRPr lang="en-US" altLang="ja-JP" sz="2400" dirty="0"/>
          </a:p>
          <a:p>
            <a:pPr marL="342900" indent="-342900">
              <a:spcBef>
                <a:spcPts val="600"/>
              </a:spcBef>
              <a:buFont typeface="Arial" panose="020B0604020202020204" pitchFamily="34" charset="0"/>
              <a:buChar char="•"/>
            </a:pPr>
            <a:r>
              <a:rPr lang="ja-JP" altLang="en-US" sz="2400"/>
              <a:t>予測により残存交換時間が短い</a:t>
            </a:r>
            <a:r>
              <a:rPr lang="en-US" altLang="ja-JP" sz="2400" dirty="0"/>
              <a:t>Unit</a:t>
            </a:r>
            <a:r>
              <a:rPr lang="ja-JP" altLang="en-US" sz="2400"/>
              <a:t>は検査を実施、それ以外は実施無しとする</a:t>
            </a:r>
            <a:endParaRPr lang="en-US" altLang="ja-JP" sz="2400" dirty="0"/>
          </a:p>
          <a:p>
            <a:pPr marL="342900" indent="-342900">
              <a:spcBef>
                <a:spcPts val="600"/>
              </a:spcBef>
              <a:buFont typeface="Arial" panose="020B0604020202020204" pitchFamily="34" charset="0"/>
              <a:buChar char="•"/>
            </a:pPr>
            <a:r>
              <a:rPr lang="ja-JP" altLang="en-US" sz="2400"/>
              <a:t>予測残存交換時間を閾値とし、短く設定した場合、長く設定した場合を分析</a:t>
            </a:r>
            <a:endParaRPr lang="en-US" altLang="ja-JP" sz="2400" dirty="0"/>
          </a:p>
          <a:p>
            <a:pPr>
              <a:spcBef>
                <a:spcPts val="600"/>
              </a:spcBef>
            </a:pPr>
            <a:endParaRPr lang="en-US" altLang="ja-JP" sz="2400" dirty="0"/>
          </a:p>
          <a:p>
            <a:pPr>
              <a:spcBef>
                <a:spcPts val="600"/>
              </a:spcBef>
            </a:pPr>
            <a:r>
              <a:rPr lang="ja-JP" altLang="en-US" sz="2400"/>
              <a:t>短く設定すると、検査を実施しなくて良い</a:t>
            </a:r>
            <a:r>
              <a:rPr lang="en-US" altLang="ja-JP" sz="2400" dirty="0"/>
              <a:t>Unit</a:t>
            </a:r>
            <a:r>
              <a:rPr lang="ja-JP" altLang="en-US" sz="2400"/>
              <a:t>が増える（すぐ交換が必要そうなもののみ検査）ので大きくコスト削減できる。検査を実施しない</a:t>
            </a:r>
            <a:r>
              <a:rPr lang="en-US" altLang="ja-JP" sz="2400" dirty="0"/>
              <a:t>Unit</a:t>
            </a:r>
            <a:r>
              <a:rPr lang="ja-JP" altLang="en-US" sz="2400"/>
              <a:t>が多いのでリスクは高くなる？</a:t>
            </a:r>
            <a:endParaRPr lang="en-US" altLang="ja-JP" sz="2400" dirty="0"/>
          </a:p>
          <a:p>
            <a:pPr>
              <a:spcBef>
                <a:spcPts val="600"/>
              </a:spcBef>
            </a:pPr>
            <a:r>
              <a:rPr lang="ja-JP" altLang="en-US" sz="2400"/>
              <a:t>長く設定すると、検査実施数は多く（しばらく交換が必要なさそうなものまで検査）なる。多くを検査することになるので、リスクは低くなる？</a:t>
            </a:r>
            <a:endParaRPr lang="en-US" altLang="ja-JP" sz="2400" dirty="0"/>
          </a:p>
        </p:txBody>
      </p:sp>
      <p:cxnSp>
        <p:nvCxnSpPr>
          <p:cNvPr id="10" name="直線矢印コネクタ 9">
            <a:extLst>
              <a:ext uri="{FF2B5EF4-FFF2-40B4-BE49-F238E27FC236}">
                <a16:creationId xmlns:a16="http://schemas.microsoft.com/office/drawing/2014/main" id="{7D8E3E16-C661-CE8A-AAE0-48B5E2A163FC}"/>
              </a:ext>
            </a:extLst>
          </p:cNvPr>
          <p:cNvCxnSpPr/>
          <p:nvPr/>
        </p:nvCxnSpPr>
        <p:spPr>
          <a:xfrm>
            <a:off x="6623019" y="4869710"/>
            <a:ext cx="50302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三角形 10">
            <a:extLst>
              <a:ext uri="{FF2B5EF4-FFF2-40B4-BE49-F238E27FC236}">
                <a16:creationId xmlns:a16="http://schemas.microsoft.com/office/drawing/2014/main" id="{F3DE377D-8FE9-8109-A801-12909CAD52CC}"/>
              </a:ext>
            </a:extLst>
          </p:cNvPr>
          <p:cNvSpPr/>
          <p:nvPr/>
        </p:nvSpPr>
        <p:spPr>
          <a:xfrm rot="10800000">
            <a:off x="13971181" y="4784652"/>
            <a:ext cx="5316278" cy="513740"/>
          </a:xfrm>
          <a:prstGeom prst="triangl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408520B-9F31-B735-CC5B-E5743E798CBB}"/>
              </a:ext>
            </a:extLst>
          </p:cNvPr>
          <p:cNvSpPr txBox="1"/>
          <p:nvPr/>
        </p:nvSpPr>
        <p:spPr>
          <a:xfrm>
            <a:off x="1431026" y="1708515"/>
            <a:ext cx="20940116" cy="584775"/>
          </a:xfrm>
          <a:prstGeom prst="rect">
            <a:avLst/>
          </a:prstGeom>
          <a:noFill/>
        </p:spPr>
        <p:txBody>
          <a:bodyPr wrap="square">
            <a:spAutoFit/>
          </a:bodyPr>
          <a:lstStyle/>
          <a:p>
            <a:r>
              <a:rPr lang="ja-JP" altLang="en-US" sz="3200"/>
              <a:t>ある</a:t>
            </a:r>
            <a:r>
              <a:rPr lang="en" altLang="ja-JP" sz="3200" dirty="0"/>
              <a:t>Cycle</a:t>
            </a:r>
            <a:r>
              <a:rPr lang="ja-JP" altLang="en-US" sz="3200"/>
              <a:t>時点における、残存交換時間を予測したい</a:t>
            </a:r>
            <a:endParaRPr lang="en-US" altLang="ja-JP" sz="3200" dirty="0"/>
          </a:p>
        </p:txBody>
      </p:sp>
    </p:spTree>
    <p:extLst>
      <p:ext uri="{BB962C8B-B14F-4D97-AF65-F5344CB8AC3E}">
        <p14:creationId xmlns:p14="http://schemas.microsoft.com/office/powerpoint/2010/main" val="3748394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04A84-11F9-FAD5-ECA4-FBEB9ADA1191}"/>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F4C87731-C101-1FF3-EC43-9E7993DA6B47}"/>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highlight>
                  <a:srgbClr val="FFFF00"/>
                </a:highlight>
                <a:latin typeface="+mj-lt"/>
              </a:rPr>
              <a:t>センサーデータに対するアプローチ</a:t>
            </a:r>
            <a:r>
              <a:rPr lang="en-US" altLang="ja-JP" sz="5400" b="1" dirty="0">
                <a:highlight>
                  <a:srgbClr val="FFFF00"/>
                </a:highlight>
                <a:latin typeface="+mj-lt"/>
              </a:rPr>
              <a:t> :</a:t>
            </a:r>
            <a:r>
              <a:rPr lang="en-US" altLang="ja-JP" sz="5400" b="1" dirty="0">
                <a:latin typeface="+mj-lt"/>
              </a:rPr>
              <a:t>  </a:t>
            </a:r>
            <a:r>
              <a:rPr lang="ja-JP" altLang="en-US" sz="5400" b="1">
                <a:latin typeface="+mj-lt"/>
              </a:rPr>
              <a:t>予測方法</a:t>
            </a:r>
            <a:endParaRPr lang="en-US" altLang="ja-JP" sz="5400" b="1" dirty="0">
              <a:latin typeface="+mj-lt"/>
            </a:endParaRPr>
          </a:p>
        </p:txBody>
      </p:sp>
      <p:sp>
        <p:nvSpPr>
          <p:cNvPr id="4" name="正方形/長方形 3">
            <a:extLst>
              <a:ext uri="{FF2B5EF4-FFF2-40B4-BE49-F238E27FC236}">
                <a16:creationId xmlns:a16="http://schemas.microsoft.com/office/drawing/2014/main" id="{B6CD4D1D-0CE1-0A23-B157-882B6A02FEC7}"/>
              </a:ext>
            </a:extLst>
          </p:cNvPr>
          <p:cNvSpPr/>
          <p:nvPr/>
        </p:nvSpPr>
        <p:spPr>
          <a:xfrm>
            <a:off x="1037891" y="1919035"/>
            <a:ext cx="20707541" cy="584775"/>
          </a:xfrm>
          <a:prstGeom prst="rect">
            <a:avLst/>
          </a:prstGeom>
        </p:spPr>
        <p:txBody>
          <a:bodyPr wrap="square">
            <a:spAutoFit/>
          </a:bodyPr>
          <a:lstStyle/>
          <a:p>
            <a:r>
              <a:rPr lang="ja-JP" altLang="en-US" sz="3200"/>
              <a:t>センサーデータ（時系列データ）をどのように扱うか？モデリング手法は？</a:t>
            </a:r>
            <a:endParaRPr lang="en-US" altLang="ja-JP" sz="3200" dirty="0"/>
          </a:p>
        </p:txBody>
      </p:sp>
      <p:sp>
        <p:nvSpPr>
          <p:cNvPr id="5" name="正方形/長方形 4">
            <a:extLst>
              <a:ext uri="{FF2B5EF4-FFF2-40B4-BE49-F238E27FC236}">
                <a16:creationId xmlns:a16="http://schemas.microsoft.com/office/drawing/2014/main" id="{33C1C1D2-528C-BD67-80FF-52BCE57ED8A3}"/>
              </a:ext>
            </a:extLst>
          </p:cNvPr>
          <p:cNvSpPr/>
          <p:nvPr/>
        </p:nvSpPr>
        <p:spPr>
          <a:xfrm>
            <a:off x="2118078" y="3281887"/>
            <a:ext cx="8439925" cy="502766"/>
          </a:xfrm>
          <a:prstGeom prst="rect">
            <a:avLst/>
          </a:prstGeom>
        </p:spPr>
        <p:txBody>
          <a:bodyPr wrap="square">
            <a:spAutoFit/>
          </a:bodyPr>
          <a:lstStyle/>
          <a:p>
            <a:pPr algn="ctr"/>
            <a:r>
              <a:rPr lang="ja-JP" altLang="en-US" sz="2667" b="1" u="sng"/>
              <a:t>時系列予測による方法</a:t>
            </a:r>
            <a:endParaRPr lang="en-US" altLang="ja-JP" sz="2667" b="1" u="sng" dirty="0"/>
          </a:p>
        </p:txBody>
      </p:sp>
      <p:sp>
        <p:nvSpPr>
          <p:cNvPr id="6" name="正方形/長方形 5">
            <a:extLst>
              <a:ext uri="{FF2B5EF4-FFF2-40B4-BE49-F238E27FC236}">
                <a16:creationId xmlns:a16="http://schemas.microsoft.com/office/drawing/2014/main" id="{7129F42D-B3A9-04EE-4B5A-4A4BDC85F0FB}"/>
              </a:ext>
            </a:extLst>
          </p:cNvPr>
          <p:cNvSpPr/>
          <p:nvPr/>
        </p:nvSpPr>
        <p:spPr>
          <a:xfrm>
            <a:off x="13019356" y="3294125"/>
            <a:ext cx="8505880" cy="502766"/>
          </a:xfrm>
          <a:prstGeom prst="rect">
            <a:avLst/>
          </a:prstGeom>
        </p:spPr>
        <p:txBody>
          <a:bodyPr wrap="square">
            <a:spAutoFit/>
          </a:bodyPr>
          <a:lstStyle/>
          <a:p>
            <a:pPr algn="ctr"/>
            <a:r>
              <a:rPr lang="ja-JP" altLang="en-US" sz="2667" b="1" u="sng"/>
              <a:t>非時系列に持ち込む方法</a:t>
            </a:r>
            <a:endParaRPr lang="en-US" altLang="ja-JP" sz="2667" b="1" u="sng" dirty="0"/>
          </a:p>
        </p:txBody>
      </p:sp>
      <p:pic>
        <p:nvPicPr>
          <p:cNvPr id="7" name="図 6">
            <a:extLst>
              <a:ext uri="{FF2B5EF4-FFF2-40B4-BE49-F238E27FC236}">
                <a16:creationId xmlns:a16="http://schemas.microsoft.com/office/drawing/2014/main" id="{2B3C6B4E-BFEA-F270-74CF-6DDF654789DD}"/>
              </a:ext>
            </a:extLst>
          </p:cNvPr>
          <p:cNvPicPr>
            <a:picLocks noChangeAspect="1"/>
          </p:cNvPicPr>
          <p:nvPr/>
        </p:nvPicPr>
        <p:blipFill>
          <a:blip r:embed="rId2"/>
          <a:stretch>
            <a:fillRect/>
          </a:stretch>
        </p:blipFill>
        <p:spPr>
          <a:xfrm>
            <a:off x="13239549" y="5300396"/>
            <a:ext cx="7998795" cy="4722179"/>
          </a:xfrm>
          <a:prstGeom prst="rect">
            <a:avLst/>
          </a:prstGeom>
        </p:spPr>
      </p:pic>
      <p:pic>
        <p:nvPicPr>
          <p:cNvPr id="9" name="Picture 2">
            <a:extLst>
              <a:ext uri="{FF2B5EF4-FFF2-40B4-BE49-F238E27FC236}">
                <a16:creationId xmlns:a16="http://schemas.microsoft.com/office/drawing/2014/main" id="{19B9673E-A565-7E6B-274A-48C8C34A7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079" y="5135422"/>
            <a:ext cx="8439928" cy="5460117"/>
          </a:xfrm>
          <a:prstGeom prst="rect">
            <a:avLst/>
          </a:prstGeom>
          <a:noFill/>
          <a:extLst>
            <a:ext uri="{909E8E84-426E-40DD-AFC4-6F175D3DCCD1}">
              <a14:hiddenFill xmlns:a14="http://schemas.microsoft.com/office/drawing/2010/main">
                <a:solidFill>
                  <a:srgbClr val="FFFFFF"/>
                </a:solidFill>
              </a14:hiddenFill>
            </a:ext>
          </a:extLst>
        </p:spPr>
      </p:pic>
      <p:sp>
        <p:nvSpPr>
          <p:cNvPr id="10" name="星 5 9">
            <a:extLst>
              <a:ext uri="{FF2B5EF4-FFF2-40B4-BE49-F238E27FC236}">
                <a16:creationId xmlns:a16="http://schemas.microsoft.com/office/drawing/2014/main" id="{8AFF3B59-F11E-4ADA-18C0-021D0491B96F}"/>
              </a:ext>
            </a:extLst>
          </p:cNvPr>
          <p:cNvSpPr/>
          <p:nvPr/>
        </p:nvSpPr>
        <p:spPr bwMode="auto">
          <a:xfrm>
            <a:off x="20300310" y="5730227"/>
            <a:ext cx="395141" cy="360459"/>
          </a:xfrm>
          <a:prstGeom prst="star5">
            <a:avLst/>
          </a:prstGeom>
          <a:solidFill>
            <a:srgbClr val="FF0000"/>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11" name="正方形/長方形 10">
            <a:extLst>
              <a:ext uri="{FF2B5EF4-FFF2-40B4-BE49-F238E27FC236}">
                <a16:creationId xmlns:a16="http://schemas.microsoft.com/office/drawing/2014/main" id="{8380F1E8-D072-C1BE-F76F-1F1B765FE488}"/>
              </a:ext>
            </a:extLst>
          </p:cNvPr>
          <p:cNvSpPr/>
          <p:nvPr/>
        </p:nvSpPr>
        <p:spPr bwMode="auto">
          <a:xfrm>
            <a:off x="16772812" y="5772632"/>
            <a:ext cx="3159320" cy="3328944"/>
          </a:xfrm>
          <a:prstGeom prst="rect">
            <a:avLst/>
          </a:prstGeom>
          <a:noFill/>
          <a:ln w="19050" cap="flat" cmpd="sng" algn="ctr">
            <a:solidFill>
              <a:schemeClr val="accent4">
                <a:lumMod val="75000"/>
              </a:schemeClr>
            </a:solid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12" name="正方形/長方形 11">
            <a:extLst>
              <a:ext uri="{FF2B5EF4-FFF2-40B4-BE49-F238E27FC236}">
                <a16:creationId xmlns:a16="http://schemas.microsoft.com/office/drawing/2014/main" id="{28FD673C-37A7-C434-630F-D1B324DF02BC}"/>
              </a:ext>
            </a:extLst>
          </p:cNvPr>
          <p:cNvSpPr/>
          <p:nvPr/>
        </p:nvSpPr>
        <p:spPr bwMode="auto">
          <a:xfrm>
            <a:off x="8889936" y="5286332"/>
            <a:ext cx="1285755" cy="4992147"/>
          </a:xfrm>
          <a:prstGeom prst="rect">
            <a:avLst/>
          </a:prstGeom>
          <a:solidFill>
            <a:schemeClr val="accent5">
              <a:lumMod val="20000"/>
              <a:lumOff val="80000"/>
              <a:alpha val="30000"/>
            </a:schemeClr>
          </a:solidFill>
          <a:ln w="190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13" name="正方形/長方形 12">
            <a:extLst>
              <a:ext uri="{FF2B5EF4-FFF2-40B4-BE49-F238E27FC236}">
                <a16:creationId xmlns:a16="http://schemas.microsoft.com/office/drawing/2014/main" id="{578E28C0-094B-4C28-EC84-3751D6EEB644}"/>
              </a:ext>
            </a:extLst>
          </p:cNvPr>
          <p:cNvSpPr/>
          <p:nvPr/>
        </p:nvSpPr>
        <p:spPr>
          <a:xfrm>
            <a:off x="13016509" y="10604563"/>
            <a:ext cx="9219376" cy="2677656"/>
          </a:xfrm>
          <a:prstGeom prst="rect">
            <a:avLst/>
          </a:prstGeom>
        </p:spPr>
        <p:txBody>
          <a:bodyPr wrap="square">
            <a:spAutoFit/>
          </a:bodyPr>
          <a:lstStyle/>
          <a:p>
            <a:r>
              <a:rPr lang="ja-JP" altLang="en-US" sz="2400" b="1"/>
              <a:t>データ準備：</a:t>
            </a:r>
            <a:endParaRPr lang="en-US" altLang="ja-JP" sz="2400" b="1" dirty="0"/>
          </a:p>
          <a:p>
            <a:pPr marL="457206" indent="-457206">
              <a:buFont typeface="Arial" panose="020B0604020202020204" pitchFamily="34" charset="0"/>
              <a:buChar char="•"/>
            </a:pPr>
            <a:r>
              <a:rPr lang="ja-JP" altLang="en-US" sz="2400"/>
              <a:t>予測を実施したい事象のラベル付け（教師あり学習の場合）</a:t>
            </a:r>
            <a:endParaRPr lang="en-US" altLang="ja-JP" sz="2400" dirty="0"/>
          </a:p>
          <a:p>
            <a:pPr marL="457206" indent="-457206">
              <a:buFont typeface="Arial" panose="020B0604020202020204" pitchFamily="34" charset="0"/>
              <a:buChar char="•"/>
            </a:pPr>
            <a:r>
              <a:rPr lang="ja-JP" altLang="en-US" sz="2400"/>
              <a:t>事象発生前の情報から、特徴量を作成</a:t>
            </a:r>
            <a:endParaRPr lang="en-US" altLang="ja-JP" sz="2400" dirty="0"/>
          </a:p>
          <a:p>
            <a:endParaRPr lang="en-US" altLang="ja-JP" sz="2400" dirty="0"/>
          </a:p>
          <a:p>
            <a:r>
              <a:rPr lang="ja-JP" altLang="en-US" sz="2400" b="1"/>
              <a:t>モデリング手法：</a:t>
            </a:r>
            <a:endParaRPr lang="en-US" altLang="ja-JP" sz="2400" b="1" dirty="0"/>
          </a:p>
          <a:p>
            <a:pPr marL="457206" indent="-457206">
              <a:buFont typeface="Arial" panose="020B0604020202020204" pitchFamily="34" charset="0"/>
              <a:buChar char="•"/>
            </a:pPr>
            <a:r>
              <a:rPr lang="ja-JP" altLang="en-US" sz="2400"/>
              <a:t>教師なし学習</a:t>
            </a:r>
            <a:endParaRPr lang="en-US" altLang="ja-JP" sz="2400" dirty="0"/>
          </a:p>
          <a:p>
            <a:pPr marL="457206" indent="-457206">
              <a:buFont typeface="Arial" panose="020B0604020202020204" pitchFamily="34" charset="0"/>
              <a:buChar char="•"/>
            </a:pPr>
            <a:r>
              <a:rPr lang="ja-JP" altLang="en-US" sz="2400"/>
              <a:t>教師あり学習（非時系列）</a:t>
            </a:r>
            <a:endParaRPr lang="en-US" altLang="ja-JP" sz="2400" dirty="0"/>
          </a:p>
        </p:txBody>
      </p:sp>
      <p:sp>
        <p:nvSpPr>
          <p:cNvPr id="14" name="下カーブ矢印 13">
            <a:extLst>
              <a:ext uri="{FF2B5EF4-FFF2-40B4-BE49-F238E27FC236}">
                <a16:creationId xmlns:a16="http://schemas.microsoft.com/office/drawing/2014/main" id="{676DCBB0-D53D-1C61-F270-762C11EBDFD2}"/>
              </a:ext>
            </a:extLst>
          </p:cNvPr>
          <p:cNvSpPr/>
          <p:nvPr/>
        </p:nvSpPr>
        <p:spPr bwMode="auto">
          <a:xfrm>
            <a:off x="18278256" y="4890364"/>
            <a:ext cx="2417195" cy="767005"/>
          </a:xfrm>
          <a:prstGeom prst="curvedDownArrow">
            <a:avLst/>
          </a:prstGeom>
          <a:solidFill>
            <a:schemeClr val="accent4">
              <a:lumMod val="60000"/>
              <a:lumOff val="40000"/>
            </a:schemeClr>
          </a:solidFill>
          <a:ln w="6350" cap="flat" cmpd="sng" algn="ctr">
            <a:solidFill>
              <a:schemeClr val="accent4">
                <a:lumMod val="75000"/>
              </a:schemeClr>
            </a:solid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sp>
        <p:nvSpPr>
          <p:cNvPr id="15" name="正方形/長方形 14">
            <a:extLst>
              <a:ext uri="{FF2B5EF4-FFF2-40B4-BE49-F238E27FC236}">
                <a16:creationId xmlns:a16="http://schemas.microsoft.com/office/drawing/2014/main" id="{6E4C0C13-B40C-41EC-30AF-38368704AF8E}"/>
              </a:ext>
            </a:extLst>
          </p:cNvPr>
          <p:cNvSpPr/>
          <p:nvPr/>
        </p:nvSpPr>
        <p:spPr>
          <a:xfrm>
            <a:off x="2511363" y="10604563"/>
            <a:ext cx="8205797" cy="2308324"/>
          </a:xfrm>
          <a:prstGeom prst="rect">
            <a:avLst/>
          </a:prstGeom>
        </p:spPr>
        <p:txBody>
          <a:bodyPr wrap="square">
            <a:spAutoFit/>
          </a:bodyPr>
          <a:lstStyle/>
          <a:p>
            <a:r>
              <a:rPr lang="ja-JP" altLang="en-US" sz="2400" b="1"/>
              <a:t>データ準備：</a:t>
            </a:r>
            <a:endParaRPr lang="en-US" altLang="ja-JP" sz="2400" b="1" dirty="0"/>
          </a:p>
          <a:p>
            <a:pPr marL="457206" indent="-457206">
              <a:buFont typeface="Arial" panose="020B0604020202020204" pitchFamily="34" charset="0"/>
              <a:buChar char="•"/>
            </a:pPr>
            <a:r>
              <a:rPr lang="ja-JP" altLang="en-US" sz="2400"/>
              <a:t>時間を示す変数と、予測対象の変数を準備（時間等間隔で観測されているデータが前提）</a:t>
            </a:r>
            <a:endParaRPr lang="en-US" altLang="ja-JP" sz="2400" dirty="0"/>
          </a:p>
          <a:p>
            <a:endParaRPr lang="en-US" altLang="ja-JP" sz="2400" dirty="0"/>
          </a:p>
          <a:p>
            <a:r>
              <a:rPr lang="ja-JP" altLang="en-US" sz="2400" b="1"/>
              <a:t>モデリング手法：</a:t>
            </a:r>
            <a:endParaRPr lang="en-US" altLang="ja-JP" sz="2400" b="1" dirty="0"/>
          </a:p>
          <a:p>
            <a:pPr marL="457206" indent="-457206">
              <a:buFont typeface="Arial" panose="020B0604020202020204" pitchFamily="34" charset="0"/>
              <a:buChar char="•"/>
            </a:pPr>
            <a:r>
              <a:rPr lang="ja-JP" altLang="en-US" sz="2400"/>
              <a:t>時系列予測</a:t>
            </a:r>
            <a:endParaRPr lang="en-US" altLang="ja-JP" sz="2400" dirty="0"/>
          </a:p>
        </p:txBody>
      </p:sp>
      <p:sp>
        <p:nvSpPr>
          <p:cNvPr id="16" name="正方形/長方形 15">
            <a:extLst>
              <a:ext uri="{FF2B5EF4-FFF2-40B4-BE49-F238E27FC236}">
                <a16:creationId xmlns:a16="http://schemas.microsoft.com/office/drawing/2014/main" id="{9D388F17-189A-2BCB-45CD-2AD8B74AF8DF}"/>
              </a:ext>
            </a:extLst>
          </p:cNvPr>
          <p:cNvSpPr/>
          <p:nvPr/>
        </p:nvSpPr>
        <p:spPr>
          <a:xfrm>
            <a:off x="2118078" y="4126662"/>
            <a:ext cx="8439925" cy="502766"/>
          </a:xfrm>
          <a:prstGeom prst="rect">
            <a:avLst/>
          </a:prstGeom>
        </p:spPr>
        <p:txBody>
          <a:bodyPr wrap="square">
            <a:spAutoFit/>
          </a:bodyPr>
          <a:lstStyle/>
          <a:p>
            <a:pPr marL="457206" indent="-457206">
              <a:buFont typeface="Arial" panose="020B0604020202020204" pitchFamily="34" charset="0"/>
              <a:buChar char="•"/>
            </a:pPr>
            <a:r>
              <a:rPr lang="ja-JP" altLang="en-US" sz="2667"/>
              <a:t>時系列の将来の値そのものを予測</a:t>
            </a:r>
            <a:endParaRPr lang="en-US" altLang="ja-JP" sz="2667" dirty="0"/>
          </a:p>
        </p:txBody>
      </p:sp>
      <p:sp>
        <p:nvSpPr>
          <p:cNvPr id="17" name="正方形/長方形 16">
            <a:extLst>
              <a:ext uri="{FF2B5EF4-FFF2-40B4-BE49-F238E27FC236}">
                <a16:creationId xmlns:a16="http://schemas.microsoft.com/office/drawing/2014/main" id="{339CA69A-A855-0E92-AB9F-EB26B9E5B61C}"/>
              </a:ext>
            </a:extLst>
          </p:cNvPr>
          <p:cNvSpPr/>
          <p:nvPr/>
        </p:nvSpPr>
        <p:spPr>
          <a:xfrm>
            <a:off x="12602817" y="4134323"/>
            <a:ext cx="9478420" cy="502766"/>
          </a:xfrm>
          <a:prstGeom prst="rect">
            <a:avLst/>
          </a:prstGeom>
        </p:spPr>
        <p:txBody>
          <a:bodyPr wrap="square">
            <a:spAutoFit/>
          </a:bodyPr>
          <a:lstStyle/>
          <a:p>
            <a:pPr marL="457206" indent="-457206">
              <a:buFont typeface="Arial" panose="020B0604020202020204" pitchFamily="34" charset="0"/>
              <a:buChar char="•"/>
            </a:pPr>
            <a:r>
              <a:rPr lang="ja-JP" altLang="en-US" sz="2667"/>
              <a:t>将来発生する何らかの事象の発生を、事前の情報から予測</a:t>
            </a:r>
            <a:endParaRPr lang="en-US" altLang="ja-JP" sz="2667" dirty="0"/>
          </a:p>
        </p:txBody>
      </p:sp>
    </p:spTree>
    <p:extLst>
      <p:ext uri="{BB962C8B-B14F-4D97-AF65-F5344CB8AC3E}">
        <p14:creationId xmlns:p14="http://schemas.microsoft.com/office/powerpoint/2010/main" val="278543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機械学習とは</a:t>
            </a:r>
            <a:endParaRPr lang="en-US" altLang="ja-JP" sz="5400" b="1" dirty="0">
              <a:latin typeface="+mj-lt"/>
            </a:endParaRPr>
          </a:p>
        </p:txBody>
      </p:sp>
      <p:sp>
        <p:nvSpPr>
          <p:cNvPr id="7" name="テキスト ボックス 6">
            <a:extLst>
              <a:ext uri="{FF2B5EF4-FFF2-40B4-BE49-F238E27FC236}">
                <a16:creationId xmlns:a16="http://schemas.microsoft.com/office/drawing/2014/main" id="{96BF8382-479A-C039-DFA9-22E6F3F24645}"/>
              </a:ext>
            </a:extLst>
          </p:cNvPr>
          <p:cNvSpPr txBox="1"/>
          <p:nvPr/>
        </p:nvSpPr>
        <p:spPr>
          <a:xfrm>
            <a:off x="13380207" y="9723008"/>
            <a:ext cx="9127238" cy="2246769"/>
          </a:xfrm>
          <a:prstGeom prst="rect">
            <a:avLst/>
          </a:prstGeom>
          <a:noFill/>
        </p:spPr>
        <p:txBody>
          <a:bodyPr wrap="square">
            <a:spAutoFit/>
          </a:bodyPr>
          <a:lstStyle/>
          <a:p>
            <a:pPr marL="457200" indent="-457200">
              <a:buFont typeface="Arial" panose="020B0604020202020204" pitchFamily="34" charset="0"/>
              <a:buChar char="•"/>
            </a:pPr>
            <a:r>
              <a:rPr lang="ja-JP" altLang="en-US" sz="2800"/>
              <a:t>機械学習はAI技術の一部</a:t>
            </a:r>
          </a:p>
          <a:p>
            <a:pPr marL="457200" indent="-457200">
              <a:buFont typeface="Arial" panose="020B0604020202020204" pitchFamily="34" charset="0"/>
              <a:buChar char="•"/>
            </a:pPr>
            <a:r>
              <a:rPr lang="en-US" altLang="ja-JP" sz="2800" dirty="0"/>
              <a:t>Deep Learning</a:t>
            </a:r>
            <a:r>
              <a:rPr lang="ja-JP" altLang="en-US" sz="2800"/>
              <a:t>は</a:t>
            </a:r>
            <a:r>
              <a:rPr lang="en-US" altLang="ja-JP" sz="2800" dirty="0"/>
              <a:t>Neural Network</a:t>
            </a:r>
            <a:r>
              <a:rPr lang="ja-JP" altLang="en-US" sz="2800"/>
              <a:t>と呼ばれる機械学習アルゴリズム</a:t>
            </a:r>
            <a:endParaRPr lang="en-US" altLang="ja-JP" sz="2800" dirty="0"/>
          </a:p>
          <a:p>
            <a:pPr marL="457200" indent="-457200">
              <a:buFont typeface="Arial" panose="020B0604020202020204" pitchFamily="34" charset="0"/>
              <a:buChar char="•"/>
            </a:pPr>
            <a:r>
              <a:rPr lang="ja-JP" altLang="en-US" sz="2800"/>
              <a:t>大規模言語モデルは、自然言語を扱う大規模な</a:t>
            </a:r>
            <a:r>
              <a:rPr lang="en-US" altLang="ja-JP" sz="2800" dirty="0"/>
              <a:t>Deep Learning</a:t>
            </a:r>
            <a:r>
              <a:rPr lang="ja-JP" altLang="en-US" sz="2800"/>
              <a:t>モデル</a:t>
            </a:r>
          </a:p>
        </p:txBody>
      </p:sp>
      <p:sp>
        <p:nvSpPr>
          <p:cNvPr id="9" name="テキスト ボックス 8">
            <a:extLst>
              <a:ext uri="{FF2B5EF4-FFF2-40B4-BE49-F238E27FC236}">
                <a16:creationId xmlns:a16="http://schemas.microsoft.com/office/drawing/2014/main" id="{553D7DAF-012F-C312-F4E9-A88C30D80651}"/>
              </a:ext>
            </a:extLst>
          </p:cNvPr>
          <p:cNvSpPr txBox="1"/>
          <p:nvPr/>
        </p:nvSpPr>
        <p:spPr>
          <a:xfrm>
            <a:off x="1357816" y="2569729"/>
            <a:ext cx="9963614" cy="2862322"/>
          </a:xfrm>
          <a:prstGeom prst="rect">
            <a:avLst/>
          </a:prstGeom>
          <a:noFill/>
        </p:spPr>
        <p:txBody>
          <a:bodyPr wrap="square">
            <a:spAutoFit/>
          </a:bodyPr>
          <a:lstStyle/>
          <a:p>
            <a:r>
              <a:rPr lang="ja-JP" altLang="en-US" sz="3600"/>
              <a:t>機械学習は、データから予測のための数学的なルールを、アルゴリズムに学習させる技術</a:t>
            </a:r>
            <a:endParaRPr lang="en-US" altLang="ja-JP" sz="3600" dirty="0"/>
          </a:p>
          <a:p>
            <a:endParaRPr lang="en-US" altLang="ja-JP" sz="3600" dirty="0"/>
          </a:p>
          <a:p>
            <a:r>
              <a:rPr lang="ja-JP" altLang="en-US" sz="3600"/>
              <a:t>データからパターンを学習し、予測などに利用</a:t>
            </a:r>
            <a:endParaRPr lang="en-US" altLang="ja-JP" sz="3600" dirty="0"/>
          </a:p>
          <a:p>
            <a:endParaRPr lang="en-US" altLang="ja-JP" sz="3600" dirty="0"/>
          </a:p>
        </p:txBody>
      </p:sp>
      <p:sp>
        <p:nvSpPr>
          <p:cNvPr id="2" name="円/楕円 1">
            <a:extLst>
              <a:ext uri="{FF2B5EF4-FFF2-40B4-BE49-F238E27FC236}">
                <a16:creationId xmlns:a16="http://schemas.microsoft.com/office/drawing/2014/main" id="{157F3198-23ED-ED12-304B-94E8B0DDB2D8}"/>
              </a:ext>
            </a:extLst>
          </p:cNvPr>
          <p:cNvSpPr/>
          <p:nvPr/>
        </p:nvSpPr>
        <p:spPr>
          <a:xfrm>
            <a:off x="13062571" y="1786269"/>
            <a:ext cx="9762511" cy="7357731"/>
          </a:xfrm>
          <a:prstGeom prst="ellipse">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rgbClr val="000000"/>
                </a:solidFill>
              </a:rPr>
              <a:t>AI</a:t>
            </a: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ja-JP" altLang="en-US" sz="2400" b="1">
              <a:solidFill>
                <a:srgbClr val="000000"/>
              </a:solidFill>
            </a:endParaRPr>
          </a:p>
        </p:txBody>
      </p:sp>
      <p:sp>
        <p:nvSpPr>
          <p:cNvPr id="3" name="円/楕円 2">
            <a:extLst>
              <a:ext uri="{FF2B5EF4-FFF2-40B4-BE49-F238E27FC236}">
                <a16:creationId xmlns:a16="http://schemas.microsoft.com/office/drawing/2014/main" id="{32E70182-0DCD-EB54-3114-962DA3B1C263}"/>
              </a:ext>
            </a:extLst>
          </p:cNvPr>
          <p:cNvSpPr/>
          <p:nvPr/>
        </p:nvSpPr>
        <p:spPr>
          <a:xfrm>
            <a:off x="14197835" y="3586239"/>
            <a:ext cx="7491985" cy="5315695"/>
          </a:xfrm>
          <a:prstGeom prst="ellipse">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rgbClr val="000000"/>
                </a:solidFill>
              </a:rPr>
              <a:t>機械学習</a:t>
            </a: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ja-JP" altLang="en-US" sz="2400" b="1">
              <a:solidFill>
                <a:srgbClr val="000000"/>
              </a:solidFill>
            </a:endParaRPr>
          </a:p>
        </p:txBody>
      </p:sp>
      <p:sp>
        <p:nvSpPr>
          <p:cNvPr id="4" name="円/楕円 3">
            <a:extLst>
              <a:ext uri="{FF2B5EF4-FFF2-40B4-BE49-F238E27FC236}">
                <a16:creationId xmlns:a16="http://schemas.microsoft.com/office/drawing/2014/main" id="{9E13A715-1604-B115-5409-7AD4C5B6B3A5}"/>
              </a:ext>
            </a:extLst>
          </p:cNvPr>
          <p:cNvSpPr/>
          <p:nvPr/>
        </p:nvSpPr>
        <p:spPr>
          <a:xfrm>
            <a:off x="14885581" y="5432051"/>
            <a:ext cx="6116562" cy="3234667"/>
          </a:xfrm>
          <a:prstGeom prst="ellipse">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rgbClr val="000000"/>
                </a:solidFill>
              </a:rPr>
              <a:t>Deep Learning</a:t>
            </a: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en-US" altLang="ja-JP" sz="2400" b="1" dirty="0">
              <a:solidFill>
                <a:srgbClr val="000000"/>
              </a:solidFill>
            </a:endParaRPr>
          </a:p>
          <a:p>
            <a:pPr algn="ctr"/>
            <a:endParaRPr kumimoji="1" lang="ja-JP" altLang="en-US" sz="2400" b="1">
              <a:solidFill>
                <a:srgbClr val="000000"/>
              </a:solidFill>
            </a:endParaRPr>
          </a:p>
        </p:txBody>
      </p:sp>
      <p:sp>
        <p:nvSpPr>
          <p:cNvPr id="6" name="円/楕円 5">
            <a:extLst>
              <a:ext uri="{FF2B5EF4-FFF2-40B4-BE49-F238E27FC236}">
                <a16:creationId xmlns:a16="http://schemas.microsoft.com/office/drawing/2014/main" id="{DE90D208-9A4A-FD71-E1E6-310241E99A27}"/>
              </a:ext>
            </a:extLst>
          </p:cNvPr>
          <p:cNvSpPr/>
          <p:nvPr/>
        </p:nvSpPr>
        <p:spPr>
          <a:xfrm>
            <a:off x="15821020" y="7134444"/>
            <a:ext cx="4245612" cy="1298218"/>
          </a:xfrm>
          <a:prstGeom prst="ellipse">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rgbClr val="000000"/>
                </a:solidFill>
              </a:rPr>
              <a:t>大規模言語モデル（</a:t>
            </a:r>
            <a:r>
              <a:rPr kumimoji="1" lang="en-US" altLang="ja-JP" sz="2400" b="1" dirty="0">
                <a:solidFill>
                  <a:srgbClr val="000000"/>
                </a:solidFill>
              </a:rPr>
              <a:t>LLM</a:t>
            </a:r>
            <a:r>
              <a:rPr kumimoji="1" lang="ja-JP" altLang="en-US" sz="2400" b="1">
                <a:solidFill>
                  <a:srgbClr val="000000"/>
                </a:solidFill>
              </a:rPr>
              <a:t>）</a:t>
            </a:r>
          </a:p>
        </p:txBody>
      </p:sp>
      <p:sp>
        <p:nvSpPr>
          <p:cNvPr id="11" name="テキスト ボックス 10">
            <a:extLst>
              <a:ext uri="{FF2B5EF4-FFF2-40B4-BE49-F238E27FC236}">
                <a16:creationId xmlns:a16="http://schemas.microsoft.com/office/drawing/2014/main" id="{1D0DCFF9-010F-52CE-193B-0A4D878BF7B4}"/>
              </a:ext>
            </a:extLst>
          </p:cNvPr>
          <p:cNvSpPr txBox="1"/>
          <p:nvPr/>
        </p:nvSpPr>
        <p:spPr>
          <a:xfrm>
            <a:off x="2211239" y="7344612"/>
            <a:ext cx="9762511" cy="4416594"/>
          </a:xfrm>
          <a:prstGeom prst="rect">
            <a:avLst/>
          </a:prstGeom>
          <a:noFill/>
        </p:spPr>
        <p:txBody>
          <a:bodyPr wrap="square">
            <a:spAutoFit/>
          </a:bodyPr>
          <a:lstStyle/>
          <a:p>
            <a:pPr>
              <a:spcBef>
                <a:spcPts val="600"/>
              </a:spcBef>
            </a:pPr>
            <a:r>
              <a:rPr lang="ja-JP" altLang="en-US" sz="2800" u="sng"/>
              <a:t>用途</a:t>
            </a:r>
            <a:endParaRPr lang="en-US" altLang="ja-JP" sz="2800" u="sng" dirty="0"/>
          </a:p>
          <a:p>
            <a:pPr>
              <a:spcBef>
                <a:spcPts val="600"/>
              </a:spcBef>
            </a:pPr>
            <a:endParaRPr lang="en-US" altLang="ja-JP" sz="400" dirty="0"/>
          </a:p>
          <a:p>
            <a:pPr>
              <a:spcBef>
                <a:spcPts val="600"/>
              </a:spcBef>
            </a:pPr>
            <a:r>
              <a:rPr lang="ja-JP" altLang="en-US" sz="2800"/>
              <a:t>機械学習（</a:t>
            </a:r>
            <a:r>
              <a:rPr lang="en-US" altLang="ja-JP" sz="2800" dirty="0"/>
              <a:t>Deep Learning</a:t>
            </a:r>
            <a:r>
              <a:rPr lang="ja-JP" altLang="en-US" sz="2800"/>
              <a:t>除く）</a:t>
            </a:r>
            <a:endParaRPr lang="en-US" altLang="ja-JP" sz="2800" dirty="0"/>
          </a:p>
          <a:p>
            <a:pPr marL="457200" indent="-457200">
              <a:spcBef>
                <a:spcPts val="600"/>
              </a:spcBef>
              <a:buFont typeface="Arial" panose="020B0604020202020204" pitchFamily="34" charset="0"/>
              <a:buChar char="•"/>
            </a:pPr>
            <a:r>
              <a:rPr lang="ja-JP" altLang="en-US" sz="2800"/>
              <a:t>構造化データ（データベース）や半構造化データ（センサーログ）を用いた予測</a:t>
            </a:r>
            <a:endParaRPr lang="en-US" altLang="ja-JP" sz="2800" dirty="0"/>
          </a:p>
          <a:p>
            <a:pPr>
              <a:spcBef>
                <a:spcPts val="600"/>
              </a:spcBef>
            </a:pPr>
            <a:endParaRPr lang="en-US" altLang="ja-JP" sz="400" dirty="0"/>
          </a:p>
          <a:p>
            <a:pPr>
              <a:spcBef>
                <a:spcPts val="600"/>
              </a:spcBef>
            </a:pPr>
            <a:r>
              <a:rPr lang="en-US" altLang="ja-JP" sz="2800" dirty="0"/>
              <a:t>Deep Learning</a:t>
            </a:r>
            <a:r>
              <a:rPr lang="ja-JP" altLang="en-US" sz="2800"/>
              <a:t>（大規模言語モデル除く）</a:t>
            </a:r>
            <a:endParaRPr lang="en-US" altLang="ja-JP" sz="2800" dirty="0"/>
          </a:p>
          <a:p>
            <a:pPr marL="457200" indent="-457200">
              <a:spcBef>
                <a:spcPts val="600"/>
              </a:spcBef>
              <a:buFont typeface="Arial" panose="020B0604020202020204" pitchFamily="34" charset="0"/>
              <a:buChar char="•"/>
            </a:pPr>
            <a:r>
              <a:rPr lang="ja-JP" altLang="en-US" sz="2800"/>
              <a:t>非構造化データ（画像、テキスト、音声）を用いた予測</a:t>
            </a:r>
            <a:endParaRPr lang="en-US" altLang="ja-JP" sz="2800" dirty="0"/>
          </a:p>
          <a:p>
            <a:pPr>
              <a:spcBef>
                <a:spcPts val="600"/>
              </a:spcBef>
            </a:pPr>
            <a:endParaRPr lang="en-US" altLang="ja-JP" sz="400" dirty="0"/>
          </a:p>
          <a:p>
            <a:pPr>
              <a:spcBef>
                <a:spcPts val="600"/>
              </a:spcBef>
            </a:pPr>
            <a:r>
              <a:rPr lang="ja-JP" altLang="en-US" sz="2800"/>
              <a:t>大規模言語モデル</a:t>
            </a:r>
            <a:endParaRPr lang="en-US" altLang="ja-JP" sz="2800" dirty="0"/>
          </a:p>
          <a:p>
            <a:pPr marL="457200" indent="-457200">
              <a:spcBef>
                <a:spcPts val="600"/>
              </a:spcBef>
              <a:buFont typeface="Arial" panose="020B0604020202020204" pitchFamily="34" charset="0"/>
              <a:buChar char="•"/>
            </a:pPr>
            <a:r>
              <a:rPr lang="ja-JP" altLang="en-US" sz="2800"/>
              <a:t>文章の生成を目的とする場合</a:t>
            </a:r>
            <a:endParaRPr lang="en-US" altLang="ja-JP" sz="2800" dirty="0"/>
          </a:p>
        </p:txBody>
      </p:sp>
    </p:spTree>
    <p:extLst>
      <p:ext uri="{BB962C8B-B14F-4D97-AF65-F5344CB8AC3E}">
        <p14:creationId xmlns:p14="http://schemas.microsoft.com/office/powerpoint/2010/main" val="2514684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A62D3-85BF-3890-49DC-FC8B6692169B}"/>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8AABB178-D94E-974F-8D61-D2207E52BCCF}"/>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highlight>
                  <a:srgbClr val="FFFF00"/>
                </a:highlight>
                <a:latin typeface="+mj-lt"/>
              </a:rPr>
              <a:t>センサーデータに対するアプローチ</a:t>
            </a:r>
            <a:r>
              <a:rPr lang="en-US" altLang="ja-JP" sz="5400" b="1" dirty="0">
                <a:highlight>
                  <a:srgbClr val="FFFF00"/>
                </a:highlight>
                <a:latin typeface="+mj-lt"/>
              </a:rPr>
              <a:t> :</a:t>
            </a:r>
            <a:r>
              <a:rPr lang="en-US" altLang="ja-JP" sz="5400" b="1" dirty="0">
                <a:latin typeface="+mj-lt"/>
              </a:rPr>
              <a:t>  </a:t>
            </a:r>
            <a:r>
              <a:rPr lang="ja-JP" altLang="en-US" sz="5400" b="1">
                <a:latin typeface="+mj-lt"/>
              </a:rPr>
              <a:t>非時系列に持ち込む方法（</a:t>
            </a:r>
            <a:r>
              <a:rPr lang="en-US" altLang="ja-JP" sz="5400" b="1" dirty="0">
                <a:latin typeface="+mj-lt"/>
              </a:rPr>
              <a:t>1</a:t>
            </a:r>
            <a:r>
              <a:rPr lang="ja-JP" altLang="en-US" sz="5400" b="1">
                <a:latin typeface="+mj-lt"/>
              </a:rPr>
              <a:t>）</a:t>
            </a:r>
            <a:endParaRPr lang="en-US" altLang="ja-JP" sz="5400" b="1" dirty="0">
              <a:latin typeface="+mj-lt"/>
            </a:endParaRPr>
          </a:p>
        </p:txBody>
      </p:sp>
      <p:sp>
        <p:nvSpPr>
          <p:cNvPr id="4" name="正方形/長方形 3">
            <a:extLst>
              <a:ext uri="{FF2B5EF4-FFF2-40B4-BE49-F238E27FC236}">
                <a16:creationId xmlns:a16="http://schemas.microsoft.com/office/drawing/2014/main" id="{E57E412B-65A4-9259-7992-3F45ECC84C46}"/>
              </a:ext>
            </a:extLst>
          </p:cNvPr>
          <p:cNvSpPr/>
          <p:nvPr/>
        </p:nvSpPr>
        <p:spPr>
          <a:xfrm>
            <a:off x="1037891" y="1919035"/>
            <a:ext cx="20707541" cy="584775"/>
          </a:xfrm>
          <a:prstGeom prst="rect">
            <a:avLst/>
          </a:prstGeom>
        </p:spPr>
        <p:txBody>
          <a:bodyPr wrap="square">
            <a:spAutoFit/>
          </a:bodyPr>
          <a:lstStyle/>
          <a:p>
            <a:r>
              <a:rPr lang="ja-JP" altLang="en-US" sz="3200"/>
              <a:t>教師あり学習（分類もしくは回帰問題）として実施する異常検知</a:t>
            </a:r>
            <a:endParaRPr lang="en-US" altLang="ja-JP" sz="3200" dirty="0"/>
          </a:p>
        </p:txBody>
      </p:sp>
      <p:pic>
        <p:nvPicPr>
          <p:cNvPr id="2" name="図 1">
            <a:extLst>
              <a:ext uri="{FF2B5EF4-FFF2-40B4-BE49-F238E27FC236}">
                <a16:creationId xmlns:a16="http://schemas.microsoft.com/office/drawing/2014/main" id="{1976D3A9-A1A2-4B09-C049-1967C762B104}"/>
              </a:ext>
            </a:extLst>
          </p:cNvPr>
          <p:cNvPicPr>
            <a:picLocks noChangeAspect="1"/>
          </p:cNvPicPr>
          <p:nvPr/>
        </p:nvPicPr>
        <p:blipFill>
          <a:blip r:embed="rId2"/>
          <a:stretch>
            <a:fillRect/>
          </a:stretch>
        </p:blipFill>
        <p:spPr>
          <a:xfrm>
            <a:off x="3033864" y="4472121"/>
            <a:ext cx="10834544" cy="7373664"/>
          </a:xfrm>
          <a:prstGeom prst="rect">
            <a:avLst/>
          </a:prstGeom>
        </p:spPr>
      </p:pic>
      <p:sp>
        <p:nvSpPr>
          <p:cNvPr id="3" name="テキスト ボックス 2">
            <a:extLst>
              <a:ext uri="{FF2B5EF4-FFF2-40B4-BE49-F238E27FC236}">
                <a16:creationId xmlns:a16="http://schemas.microsoft.com/office/drawing/2014/main" id="{CC7A9764-B115-4F64-3B2A-F9801602848C}"/>
              </a:ext>
            </a:extLst>
          </p:cNvPr>
          <p:cNvSpPr txBox="1"/>
          <p:nvPr/>
        </p:nvSpPr>
        <p:spPr>
          <a:xfrm>
            <a:off x="2051349" y="3337202"/>
            <a:ext cx="6399787" cy="502766"/>
          </a:xfrm>
          <a:prstGeom prst="rect">
            <a:avLst/>
          </a:prstGeom>
          <a:noFill/>
        </p:spPr>
        <p:txBody>
          <a:bodyPr wrap="square" rtlCol="0">
            <a:spAutoFit/>
          </a:bodyPr>
          <a:lstStyle/>
          <a:p>
            <a:r>
              <a:rPr kumimoji="1" lang="ja-JP" altLang="en-US" sz="2667" u="sng"/>
              <a:t>データ（センサーの時系列データ）</a:t>
            </a:r>
            <a:endParaRPr kumimoji="1" lang="en-US" altLang="ja-JP" sz="2667" u="sng" dirty="0"/>
          </a:p>
        </p:txBody>
      </p:sp>
      <p:cxnSp>
        <p:nvCxnSpPr>
          <p:cNvPr id="18" name="直線コネクタ 17">
            <a:extLst>
              <a:ext uri="{FF2B5EF4-FFF2-40B4-BE49-F238E27FC236}">
                <a16:creationId xmlns:a16="http://schemas.microsoft.com/office/drawing/2014/main" id="{01F1175E-1329-7896-F8FA-4EB9E65FC3AC}"/>
              </a:ext>
            </a:extLst>
          </p:cNvPr>
          <p:cNvCxnSpPr/>
          <p:nvPr/>
        </p:nvCxnSpPr>
        <p:spPr>
          <a:xfrm>
            <a:off x="13444341" y="4808880"/>
            <a:ext cx="0" cy="672150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ED7F52B-10BD-D3A0-EE56-88550821B30F}"/>
              </a:ext>
            </a:extLst>
          </p:cNvPr>
          <p:cNvSpPr/>
          <p:nvPr/>
        </p:nvSpPr>
        <p:spPr>
          <a:xfrm>
            <a:off x="4644895" y="4472121"/>
            <a:ext cx="6912333" cy="7373664"/>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p>
        </p:txBody>
      </p:sp>
      <p:sp>
        <p:nvSpPr>
          <p:cNvPr id="20" name="下矢印吹き出し 19">
            <a:extLst>
              <a:ext uri="{FF2B5EF4-FFF2-40B4-BE49-F238E27FC236}">
                <a16:creationId xmlns:a16="http://schemas.microsoft.com/office/drawing/2014/main" id="{21143AC8-243C-7CA2-B9ED-235B56016A24}"/>
              </a:ext>
            </a:extLst>
          </p:cNvPr>
          <p:cNvSpPr/>
          <p:nvPr/>
        </p:nvSpPr>
        <p:spPr>
          <a:xfrm>
            <a:off x="12292672" y="3515460"/>
            <a:ext cx="2260933" cy="1066960"/>
          </a:xfrm>
          <a:prstGeom prst="downArrowCallout">
            <a:avLst>
              <a:gd name="adj1" fmla="val 25000"/>
              <a:gd name="adj2" fmla="val 25000"/>
              <a:gd name="adj3" fmla="val 25000"/>
              <a:gd name="adj4" fmla="val 5339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933"/>
              <a:t>イベント</a:t>
            </a:r>
          </a:p>
        </p:txBody>
      </p:sp>
      <p:sp>
        <p:nvSpPr>
          <p:cNvPr id="21" name="上カーブ矢印 20">
            <a:extLst>
              <a:ext uri="{FF2B5EF4-FFF2-40B4-BE49-F238E27FC236}">
                <a16:creationId xmlns:a16="http://schemas.microsoft.com/office/drawing/2014/main" id="{5DBD6391-BE31-7C65-CCA5-A6145223AD72}"/>
              </a:ext>
            </a:extLst>
          </p:cNvPr>
          <p:cNvSpPr/>
          <p:nvPr/>
        </p:nvSpPr>
        <p:spPr>
          <a:xfrm>
            <a:off x="9916045" y="12007673"/>
            <a:ext cx="3719120" cy="932955"/>
          </a:xfrm>
          <a:prstGeom prst="curvedUpArrow">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733">
              <a:solidFill>
                <a:schemeClr val="tx1"/>
              </a:solidFill>
            </a:endParaRPr>
          </a:p>
        </p:txBody>
      </p:sp>
      <p:sp>
        <p:nvSpPr>
          <p:cNvPr id="22" name="角丸四角形 21">
            <a:extLst>
              <a:ext uri="{FF2B5EF4-FFF2-40B4-BE49-F238E27FC236}">
                <a16:creationId xmlns:a16="http://schemas.microsoft.com/office/drawing/2014/main" id="{9D6E3FB5-A0B1-204F-1260-7686465DAA15}"/>
              </a:ext>
            </a:extLst>
          </p:cNvPr>
          <p:cNvSpPr/>
          <p:nvPr/>
        </p:nvSpPr>
        <p:spPr>
          <a:xfrm>
            <a:off x="16141155" y="3950247"/>
            <a:ext cx="6697083" cy="3389989"/>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kumimoji="1" lang="en-US" altLang="ja-JP" sz="2400" b="1" dirty="0">
                <a:solidFill>
                  <a:srgbClr val="000000"/>
                </a:solidFill>
                <a:latin typeface="Arial" panose="020B0604020202020204" pitchFamily="34" charset="0"/>
                <a:cs typeface="Arial" panose="020B0604020202020204" pitchFamily="34" charset="0"/>
              </a:rPr>
              <a:t>〜 </a:t>
            </a:r>
            <a:r>
              <a:rPr kumimoji="1" lang="ja-JP" altLang="en-US" sz="2400" b="1">
                <a:solidFill>
                  <a:srgbClr val="000000"/>
                </a:solidFill>
                <a:latin typeface="Arial" panose="020B0604020202020204" pitchFamily="34" charset="0"/>
                <a:cs typeface="Arial" panose="020B0604020202020204" pitchFamily="34" charset="0"/>
              </a:rPr>
              <a:t>実施条件</a:t>
            </a:r>
            <a:r>
              <a:rPr kumimoji="1" lang="en-US" altLang="ja-JP" sz="2400" b="1" dirty="0">
                <a:solidFill>
                  <a:srgbClr val="000000"/>
                </a:solidFill>
                <a:latin typeface="Arial" panose="020B0604020202020204" pitchFamily="34" charset="0"/>
                <a:cs typeface="Arial" panose="020B0604020202020204" pitchFamily="34" charset="0"/>
              </a:rPr>
              <a:t>(</a:t>
            </a:r>
            <a:r>
              <a:rPr kumimoji="1" lang="ja-JP" altLang="en-US" sz="2400" b="1">
                <a:solidFill>
                  <a:srgbClr val="000000"/>
                </a:solidFill>
                <a:latin typeface="Arial" panose="020B0604020202020204" pitchFamily="34" charset="0"/>
                <a:cs typeface="Arial" panose="020B0604020202020204" pitchFamily="34" charset="0"/>
              </a:rPr>
              <a:t>データ面の整備</a:t>
            </a:r>
            <a:r>
              <a:rPr kumimoji="1" lang="en-US" altLang="ja-JP" sz="2400" b="1" dirty="0">
                <a:solidFill>
                  <a:srgbClr val="000000"/>
                </a:solidFill>
                <a:latin typeface="Arial" panose="020B0604020202020204" pitchFamily="34" charset="0"/>
                <a:cs typeface="Arial" panose="020B0604020202020204" pitchFamily="34" charset="0"/>
              </a:rPr>
              <a:t>) 〜</a:t>
            </a:r>
          </a:p>
          <a:p>
            <a:pPr marL="457206" indent="-457206">
              <a:spcBef>
                <a:spcPts val="600"/>
              </a:spcBef>
              <a:buFont typeface="Wingdings" pitchFamily="2" charset="2"/>
              <a:buChar char="ü"/>
            </a:pPr>
            <a:r>
              <a:rPr kumimoji="1" lang="ja-JP" altLang="en-US" sz="2400">
                <a:solidFill>
                  <a:srgbClr val="000000"/>
                </a:solidFill>
                <a:latin typeface="Arial" panose="020B0604020202020204" pitchFamily="34" charset="0"/>
                <a:cs typeface="Arial" panose="020B0604020202020204" pitchFamily="34" charset="0"/>
              </a:rPr>
              <a:t>イベント発生データ</a:t>
            </a:r>
            <a:r>
              <a:rPr kumimoji="1" lang="en-US" altLang="ja-JP" sz="2400" dirty="0">
                <a:solidFill>
                  <a:srgbClr val="000000"/>
                </a:solidFill>
                <a:latin typeface="Arial" panose="020B0604020202020204" pitchFamily="34" charset="0"/>
                <a:cs typeface="Arial" panose="020B0604020202020204" pitchFamily="34" charset="0"/>
              </a:rPr>
              <a:t>(</a:t>
            </a:r>
            <a:r>
              <a:rPr kumimoji="1" lang="ja-JP" altLang="en-US" sz="2400">
                <a:solidFill>
                  <a:srgbClr val="000000"/>
                </a:solidFill>
                <a:latin typeface="Arial" panose="020B0604020202020204" pitchFamily="34" charset="0"/>
                <a:cs typeface="Arial" panose="020B0604020202020204" pitchFamily="34" charset="0"/>
              </a:rPr>
              <a:t>ラベル</a:t>
            </a:r>
            <a:r>
              <a:rPr kumimoji="1" lang="en-US" altLang="ja-JP" sz="2400" dirty="0">
                <a:solidFill>
                  <a:srgbClr val="000000"/>
                </a:solidFill>
                <a:latin typeface="Arial" panose="020B0604020202020204" pitchFamily="34" charset="0"/>
                <a:cs typeface="Arial" panose="020B0604020202020204" pitchFamily="34" charset="0"/>
              </a:rPr>
              <a:t>)</a:t>
            </a:r>
            <a:r>
              <a:rPr kumimoji="1" lang="ja-JP" altLang="en-US" sz="2400">
                <a:solidFill>
                  <a:srgbClr val="000000"/>
                </a:solidFill>
                <a:latin typeface="Arial" panose="020B0604020202020204" pitchFamily="34" charset="0"/>
                <a:cs typeface="Arial" panose="020B0604020202020204" pitchFamily="34" charset="0"/>
              </a:rPr>
              <a:t>がある程度取得できている</a:t>
            </a:r>
            <a:endParaRPr kumimoji="1" lang="en-US" altLang="ja-JP" sz="2400" dirty="0">
              <a:solidFill>
                <a:srgbClr val="000000"/>
              </a:solidFill>
              <a:latin typeface="Arial" panose="020B0604020202020204" pitchFamily="34" charset="0"/>
              <a:cs typeface="Arial" panose="020B0604020202020204" pitchFamily="34" charset="0"/>
            </a:endParaRPr>
          </a:p>
          <a:p>
            <a:pPr marL="457206" indent="-457206">
              <a:spcBef>
                <a:spcPts val="600"/>
              </a:spcBef>
              <a:buFont typeface="Wingdings" pitchFamily="2" charset="2"/>
              <a:buChar char="ü"/>
            </a:pPr>
            <a:r>
              <a:rPr kumimoji="1" lang="ja-JP" altLang="en-US" sz="2400">
                <a:solidFill>
                  <a:srgbClr val="000000"/>
                </a:solidFill>
                <a:latin typeface="Arial" panose="020B0604020202020204" pitchFamily="34" charset="0"/>
                <a:cs typeface="Arial" panose="020B0604020202020204" pitchFamily="34" charset="0"/>
              </a:rPr>
              <a:t>その異常に影響がある</a:t>
            </a:r>
            <a:r>
              <a:rPr kumimoji="1" lang="en-US" altLang="ja-JP" sz="2400" dirty="0">
                <a:solidFill>
                  <a:srgbClr val="000000"/>
                </a:solidFill>
                <a:latin typeface="Arial" panose="020B0604020202020204" pitchFamily="34" charset="0"/>
                <a:cs typeface="Arial" panose="020B0604020202020204" pitchFamily="34" charset="0"/>
              </a:rPr>
              <a:t>(</a:t>
            </a:r>
            <a:r>
              <a:rPr kumimoji="1" lang="ja-JP" altLang="en-US" sz="2400">
                <a:solidFill>
                  <a:srgbClr val="000000"/>
                </a:solidFill>
                <a:latin typeface="Arial" panose="020B0604020202020204" pitchFamily="34" charset="0"/>
                <a:cs typeface="Arial" panose="020B0604020202020204" pitchFamily="34" charset="0"/>
              </a:rPr>
              <a:t>相関</a:t>
            </a:r>
            <a:r>
              <a:rPr kumimoji="1" lang="en-US" altLang="ja-JP" sz="2400" dirty="0">
                <a:solidFill>
                  <a:srgbClr val="000000"/>
                </a:solidFill>
                <a:latin typeface="Arial" panose="020B0604020202020204" pitchFamily="34" charset="0"/>
                <a:cs typeface="Arial" panose="020B0604020202020204" pitchFamily="34" charset="0"/>
              </a:rPr>
              <a:t>)</a:t>
            </a:r>
            <a:r>
              <a:rPr kumimoji="1" lang="ja-JP" altLang="en-US" sz="2400">
                <a:solidFill>
                  <a:srgbClr val="000000"/>
                </a:solidFill>
                <a:latin typeface="Arial" panose="020B0604020202020204" pitchFamily="34" charset="0"/>
                <a:cs typeface="Arial" panose="020B0604020202020204" pitchFamily="34" charset="0"/>
              </a:rPr>
              <a:t>と考えられる設備のセンサーデータが取得できている</a:t>
            </a:r>
            <a:endParaRPr kumimoji="1" lang="en-US" altLang="ja-JP" sz="2400" dirty="0">
              <a:solidFill>
                <a:srgbClr val="000000"/>
              </a:solidFill>
              <a:latin typeface="Arial" panose="020B0604020202020204" pitchFamily="34" charset="0"/>
              <a:cs typeface="Arial" panose="020B0604020202020204" pitchFamily="34" charset="0"/>
            </a:endParaRPr>
          </a:p>
          <a:p>
            <a:pPr marL="457206" indent="-457206">
              <a:spcBef>
                <a:spcPts val="600"/>
              </a:spcBef>
              <a:buFont typeface="Wingdings" pitchFamily="2" charset="2"/>
              <a:buChar char="ü"/>
            </a:pPr>
            <a:r>
              <a:rPr kumimoji="1" lang="ja-JP" altLang="en-US" sz="2400">
                <a:solidFill>
                  <a:srgbClr val="000000"/>
                </a:solidFill>
                <a:latin typeface="Arial" panose="020B0604020202020204" pitchFamily="34" charset="0"/>
                <a:cs typeface="Arial" panose="020B0604020202020204" pitchFamily="34" charset="0"/>
              </a:rPr>
              <a:t>異常発生前に何らかの兆候が現れている（兆候なしの突発異常でない）</a:t>
            </a:r>
            <a:endParaRPr kumimoji="1" lang="en-US" altLang="ja-JP" sz="2400" dirty="0">
              <a:solidFill>
                <a:srgbClr val="000000"/>
              </a:solidFill>
              <a:latin typeface="Arial" panose="020B0604020202020204" pitchFamily="34" charset="0"/>
              <a:cs typeface="Arial" panose="020B0604020202020204" pitchFamily="34" charset="0"/>
            </a:endParaRPr>
          </a:p>
        </p:txBody>
      </p:sp>
      <p:sp>
        <p:nvSpPr>
          <p:cNvPr id="23" name="四角形吹き出し 22">
            <a:extLst>
              <a:ext uri="{FF2B5EF4-FFF2-40B4-BE49-F238E27FC236}">
                <a16:creationId xmlns:a16="http://schemas.microsoft.com/office/drawing/2014/main" id="{8268A714-38A5-2A1C-AE4F-6C842D1F5DD0}"/>
              </a:ext>
            </a:extLst>
          </p:cNvPr>
          <p:cNvSpPr/>
          <p:nvPr/>
        </p:nvSpPr>
        <p:spPr>
          <a:xfrm>
            <a:off x="15246631" y="11447164"/>
            <a:ext cx="7103165" cy="1516261"/>
          </a:xfrm>
          <a:prstGeom prst="wedgeRectCallout">
            <a:avLst>
              <a:gd name="adj1" fmla="val -74998"/>
              <a:gd name="adj2" fmla="val 25336"/>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667">
                <a:solidFill>
                  <a:srgbClr val="000000"/>
                </a:solidFill>
              </a:rPr>
              <a:t>イベント発生前の各センサーデータをインプットとして、イベント発生を予測</a:t>
            </a:r>
            <a:endParaRPr kumimoji="1" lang="en-US" altLang="ja-JP" sz="2667" dirty="0">
              <a:solidFill>
                <a:srgbClr val="000000"/>
              </a:solidFill>
            </a:endParaRPr>
          </a:p>
        </p:txBody>
      </p:sp>
      <p:sp>
        <p:nvSpPr>
          <p:cNvPr id="24" name="テキスト ボックス 23">
            <a:extLst>
              <a:ext uri="{FF2B5EF4-FFF2-40B4-BE49-F238E27FC236}">
                <a16:creationId xmlns:a16="http://schemas.microsoft.com/office/drawing/2014/main" id="{253F827C-5792-5541-35AA-FA0ADCA21115}"/>
              </a:ext>
            </a:extLst>
          </p:cNvPr>
          <p:cNvSpPr txBox="1"/>
          <p:nvPr/>
        </p:nvSpPr>
        <p:spPr>
          <a:xfrm>
            <a:off x="14725629" y="8791504"/>
            <a:ext cx="8145168" cy="748795"/>
          </a:xfrm>
          <a:prstGeom prst="rect">
            <a:avLst/>
          </a:prstGeom>
          <a:noFill/>
        </p:spPr>
        <p:txBody>
          <a:bodyPr wrap="square" rtlCol="0">
            <a:spAutoFit/>
          </a:bodyPr>
          <a:lstStyle/>
          <a:p>
            <a:r>
              <a:rPr kumimoji="1" lang="en-US" altLang="ja-JP" sz="2133" dirty="0"/>
              <a:t>Gap</a:t>
            </a:r>
            <a:r>
              <a:rPr kumimoji="1" lang="ja-JP" altLang="en-US" sz="2133"/>
              <a:t>期間：</a:t>
            </a:r>
            <a:endParaRPr kumimoji="1" lang="en-US" altLang="ja-JP" sz="2133" dirty="0"/>
          </a:p>
          <a:p>
            <a:r>
              <a:rPr kumimoji="1" lang="ja-JP" altLang="en-US" sz="2133"/>
              <a:t>　データを取得し、予測し、アクションを実施できる期間を想定</a:t>
            </a:r>
            <a:endParaRPr kumimoji="1" lang="en-US" altLang="ja-JP" sz="2133" dirty="0"/>
          </a:p>
        </p:txBody>
      </p:sp>
      <p:sp>
        <p:nvSpPr>
          <p:cNvPr id="25" name="左右矢印 24">
            <a:extLst>
              <a:ext uri="{FF2B5EF4-FFF2-40B4-BE49-F238E27FC236}">
                <a16:creationId xmlns:a16="http://schemas.microsoft.com/office/drawing/2014/main" id="{D6595F97-63C5-0702-EC70-5D5A5D35D031}"/>
              </a:ext>
            </a:extLst>
          </p:cNvPr>
          <p:cNvSpPr/>
          <p:nvPr/>
        </p:nvSpPr>
        <p:spPr>
          <a:xfrm>
            <a:off x="11557229" y="9038140"/>
            <a:ext cx="1887115" cy="886400"/>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33" dirty="0">
                <a:solidFill>
                  <a:schemeClr val="tx1"/>
                </a:solidFill>
              </a:rPr>
              <a:t>Gap</a:t>
            </a:r>
          </a:p>
          <a:p>
            <a:pPr algn="ctr"/>
            <a:r>
              <a:rPr kumimoji="1" lang="ja-JP" altLang="en-US" sz="2133">
                <a:solidFill>
                  <a:schemeClr val="tx1"/>
                </a:solidFill>
              </a:rPr>
              <a:t>期間</a:t>
            </a:r>
          </a:p>
        </p:txBody>
      </p:sp>
      <p:cxnSp>
        <p:nvCxnSpPr>
          <p:cNvPr id="26" name="直線コネクタ 25">
            <a:extLst>
              <a:ext uri="{FF2B5EF4-FFF2-40B4-BE49-F238E27FC236}">
                <a16:creationId xmlns:a16="http://schemas.microsoft.com/office/drawing/2014/main" id="{695BC661-DD32-757E-157F-D7931174EBEF}"/>
              </a:ext>
            </a:extLst>
          </p:cNvPr>
          <p:cNvCxnSpPr>
            <a:cxnSpLocks/>
            <a:stCxn id="25" idx="7"/>
            <a:endCxn id="24" idx="1"/>
          </p:cNvCxnSpPr>
          <p:nvPr/>
        </p:nvCxnSpPr>
        <p:spPr>
          <a:xfrm flipV="1">
            <a:off x="13444344" y="9165902"/>
            <a:ext cx="1281285" cy="3154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59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7F4D9-E4F3-C162-854B-E36961056A6B}"/>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71B05B0B-35EA-8AC3-0C12-902234E2D3A6}"/>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highlight>
                  <a:srgbClr val="FFFF00"/>
                </a:highlight>
                <a:latin typeface="+mj-lt"/>
              </a:rPr>
              <a:t>センサーデータに対するアプローチ</a:t>
            </a:r>
            <a:r>
              <a:rPr lang="en-US" altLang="ja-JP" sz="5400" b="1" dirty="0">
                <a:highlight>
                  <a:srgbClr val="FFFF00"/>
                </a:highlight>
                <a:latin typeface="+mj-lt"/>
              </a:rPr>
              <a:t> :</a:t>
            </a:r>
            <a:r>
              <a:rPr lang="en-US" altLang="ja-JP" sz="5400" b="1" dirty="0">
                <a:latin typeface="+mj-lt"/>
              </a:rPr>
              <a:t>  </a:t>
            </a:r>
            <a:r>
              <a:rPr lang="ja-JP" altLang="en-US" sz="5400" b="1">
                <a:latin typeface="+mj-lt"/>
              </a:rPr>
              <a:t>非時系列に持ち込む方法（</a:t>
            </a:r>
            <a:r>
              <a:rPr lang="en-US" altLang="ja-JP" sz="5400" b="1" dirty="0">
                <a:latin typeface="+mj-lt"/>
              </a:rPr>
              <a:t>2</a:t>
            </a:r>
            <a:r>
              <a:rPr lang="ja-JP" altLang="en-US" sz="5400" b="1">
                <a:latin typeface="+mj-lt"/>
              </a:rPr>
              <a:t>）</a:t>
            </a:r>
            <a:endParaRPr lang="en-US" altLang="ja-JP" sz="5400" b="1" dirty="0">
              <a:latin typeface="+mj-lt"/>
            </a:endParaRPr>
          </a:p>
        </p:txBody>
      </p:sp>
      <p:sp>
        <p:nvSpPr>
          <p:cNvPr id="4" name="正方形/長方形 3">
            <a:extLst>
              <a:ext uri="{FF2B5EF4-FFF2-40B4-BE49-F238E27FC236}">
                <a16:creationId xmlns:a16="http://schemas.microsoft.com/office/drawing/2014/main" id="{A816A908-CECE-AD96-74C6-3D3E31B12E30}"/>
              </a:ext>
            </a:extLst>
          </p:cNvPr>
          <p:cNvSpPr/>
          <p:nvPr/>
        </p:nvSpPr>
        <p:spPr>
          <a:xfrm>
            <a:off x="1037891" y="1919035"/>
            <a:ext cx="20707541" cy="584775"/>
          </a:xfrm>
          <a:prstGeom prst="rect">
            <a:avLst/>
          </a:prstGeom>
        </p:spPr>
        <p:txBody>
          <a:bodyPr wrap="square">
            <a:spAutoFit/>
          </a:bodyPr>
          <a:lstStyle/>
          <a:p>
            <a:r>
              <a:rPr lang="ja-JP" altLang="en-US" sz="3200"/>
              <a:t>モデリング用データの作成</a:t>
            </a:r>
            <a:endParaRPr lang="en-US" altLang="ja-JP" sz="3200" dirty="0"/>
          </a:p>
        </p:txBody>
      </p:sp>
      <p:pic>
        <p:nvPicPr>
          <p:cNvPr id="5" name="図 4">
            <a:extLst>
              <a:ext uri="{FF2B5EF4-FFF2-40B4-BE49-F238E27FC236}">
                <a16:creationId xmlns:a16="http://schemas.microsoft.com/office/drawing/2014/main" id="{710CF0C6-E218-949D-AAB2-01828B9E3C69}"/>
              </a:ext>
            </a:extLst>
          </p:cNvPr>
          <p:cNvPicPr>
            <a:picLocks noChangeAspect="1"/>
          </p:cNvPicPr>
          <p:nvPr/>
        </p:nvPicPr>
        <p:blipFill>
          <a:blip r:embed="rId2"/>
          <a:stretch>
            <a:fillRect/>
          </a:stretch>
        </p:blipFill>
        <p:spPr>
          <a:xfrm>
            <a:off x="2654094" y="3477373"/>
            <a:ext cx="7373781" cy="5046432"/>
          </a:xfrm>
          <a:prstGeom prst="rect">
            <a:avLst/>
          </a:prstGeom>
        </p:spPr>
      </p:pic>
      <p:sp>
        <p:nvSpPr>
          <p:cNvPr id="6" name="四角形吹き出し 5">
            <a:extLst>
              <a:ext uri="{FF2B5EF4-FFF2-40B4-BE49-F238E27FC236}">
                <a16:creationId xmlns:a16="http://schemas.microsoft.com/office/drawing/2014/main" id="{587A502F-5C8D-B355-AAC9-7A20947F10DA}"/>
              </a:ext>
            </a:extLst>
          </p:cNvPr>
          <p:cNvSpPr/>
          <p:nvPr/>
        </p:nvSpPr>
        <p:spPr>
          <a:xfrm>
            <a:off x="3296400" y="9455203"/>
            <a:ext cx="6954725" cy="3685264"/>
          </a:xfrm>
          <a:prstGeom prst="wedgeRectCallout">
            <a:avLst>
              <a:gd name="adj1" fmla="val -19947"/>
              <a:gd name="adj2" fmla="val -71913"/>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667">
                <a:solidFill>
                  <a:schemeClr val="tx1"/>
                </a:solidFill>
              </a:rPr>
              <a:t>インプットとして用いる期間の</a:t>
            </a:r>
            <a:endParaRPr kumimoji="1" lang="en-US" altLang="ja-JP" sz="2667" dirty="0">
              <a:solidFill>
                <a:schemeClr val="tx1"/>
              </a:solidFill>
            </a:endParaRPr>
          </a:p>
          <a:p>
            <a:pPr marL="457206" indent="-457206">
              <a:buFont typeface="Arial" panose="020B0604020202020204" pitchFamily="34" charset="0"/>
              <a:buChar char="•"/>
            </a:pPr>
            <a:r>
              <a:rPr kumimoji="1" lang="ja-JP" altLang="en-US" sz="2667">
                <a:solidFill>
                  <a:schemeClr val="tx1"/>
                </a:solidFill>
              </a:rPr>
              <a:t>平均値</a:t>
            </a:r>
            <a:endParaRPr kumimoji="1" lang="en-US" altLang="ja-JP" sz="2667" dirty="0">
              <a:solidFill>
                <a:schemeClr val="tx1"/>
              </a:solidFill>
            </a:endParaRPr>
          </a:p>
          <a:p>
            <a:pPr marL="457206" indent="-457206">
              <a:buFont typeface="Arial" panose="020B0604020202020204" pitchFamily="34" charset="0"/>
              <a:buChar char="•"/>
            </a:pPr>
            <a:r>
              <a:rPr kumimoji="1" lang="ja-JP" altLang="en-US" sz="2667">
                <a:solidFill>
                  <a:schemeClr val="tx1"/>
                </a:solidFill>
              </a:rPr>
              <a:t>ばらつき（標準偏差）</a:t>
            </a:r>
            <a:endParaRPr kumimoji="1" lang="en-US" altLang="ja-JP" sz="2667" dirty="0">
              <a:solidFill>
                <a:schemeClr val="tx1"/>
              </a:solidFill>
            </a:endParaRPr>
          </a:p>
          <a:p>
            <a:pPr marL="457206" indent="-457206">
              <a:buFont typeface="Arial" panose="020B0604020202020204" pitchFamily="34" charset="0"/>
              <a:buChar char="•"/>
            </a:pPr>
            <a:r>
              <a:rPr kumimoji="1" lang="ja-JP" altLang="en-US" sz="2667">
                <a:solidFill>
                  <a:schemeClr val="tx1"/>
                </a:solidFill>
              </a:rPr>
              <a:t>範囲（</a:t>
            </a:r>
            <a:r>
              <a:rPr kumimoji="1" lang="en-US" altLang="ja-JP" sz="2667" dirty="0">
                <a:solidFill>
                  <a:schemeClr val="tx1"/>
                </a:solidFill>
              </a:rPr>
              <a:t>Max-Min</a:t>
            </a:r>
            <a:r>
              <a:rPr kumimoji="1" lang="ja-JP" altLang="en-US" sz="2667">
                <a:solidFill>
                  <a:schemeClr val="tx1"/>
                </a:solidFill>
              </a:rPr>
              <a:t>）</a:t>
            </a:r>
            <a:endParaRPr kumimoji="1" lang="en-US" altLang="ja-JP" sz="2667" dirty="0">
              <a:solidFill>
                <a:schemeClr val="tx1"/>
              </a:solidFill>
            </a:endParaRPr>
          </a:p>
          <a:p>
            <a:pPr marL="457206" indent="-457206">
              <a:buFont typeface="Arial" panose="020B0604020202020204" pitchFamily="34" charset="0"/>
              <a:buChar char="•"/>
            </a:pPr>
            <a:r>
              <a:rPr kumimoji="1" lang="ja-JP" altLang="en-US" sz="2667">
                <a:solidFill>
                  <a:schemeClr val="tx1"/>
                </a:solidFill>
              </a:rPr>
              <a:t>平均変化率</a:t>
            </a:r>
            <a:r>
              <a:rPr kumimoji="1" lang="en-US" altLang="ja-JP" sz="2667" dirty="0">
                <a:solidFill>
                  <a:schemeClr val="tx1"/>
                </a:solidFill>
              </a:rPr>
              <a:t>		etc.</a:t>
            </a:r>
          </a:p>
          <a:p>
            <a:r>
              <a:rPr kumimoji="1" lang="ja-JP" altLang="en-US" sz="2667">
                <a:solidFill>
                  <a:schemeClr val="tx1"/>
                </a:solidFill>
              </a:rPr>
              <a:t>など各統計量を</a:t>
            </a:r>
            <a:r>
              <a:rPr kumimoji="1" lang="ja-JP" altLang="en-US" sz="2667" b="1">
                <a:solidFill>
                  <a:schemeClr val="tx1"/>
                </a:solidFill>
              </a:rPr>
              <a:t>特徴量</a:t>
            </a:r>
            <a:r>
              <a:rPr kumimoji="1" lang="ja-JP" altLang="en-US" sz="2667">
                <a:solidFill>
                  <a:schemeClr val="tx1"/>
                </a:solidFill>
              </a:rPr>
              <a:t>とする</a:t>
            </a:r>
            <a:endParaRPr kumimoji="1" lang="en-US" altLang="ja-JP" sz="2667" dirty="0">
              <a:solidFill>
                <a:schemeClr val="tx1"/>
              </a:solidFill>
            </a:endParaRPr>
          </a:p>
          <a:p>
            <a:endParaRPr kumimoji="1" lang="en-US" altLang="ja-JP" sz="2667" dirty="0">
              <a:solidFill>
                <a:schemeClr val="tx1"/>
              </a:solidFill>
            </a:endParaRPr>
          </a:p>
          <a:p>
            <a:r>
              <a:rPr kumimoji="1" lang="ja-JP" altLang="en-US" sz="2667">
                <a:solidFill>
                  <a:schemeClr val="tx1"/>
                </a:solidFill>
              </a:rPr>
              <a:t>期間自体複数作成（例：全体</a:t>
            </a:r>
            <a:r>
              <a:rPr kumimoji="1" lang="en-US" altLang="ja-JP" sz="2667" dirty="0">
                <a:solidFill>
                  <a:schemeClr val="tx1"/>
                </a:solidFill>
              </a:rPr>
              <a:t>10</a:t>
            </a:r>
            <a:r>
              <a:rPr kumimoji="1" lang="ja-JP" altLang="en-US" sz="2667">
                <a:solidFill>
                  <a:schemeClr val="tx1"/>
                </a:solidFill>
              </a:rPr>
              <a:t>分、直近５分）</a:t>
            </a:r>
            <a:endParaRPr kumimoji="1" lang="en-US" altLang="ja-JP" sz="2667" dirty="0">
              <a:solidFill>
                <a:schemeClr val="tx1"/>
              </a:solidFill>
            </a:endParaRPr>
          </a:p>
        </p:txBody>
      </p:sp>
      <p:graphicFrame>
        <p:nvGraphicFramePr>
          <p:cNvPr id="7" name="表 12">
            <a:extLst>
              <a:ext uri="{FF2B5EF4-FFF2-40B4-BE49-F238E27FC236}">
                <a16:creationId xmlns:a16="http://schemas.microsoft.com/office/drawing/2014/main" id="{237F4C93-C1E1-939F-4455-D5BC444EB013}"/>
              </a:ext>
            </a:extLst>
          </p:cNvPr>
          <p:cNvGraphicFramePr>
            <a:graphicFrameLocks noGrp="1"/>
          </p:cNvGraphicFramePr>
          <p:nvPr>
            <p:extLst>
              <p:ext uri="{D42A27DB-BD31-4B8C-83A1-F6EECF244321}">
                <p14:modId xmlns:p14="http://schemas.microsoft.com/office/powerpoint/2010/main" val="619322993"/>
              </p:ext>
            </p:extLst>
          </p:nvPr>
        </p:nvGraphicFramePr>
        <p:xfrm>
          <a:off x="13329239" y="4690656"/>
          <a:ext cx="8149212" cy="4242679"/>
        </p:xfrm>
        <a:graphic>
          <a:graphicData uri="http://schemas.openxmlformats.org/drawingml/2006/table">
            <a:tbl>
              <a:tblPr firstRow="1" bandRow="1">
                <a:tableStyleId>{00A15C55-8517-42AA-B614-E9B94910E393}</a:tableStyleId>
              </a:tblPr>
              <a:tblGrid>
                <a:gridCol w="1425933">
                  <a:extLst>
                    <a:ext uri="{9D8B030D-6E8A-4147-A177-3AD203B41FA5}">
                      <a16:colId xmlns:a16="http://schemas.microsoft.com/office/drawing/2014/main" val="2436452924"/>
                    </a:ext>
                  </a:extLst>
                </a:gridCol>
                <a:gridCol w="1425933">
                  <a:extLst>
                    <a:ext uri="{9D8B030D-6E8A-4147-A177-3AD203B41FA5}">
                      <a16:colId xmlns:a16="http://schemas.microsoft.com/office/drawing/2014/main" val="2603149368"/>
                    </a:ext>
                  </a:extLst>
                </a:gridCol>
                <a:gridCol w="1425933">
                  <a:extLst>
                    <a:ext uri="{9D8B030D-6E8A-4147-A177-3AD203B41FA5}">
                      <a16:colId xmlns:a16="http://schemas.microsoft.com/office/drawing/2014/main" val="1551380721"/>
                    </a:ext>
                  </a:extLst>
                </a:gridCol>
                <a:gridCol w="1425933">
                  <a:extLst>
                    <a:ext uri="{9D8B030D-6E8A-4147-A177-3AD203B41FA5}">
                      <a16:colId xmlns:a16="http://schemas.microsoft.com/office/drawing/2014/main" val="4020555812"/>
                    </a:ext>
                  </a:extLst>
                </a:gridCol>
                <a:gridCol w="1087277">
                  <a:extLst>
                    <a:ext uri="{9D8B030D-6E8A-4147-A177-3AD203B41FA5}">
                      <a16:colId xmlns:a16="http://schemas.microsoft.com/office/drawing/2014/main" val="3272133705"/>
                    </a:ext>
                  </a:extLst>
                </a:gridCol>
                <a:gridCol w="1358203">
                  <a:extLst>
                    <a:ext uri="{9D8B030D-6E8A-4147-A177-3AD203B41FA5}">
                      <a16:colId xmlns:a16="http://schemas.microsoft.com/office/drawing/2014/main" val="3801594605"/>
                    </a:ext>
                  </a:extLst>
                </a:gridCol>
              </a:tblGrid>
              <a:tr h="1634315">
                <a:tc>
                  <a:txBody>
                    <a:bodyPr/>
                    <a:lstStyle/>
                    <a:p>
                      <a:pPr algn="ctr"/>
                      <a:r>
                        <a:rPr kumimoji="1" lang="en-US" altLang="ja-JP" sz="1900" dirty="0">
                          <a:solidFill>
                            <a:schemeClr val="tx1"/>
                          </a:solidFill>
                        </a:rPr>
                        <a:t>Sensor1</a:t>
                      </a:r>
                    </a:p>
                    <a:p>
                      <a:pPr algn="ctr"/>
                      <a:r>
                        <a:rPr kumimoji="1" lang="ja-JP" altLang="en-US" sz="1900">
                          <a:solidFill>
                            <a:schemeClr val="tx1"/>
                          </a:solidFill>
                        </a:rPr>
                        <a:t>平均</a:t>
                      </a:r>
                      <a:endParaRPr kumimoji="1" lang="en-US" altLang="ja-JP" sz="1900" dirty="0">
                        <a:solidFill>
                          <a:schemeClr val="tx1"/>
                        </a:solidFill>
                      </a:endParaRPr>
                    </a:p>
                  </a:txBody>
                  <a:tcPr marL="243840" marR="243840" marT="121920" marB="121920" anchor="ctr"/>
                </a:tc>
                <a:tc>
                  <a:txBody>
                    <a:bodyPr/>
                    <a:lstStyle/>
                    <a:p>
                      <a:pPr algn="ctr"/>
                      <a:r>
                        <a:rPr kumimoji="1" lang="en-US" altLang="ja-JP" sz="1900" dirty="0">
                          <a:solidFill>
                            <a:schemeClr val="tx1"/>
                          </a:solidFill>
                        </a:rPr>
                        <a:t>Sensor1</a:t>
                      </a:r>
                    </a:p>
                    <a:p>
                      <a:pPr algn="ctr"/>
                      <a:r>
                        <a:rPr kumimoji="1" lang="ja-JP" altLang="en-US" sz="1900">
                          <a:solidFill>
                            <a:schemeClr val="tx1"/>
                          </a:solidFill>
                        </a:rPr>
                        <a:t>標準偏差</a:t>
                      </a:r>
                      <a:endParaRPr kumimoji="1" lang="en-US" altLang="ja-JP" sz="1900" dirty="0">
                        <a:solidFill>
                          <a:schemeClr val="tx1"/>
                        </a:solidFill>
                      </a:endParaRPr>
                    </a:p>
                  </a:txBody>
                  <a:tcPr marL="243840" marR="243840" marT="121920" marB="121920" anchor="ctr"/>
                </a:tc>
                <a:tc>
                  <a:txBody>
                    <a:bodyPr/>
                    <a:lstStyle/>
                    <a:p>
                      <a:pPr algn="ctr"/>
                      <a:r>
                        <a:rPr kumimoji="1" lang="en-US" altLang="ja-JP" sz="1900" dirty="0">
                          <a:solidFill>
                            <a:schemeClr val="tx1"/>
                          </a:solidFill>
                        </a:rPr>
                        <a:t>Sensor2</a:t>
                      </a:r>
                    </a:p>
                    <a:p>
                      <a:pPr algn="ctr"/>
                      <a:r>
                        <a:rPr kumimoji="1" lang="ja-JP" altLang="en-US" sz="1900">
                          <a:solidFill>
                            <a:schemeClr val="tx1"/>
                          </a:solidFill>
                        </a:rPr>
                        <a:t>平均</a:t>
                      </a:r>
                      <a:endParaRPr kumimoji="1" lang="en-US" altLang="ja-JP" sz="1900" dirty="0">
                        <a:solidFill>
                          <a:schemeClr val="tx1"/>
                        </a:solidFill>
                      </a:endParaRPr>
                    </a:p>
                  </a:txBody>
                  <a:tcPr marL="243840" marR="243840" marT="121920" marB="121920" anchor="ctr"/>
                </a:tc>
                <a:tc>
                  <a:txBody>
                    <a:bodyPr/>
                    <a:lstStyle/>
                    <a:p>
                      <a:pPr algn="ctr"/>
                      <a:r>
                        <a:rPr kumimoji="1" lang="en-US" altLang="ja-JP" sz="1900" dirty="0">
                          <a:solidFill>
                            <a:schemeClr val="tx1"/>
                          </a:solidFill>
                        </a:rPr>
                        <a:t>Sensor2</a:t>
                      </a:r>
                    </a:p>
                    <a:p>
                      <a:pPr algn="ctr"/>
                      <a:r>
                        <a:rPr kumimoji="1" lang="ja-JP" altLang="en-US" sz="1900">
                          <a:solidFill>
                            <a:schemeClr val="tx1"/>
                          </a:solidFill>
                        </a:rPr>
                        <a:t>標準偏差</a:t>
                      </a:r>
                      <a:endParaRPr kumimoji="1" lang="en-US" altLang="ja-JP" sz="1900" dirty="0">
                        <a:solidFill>
                          <a:schemeClr val="tx1"/>
                        </a:solidFill>
                      </a:endParaRPr>
                    </a:p>
                  </a:txBody>
                  <a:tcPr marL="243840" marR="243840" marT="121920" marB="121920" anchor="ctr"/>
                </a:tc>
                <a:tc>
                  <a:txBody>
                    <a:bodyPr/>
                    <a:lstStyle/>
                    <a:p>
                      <a:pPr algn="ctr"/>
                      <a:r>
                        <a:rPr kumimoji="1" lang="en-US" altLang="ja-JP" sz="1900" dirty="0">
                          <a:solidFill>
                            <a:schemeClr val="tx1"/>
                          </a:solidFill>
                        </a:rPr>
                        <a:t>‥</a:t>
                      </a:r>
                      <a:endParaRPr kumimoji="1" lang="ja-JP" altLang="en-US" sz="1900">
                        <a:solidFill>
                          <a:schemeClr val="tx1"/>
                        </a:solidFill>
                      </a:endParaRPr>
                    </a:p>
                  </a:txBody>
                  <a:tcPr marL="243840" marR="243840" marT="121920" marB="121920" anchor="ctr"/>
                </a:tc>
                <a:tc>
                  <a:txBody>
                    <a:bodyPr/>
                    <a:lstStyle/>
                    <a:p>
                      <a:pPr algn="ctr"/>
                      <a:r>
                        <a:rPr kumimoji="1" lang="ja-JP" altLang="en-US" sz="1900">
                          <a:solidFill>
                            <a:schemeClr val="tx1"/>
                          </a:solidFill>
                        </a:rPr>
                        <a:t>イベント</a:t>
                      </a:r>
                      <a:endParaRPr kumimoji="1" lang="en-US" altLang="ja-JP" sz="1900" dirty="0">
                        <a:solidFill>
                          <a:schemeClr val="tx1"/>
                        </a:solidFill>
                      </a:endParaRPr>
                    </a:p>
                    <a:p>
                      <a:pPr algn="ctr"/>
                      <a:r>
                        <a:rPr kumimoji="1" lang="ja-JP" altLang="en-US" sz="1900">
                          <a:solidFill>
                            <a:schemeClr val="tx1"/>
                          </a:solidFill>
                        </a:rPr>
                        <a:t>情報</a:t>
                      </a:r>
                    </a:p>
                  </a:txBody>
                  <a:tcPr marL="243840" marR="243840" marT="121920" marB="121920" anchor="ctr"/>
                </a:tc>
                <a:extLst>
                  <a:ext uri="{0D108BD9-81ED-4DB2-BD59-A6C34878D82A}">
                    <a16:rowId xmlns:a16="http://schemas.microsoft.com/office/drawing/2014/main" val="1853791140"/>
                  </a:ext>
                </a:extLst>
              </a:tr>
              <a:tr h="652091">
                <a:tc>
                  <a:txBody>
                    <a:bodyPr/>
                    <a:lstStyle/>
                    <a:p>
                      <a:pPr algn="ctr"/>
                      <a:r>
                        <a:rPr kumimoji="1" lang="en-US" altLang="ja-JP" sz="1900" dirty="0">
                          <a:solidFill>
                            <a:schemeClr val="tx1"/>
                          </a:solidFill>
                        </a:rPr>
                        <a:t>10.3</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2.9</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5.3</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7.3</a:t>
                      </a:r>
                      <a:endParaRPr kumimoji="1" lang="ja-JP" altLang="en-US" sz="1900">
                        <a:solidFill>
                          <a:schemeClr val="tx1"/>
                        </a:solidFill>
                      </a:endParaRP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900" dirty="0">
                          <a:solidFill>
                            <a:schemeClr val="tx1"/>
                          </a:solidFill>
                        </a:rPr>
                        <a:t>‥</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X</a:t>
                      </a:r>
                      <a:endParaRPr kumimoji="1" lang="ja-JP" altLang="en-US" sz="1900">
                        <a:solidFill>
                          <a:schemeClr val="tx1"/>
                        </a:solidFill>
                      </a:endParaRPr>
                    </a:p>
                  </a:txBody>
                  <a:tcPr marL="243840" marR="243840" marT="121920" marB="121920" anchor="ctr"/>
                </a:tc>
                <a:extLst>
                  <a:ext uri="{0D108BD9-81ED-4DB2-BD59-A6C34878D82A}">
                    <a16:rowId xmlns:a16="http://schemas.microsoft.com/office/drawing/2014/main" val="2127387338"/>
                  </a:ext>
                </a:extLst>
              </a:tr>
              <a:tr h="652091">
                <a:tc>
                  <a:txBody>
                    <a:bodyPr/>
                    <a:lstStyle/>
                    <a:p>
                      <a:pPr algn="ctr"/>
                      <a:r>
                        <a:rPr kumimoji="1" lang="en-US" altLang="ja-JP" sz="1900" dirty="0">
                          <a:solidFill>
                            <a:schemeClr val="tx1"/>
                          </a:solidFill>
                        </a:rPr>
                        <a:t>11.2</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1.4</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10.2</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2.4</a:t>
                      </a:r>
                      <a:endParaRPr kumimoji="1" lang="ja-JP" altLang="en-US" sz="1900">
                        <a:solidFill>
                          <a:schemeClr val="tx1"/>
                        </a:solidFill>
                      </a:endParaRP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900" dirty="0">
                          <a:solidFill>
                            <a:schemeClr val="tx1"/>
                          </a:solidFill>
                        </a:rPr>
                        <a:t>‥</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Y</a:t>
                      </a:r>
                      <a:endParaRPr kumimoji="1" lang="ja-JP" altLang="en-US" sz="1900">
                        <a:solidFill>
                          <a:schemeClr val="tx1"/>
                        </a:solidFill>
                      </a:endParaRPr>
                    </a:p>
                  </a:txBody>
                  <a:tcPr marL="243840" marR="243840" marT="121920" marB="121920" anchor="ctr"/>
                </a:tc>
                <a:extLst>
                  <a:ext uri="{0D108BD9-81ED-4DB2-BD59-A6C34878D82A}">
                    <a16:rowId xmlns:a16="http://schemas.microsoft.com/office/drawing/2014/main" val="4237988002"/>
                  </a:ext>
                </a:extLst>
              </a:tr>
              <a:tr h="652091">
                <a:tc>
                  <a:txBody>
                    <a:bodyPr/>
                    <a:lstStyle/>
                    <a:p>
                      <a:pPr algn="ctr"/>
                      <a:r>
                        <a:rPr kumimoji="1" lang="en-US" altLang="ja-JP" sz="1900" dirty="0">
                          <a:solidFill>
                            <a:schemeClr val="tx1"/>
                          </a:solidFill>
                        </a:rPr>
                        <a:t>13.4</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1.5</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9.3</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4.4</a:t>
                      </a:r>
                      <a:endParaRPr kumimoji="1" lang="ja-JP" altLang="en-US" sz="1900">
                        <a:solidFill>
                          <a:schemeClr val="tx1"/>
                        </a:solidFill>
                      </a:endParaRP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900" dirty="0">
                          <a:solidFill>
                            <a:schemeClr val="tx1"/>
                          </a:solidFill>
                        </a:rPr>
                        <a:t>‥</a:t>
                      </a:r>
                      <a:endParaRPr kumimoji="1" lang="ja-JP" altLang="en-US" sz="1900">
                        <a:solidFill>
                          <a:schemeClr val="tx1"/>
                        </a:solidFill>
                      </a:endParaRPr>
                    </a:p>
                  </a:txBody>
                  <a:tcPr marL="243840" marR="243840" marT="121920" marB="121920" anchor="ctr"/>
                </a:tc>
                <a:tc>
                  <a:txBody>
                    <a:bodyPr/>
                    <a:lstStyle/>
                    <a:p>
                      <a:pPr algn="ctr"/>
                      <a:r>
                        <a:rPr kumimoji="1" lang="en-US" altLang="ja-JP" sz="1900" dirty="0">
                          <a:solidFill>
                            <a:schemeClr val="tx1"/>
                          </a:solidFill>
                        </a:rPr>
                        <a:t>Z</a:t>
                      </a:r>
                      <a:endParaRPr kumimoji="1" lang="ja-JP" altLang="en-US" sz="1900">
                        <a:solidFill>
                          <a:schemeClr val="tx1"/>
                        </a:solidFill>
                      </a:endParaRPr>
                    </a:p>
                  </a:txBody>
                  <a:tcPr marL="243840" marR="243840" marT="121920" marB="121920" anchor="ctr"/>
                </a:tc>
                <a:extLst>
                  <a:ext uri="{0D108BD9-81ED-4DB2-BD59-A6C34878D82A}">
                    <a16:rowId xmlns:a16="http://schemas.microsoft.com/office/drawing/2014/main" val="4115181026"/>
                  </a:ext>
                </a:extLst>
              </a:tr>
              <a:tr h="65209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900" b="0" i="0" u="none" strike="noStrike" kern="0" cap="none" spc="0" normalizeH="0" baseline="0" noProof="0">
                          <a:ln>
                            <a:noFill/>
                          </a:ln>
                          <a:solidFill>
                            <a:srgbClr val="000000"/>
                          </a:solidFill>
                          <a:effectLst/>
                          <a:uLnTx/>
                          <a:uFillTx/>
                          <a:latin typeface="Arial"/>
                          <a:ea typeface="ＭＳ Ｐゴシック" panose="020B0600070205080204" pitchFamily="34" charset="-128"/>
                          <a:cs typeface="+mn-cs"/>
                          <a:sym typeface="Arial"/>
                        </a:rPr>
                        <a:t>：</a:t>
                      </a: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900" b="0" i="0" u="none" strike="noStrike" kern="0" cap="none" spc="0" normalizeH="0" baseline="0" noProof="0">
                          <a:ln>
                            <a:noFill/>
                          </a:ln>
                          <a:solidFill>
                            <a:srgbClr val="000000"/>
                          </a:solidFill>
                          <a:effectLst/>
                          <a:uLnTx/>
                          <a:uFillTx/>
                          <a:latin typeface="Arial"/>
                          <a:ea typeface="ＭＳ Ｐゴシック" panose="020B0600070205080204" pitchFamily="34" charset="-128"/>
                          <a:cs typeface="+mn-cs"/>
                          <a:sym typeface="Arial"/>
                        </a:rPr>
                        <a:t>：</a:t>
                      </a: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900" b="0" i="0" u="none" strike="noStrike" kern="0" cap="none" spc="0" normalizeH="0" baseline="0" noProof="0">
                          <a:ln>
                            <a:noFill/>
                          </a:ln>
                          <a:solidFill>
                            <a:srgbClr val="000000"/>
                          </a:solidFill>
                          <a:effectLst/>
                          <a:uLnTx/>
                          <a:uFillTx/>
                          <a:latin typeface="Arial"/>
                          <a:ea typeface="ＭＳ Ｐゴシック" panose="020B0600070205080204" pitchFamily="34" charset="-128"/>
                          <a:cs typeface="+mn-cs"/>
                          <a:sym typeface="Arial"/>
                        </a:rPr>
                        <a:t>：</a:t>
                      </a:r>
                    </a:p>
                  </a:txBody>
                  <a:tcPr marL="243840" marR="243840" marT="121920" marB="12192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900" b="0" i="0" u="none" strike="noStrike" kern="0" cap="none" spc="0" normalizeH="0" baseline="0" noProof="0">
                          <a:ln>
                            <a:noFill/>
                          </a:ln>
                          <a:solidFill>
                            <a:srgbClr val="000000"/>
                          </a:solidFill>
                          <a:effectLst/>
                          <a:uLnTx/>
                          <a:uFillTx/>
                          <a:latin typeface="Arial"/>
                          <a:ea typeface="ＭＳ Ｐゴシック" panose="020B0600070205080204" pitchFamily="34" charset="-128"/>
                          <a:cs typeface="+mn-cs"/>
                          <a:sym typeface="Arial"/>
                        </a:rPr>
                        <a:t>：</a:t>
                      </a:r>
                    </a:p>
                  </a:txBody>
                  <a:tcPr marL="243840" marR="243840" marT="121920" marB="121920" anchor="ctr"/>
                </a:tc>
                <a:tc>
                  <a:txBody>
                    <a:bodyPr/>
                    <a:lstStyle/>
                    <a:p>
                      <a:pPr algn="ctr"/>
                      <a:endParaRPr kumimoji="1" lang="ja-JP" altLang="en-US" sz="1900">
                        <a:solidFill>
                          <a:schemeClr val="tx1"/>
                        </a:solidFill>
                      </a:endParaRPr>
                    </a:p>
                  </a:txBody>
                  <a:tcPr marL="243840" marR="243840" marT="121920" marB="121920" anchor="ctr"/>
                </a:tc>
                <a:tc>
                  <a:txBody>
                    <a:bodyPr/>
                    <a:lstStyle/>
                    <a:p>
                      <a:pPr algn="ctr"/>
                      <a:r>
                        <a:rPr kumimoji="1" lang="ja-JP" altLang="en-US" sz="1900">
                          <a:solidFill>
                            <a:schemeClr val="tx1"/>
                          </a:solidFill>
                        </a:rPr>
                        <a:t>：</a:t>
                      </a:r>
                    </a:p>
                  </a:txBody>
                  <a:tcPr marL="243840" marR="243840" marT="121920" marB="121920" anchor="ctr"/>
                </a:tc>
                <a:extLst>
                  <a:ext uri="{0D108BD9-81ED-4DB2-BD59-A6C34878D82A}">
                    <a16:rowId xmlns:a16="http://schemas.microsoft.com/office/drawing/2014/main" val="2538527170"/>
                  </a:ext>
                </a:extLst>
              </a:tr>
            </a:tbl>
          </a:graphicData>
        </a:graphic>
      </p:graphicFrame>
      <p:sp>
        <p:nvSpPr>
          <p:cNvPr id="9" name="テキスト ボックス 8">
            <a:extLst>
              <a:ext uri="{FF2B5EF4-FFF2-40B4-BE49-F238E27FC236}">
                <a16:creationId xmlns:a16="http://schemas.microsoft.com/office/drawing/2014/main" id="{CD2D20B0-F535-3F4C-4067-A7D048016714}"/>
              </a:ext>
            </a:extLst>
          </p:cNvPr>
          <p:cNvSpPr txBox="1"/>
          <p:nvPr/>
        </p:nvSpPr>
        <p:spPr>
          <a:xfrm>
            <a:off x="15251692" y="3832696"/>
            <a:ext cx="4304301" cy="502766"/>
          </a:xfrm>
          <a:prstGeom prst="rect">
            <a:avLst/>
          </a:prstGeom>
          <a:noFill/>
        </p:spPr>
        <p:txBody>
          <a:bodyPr wrap="square" rtlCol="0">
            <a:spAutoFit/>
          </a:bodyPr>
          <a:lstStyle/>
          <a:p>
            <a:pPr algn="ctr"/>
            <a:r>
              <a:rPr kumimoji="1" lang="ja-JP" altLang="en-US" sz="2667" u="sng"/>
              <a:t>モデリング用データ</a:t>
            </a:r>
            <a:endParaRPr kumimoji="1" lang="en-US" altLang="ja-JP" sz="2667" u="sng" dirty="0"/>
          </a:p>
        </p:txBody>
      </p:sp>
      <p:grpSp>
        <p:nvGrpSpPr>
          <p:cNvPr id="10" name="グループ化 9">
            <a:extLst>
              <a:ext uri="{FF2B5EF4-FFF2-40B4-BE49-F238E27FC236}">
                <a16:creationId xmlns:a16="http://schemas.microsoft.com/office/drawing/2014/main" id="{A87A2B40-8994-A63B-C655-803A3827E7D1}"/>
              </a:ext>
            </a:extLst>
          </p:cNvPr>
          <p:cNvGrpSpPr/>
          <p:nvPr/>
        </p:nvGrpSpPr>
        <p:grpSpPr>
          <a:xfrm>
            <a:off x="10304918" y="6628042"/>
            <a:ext cx="2723205" cy="4534269"/>
            <a:chOff x="3920001" y="3025644"/>
            <a:chExt cx="1021202" cy="1161250"/>
          </a:xfrm>
        </p:grpSpPr>
        <p:cxnSp>
          <p:nvCxnSpPr>
            <p:cNvPr id="11" name="直線コネクタ 10">
              <a:extLst>
                <a:ext uri="{FF2B5EF4-FFF2-40B4-BE49-F238E27FC236}">
                  <a16:creationId xmlns:a16="http://schemas.microsoft.com/office/drawing/2014/main" id="{B624401C-B321-80C7-F7A0-F88A0A2A0450}"/>
                </a:ext>
              </a:extLst>
            </p:cNvPr>
            <p:cNvCxnSpPr>
              <a:cxnSpLocks/>
            </p:cNvCxnSpPr>
            <p:nvPr/>
          </p:nvCxnSpPr>
          <p:spPr>
            <a:xfrm flipH="1">
              <a:off x="3920001" y="4182602"/>
              <a:ext cx="49258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49FCA3A-1A73-8F3D-654E-EDF3AF95790C}"/>
                </a:ext>
              </a:extLst>
            </p:cNvPr>
            <p:cNvCxnSpPr>
              <a:cxnSpLocks/>
            </p:cNvCxnSpPr>
            <p:nvPr/>
          </p:nvCxnSpPr>
          <p:spPr>
            <a:xfrm>
              <a:off x="4443175" y="3027859"/>
              <a:ext cx="498028"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88BC8F8-7F53-A06A-01AA-D79CB7BA0D58}"/>
                </a:ext>
              </a:extLst>
            </p:cNvPr>
            <p:cNvCxnSpPr>
              <a:cxnSpLocks/>
            </p:cNvCxnSpPr>
            <p:nvPr/>
          </p:nvCxnSpPr>
          <p:spPr>
            <a:xfrm flipV="1">
              <a:off x="4427827" y="3025644"/>
              <a:ext cx="0" cy="116125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 name="テキスト ボックス 13">
            <a:extLst>
              <a:ext uri="{FF2B5EF4-FFF2-40B4-BE49-F238E27FC236}">
                <a16:creationId xmlns:a16="http://schemas.microsoft.com/office/drawing/2014/main" id="{57FD2477-AA6D-9483-19E6-3C5B8CA81862}"/>
              </a:ext>
            </a:extLst>
          </p:cNvPr>
          <p:cNvSpPr txBox="1"/>
          <p:nvPr/>
        </p:nvSpPr>
        <p:spPr>
          <a:xfrm>
            <a:off x="13105988" y="9466302"/>
            <a:ext cx="8694477" cy="913199"/>
          </a:xfrm>
          <a:prstGeom prst="rect">
            <a:avLst/>
          </a:prstGeom>
          <a:noFill/>
        </p:spPr>
        <p:txBody>
          <a:bodyPr wrap="square" rtlCol="0">
            <a:spAutoFit/>
          </a:bodyPr>
          <a:lstStyle/>
          <a:p>
            <a:pPr marL="457206" indent="-457206">
              <a:buFont typeface="Arial" panose="020B0604020202020204" pitchFamily="34" charset="0"/>
              <a:buChar char="•"/>
            </a:pPr>
            <a:r>
              <a:rPr kumimoji="1" lang="ja-JP" altLang="en-US" sz="2667"/>
              <a:t>１つのイベント発生とインプット期間から作成した特徴量を１レコードに集約する</a:t>
            </a:r>
            <a:endParaRPr kumimoji="1" lang="en-US" altLang="ja-JP" sz="2667" dirty="0"/>
          </a:p>
        </p:txBody>
      </p:sp>
    </p:spTree>
    <p:extLst>
      <p:ext uri="{BB962C8B-B14F-4D97-AF65-F5344CB8AC3E}">
        <p14:creationId xmlns:p14="http://schemas.microsoft.com/office/powerpoint/2010/main" val="1415570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69CA2-50DF-EAF2-79C0-3212DE3C55D2}"/>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D42F587F-83C1-725C-ADE6-1006B51B50DA}"/>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3. </a:t>
            </a:r>
            <a:r>
              <a:rPr lang="ja-JP" altLang="en-US" sz="5400" b="1">
                <a:latin typeface="+mj-lt"/>
              </a:rPr>
              <a:t>説明変数を考える</a:t>
            </a:r>
            <a:endParaRPr lang="en-US" altLang="ja-JP" sz="5400" b="1" dirty="0">
              <a:latin typeface="+mj-lt"/>
            </a:endParaRPr>
          </a:p>
        </p:txBody>
      </p:sp>
      <p:sp>
        <p:nvSpPr>
          <p:cNvPr id="3" name="テキスト ボックス 2">
            <a:extLst>
              <a:ext uri="{FF2B5EF4-FFF2-40B4-BE49-F238E27FC236}">
                <a16:creationId xmlns:a16="http://schemas.microsoft.com/office/drawing/2014/main" id="{8DC52979-9CED-E02D-8CA7-66433914F9DA}"/>
              </a:ext>
            </a:extLst>
          </p:cNvPr>
          <p:cNvSpPr txBox="1"/>
          <p:nvPr/>
        </p:nvSpPr>
        <p:spPr>
          <a:xfrm>
            <a:off x="4571999" y="12518108"/>
            <a:ext cx="14912751" cy="461665"/>
          </a:xfrm>
          <a:prstGeom prst="rect">
            <a:avLst/>
          </a:prstGeom>
          <a:noFill/>
        </p:spPr>
        <p:txBody>
          <a:bodyPr wrap="square">
            <a:spAutoFit/>
          </a:bodyPr>
          <a:lstStyle/>
          <a:p>
            <a:r>
              <a:rPr lang="ja-JP" altLang="en-US" sz="2400"/>
              <a:t>ここでは一旦、（ドメイン知識なども元にし）交換時期の前</a:t>
            </a:r>
            <a:r>
              <a:rPr lang="en-US" altLang="ja-JP" sz="2400" dirty="0"/>
              <a:t>25 Cycle</a:t>
            </a:r>
            <a:r>
              <a:rPr lang="ja-JP" altLang="en-US" sz="2400"/>
              <a:t>に兆候が発生すると仮定</a:t>
            </a:r>
            <a:endParaRPr lang="en-US" altLang="ja-JP" sz="2400" dirty="0"/>
          </a:p>
        </p:txBody>
      </p:sp>
      <p:pic>
        <p:nvPicPr>
          <p:cNvPr id="1026" name="Picture 2">
            <a:extLst>
              <a:ext uri="{FF2B5EF4-FFF2-40B4-BE49-F238E27FC236}">
                <a16:creationId xmlns:a16="http://schemas.microsoft.com/office/drawing/2014/main" id="{EA252F37-979B-0236-D37B-DF1D803FC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117" y="2972917"/>
            <a:ext cx="8044708" cy="3745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A97DE-D8FE-137C-2C44-38888C9F5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596" y="6926621"/>
            <a:ext cx="8044708" cy="37459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9FCA24-97B1-0CBC-E64D-5C4CE7854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116" y="6926621"/>
            <a:ext cx="8044708" cy="37459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08D830C-EA45-055C-73B7-6AE3302EB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7597" y="2972916"/>
            <a:ext cx="8044708" cy="374593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8980117-B717-B596-ADCD-DFC8D264CF76}"/>
              </a:ext>
            </a:extLst>
          </p:cNvPr>
          <p:cNvSpPr txBox="1"/>
          <p:nvPr/>
        </p:nvSpPr>
        <p:spPr>
          <a:xfrm>
            <a:off x="1273888" y="1709881"/>
            <a:ext cx="20470677" cy="523220"/>
          </a:xfrm>
          <a:prstGeom prst="rect">
            <a:avLst/>
          </a:prstGeom>
          <a:noFill/>
        </p:spPr>
        <p:txBody>
          <a:bodyPr wrap="square">
            <a:spAutoFit/>
          </a:bodyPr>
          <a:lstStyle/>
          <a:p>
            <a:pPr>
              <a:spcBef>
                <a:spcPts val="600"/>
              </a:spcBef>
            </a:pPr>
            <a:r>
              <a:rPr lang="ja-JP" altLang="en-US" sz="2800"/>
              <a:t>ポイント：時系列データは、まずはプロットを作成してみる</a:t>
            </a:r>
            <a:endParaRPr lang="en-US" altLang="ja-JP" sz="2800" dirty="0"/>
          </a:p>
        </p:txBody>
      </p:sp>
      <p:sp>
        <p:nvSpPr>
          <p:cNvPr id="5" name="テキスト ボックス 4">
            <a:extLst>
              <a:ext uri="{FF2B5EF4-FFF2-40B4-BE49-F238E27FC236}">
                <a16:creationId xmlns:a16="http://schemas.microsoft.com/office/drawing/2014/main" id="{4AF6835D-CFEB-7768-8148-8D5166D9DDE6}"/>
              </a:ext>
            </a:extLst>
          </p:cNvPr>
          <p:cNvSpPr txBox="1"/>
          <p:nvPr/>
        </p:nvSpPr>
        <p:spPr>
          <a:xfrm>
            <a:off x="815009" y="3640760"/>
            <a:ext cx="3140765" cy="2323713"/>
          </a:xfrm>
          <a:prstGeom prst="rect">
            <a:avLst/>
          </a:prstGeom>
          <a:noFill/>
        </p:spPr>
        <p:txBody>
          <a:bodyPr wrap="square">
            <a:spAutoFit/>
          </a:bodyPr>
          <a:lstStyle/>
          <a:p>
            <a:pPr>
              <a:spcBef>
                <a:spcPts val="600"/>
              </a:spcBef>
            </a:pPr>
            <a:r>
              <a:rPr lang="en-US" altLang="ja-JP" sz="2000" dirty="0" err="1"/>
              <a:t>Unit_ID</a:t>
            </a:r>
            <a:r>
              <a:rPr lang="ja-JP" altLang="en-US" sz="2000"/>
              <a:t>が</a:t>
            </a:r>
            <a:r>
              <a:rPr lang="en-US" altLang="ja-JP" sz="2000" dirty="0"/>
              <a:t>1, 56, 182, 228</a:t>
            </a:r>
            <a:r>
              <a:rPr lang="ja-JP" altLang="en-US" sz="2000"/>
              <a:t>のエンジンの各センサー値を、運用開始から交換まで時系列でプロット</a:t>
            </a:r>
            <a:endParaRPr lang="en-US" altLang="ja-JP" sz="2000" dirty="0"/>
          </a:p>
          <a:p>
            <a:pPr>
              <a:spcBef>
                <a:spcPts val="600"/>
              </a:spcBef>
            </a:pPr>
            <a:r>
              <a:rPr lang="ja-JP" altLang="en-US" sz="2000"/>
              <a:t>（値の単位が異なるため各センサー値に標準化を実施してからプロット）</a:t>
            </a:r>
            <a:endParaRPr lang="en-US" altLang="ja-JP" sz="2000" dirty="0"/>
          </a:p>
        </p:txBody>
      </p:sp>
      <p:sp>
        <p:nvSpPr>
          <p:cNvPr id="6" name="三角形 5">
            <a:extLst>
              <a:ext uri="{FF2B5EF4-FFF2-40B4-BE49-F238E27FC236}">
                <a16:creationId xmlns:a16="http://schemas.microsoft.com/office/drawing/2014/main" id="{AED6A20D-A075-45EE-0C89-02E9870BBCA0}"/>
              </a:ext>
            </a:extLst>
          </p:cNvPr>
          <p:cNvSpPr/>
          <p:nvPr/>
        </p:nvSpPr>
        <p:spPr>
          <a:xfrm rot="10800000">
            <a:off x="7530621" y="11382007"/>
            <a:ext cx="9027967" cy="367016"/>
          </a:xfrm>
          <a:prstGeom prst="triangl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000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4DE36-E005-7363-95AD-35EBC5DC9983}"/>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F01168E6-03CA-72C9-2485-0D1E1CFA9383}"/>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4. </a:t>
            </a:r>
            <a:r>
              <a:rPr lang="ja-JP" altLang="en-US" sz="5400" b="1">
                <a:latin typeface="+mj-lt"/>
              </a:rPr>
              <a:t>モデリング用データの作成</a:t>
            </a:r>
            <a:endParaRPr lang="en-US" altLang="ja-JP" sz="5400" b="1" dirty="0">
              <a:latin typeface="+mj-lt"/>
            </a:endParaRPr>
          </a:p>
        </p:txBody>
      </p:sp>
      <p:pic>
        <p:nvPicPr>
          <p:cNvPr id="6" name="Picture 2">
            <a:extLst>
              <a:ext uri="{FF2B5EF4-FFF2-40B4-BE49-F238E27FC236}">
                <a16:creationId xmlns:a16="http://schemas.microsoft.com/office/drawing/2014/main" id="{42208055-6F7D-C078-0E3D-B4B6C1B42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0136" y="9585760"/>
            <a:ext cx="3625850" cy="2889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EE77AC1-F8D1-D79B-92DB-425EFDABD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7625" y="9585760"/>
            <a:ext cx="3575050" cy="2889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A0DFE38D-F0C5-45B2-7B97-05F5B3B07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3741" y="5734674"/>
            <a:ext cx="3625850" cy="28892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C2EE0BF2-93E4-9A4A-6207-77D14C4E75EB}"/>
              </a:ext>
            </a:extLst>
          </p:cNvPr>
          <p:cNvSpPr/>
          <p:nvPr/>
        </p:nvSpPr>
        <p:spPr>
          <a:xfrm>
            <a:off x="16603741" y="4892118"/>
            <a:ext cx="2951414" cy="723275"/>
          </a:xfrm>
          <a:prstGeom prst="rect">
            <a:avLst/>
          </a:prstGeom>
        </p:spPr>
        <p:txBody>
          <a:bodyPr wrap="square">
            <a:spAutoFit/>
          </a:bodyPr>
          <a:lstStyle/>
          <a:p>
            <a:pPr>
              <a:spcBef>
                <a:spcPts val="600"/>
              </a:spcBef>
            </a:pPr>
            <a:r>
              <a:rPr lang="ja-JP" altLang="en-US" sz="1800"/>
              <a:t>モデリング用データ</a:t>
            </a:r>
            <a:endParaRPr lang="en-US" altLang="ja-JP" sz="1800" dirty="0"/>
          </a:p>
          <a:p>
            <a:pPr>
              <a:spcBef>
                <a:spcPts val="600"/>
              </a:spcBef>
            </a:pPr>
            <a:r>
              <a:rPr lang="en-US" altLang="ja-JP" sz="1800" dirty="0"/>
              <a:t>N=2,216</a:t>
            </a:r>
          </a:p>
        </p:txBody>
      </p:sp>
      <p:pic>
        <p:nvPicPr>
          <p:cNvPr id="12" name="図 11">
            <a:extLst>
              <a:ext uri="{FF2B5EF4-FFF2-40B4-BE49-F238E27FC236}">
                <a16:creationId xmlns:a16="http://schemas.microsoft.com/office/drawing/2014/main" id="{60ACFA6D-B547-07E7-AC28-B7AA3B335C00}"/>
              </a:ext>
            </a:extLst>
          </p:cNvPr>
          <p:cNvPicPr>
            <a:picLocks noChangeAspect="1"/>
          </p:cNvPicPr>
          <p:nvPr/>
        </p:nvPicPr>
        <p:blipFill>
          <a:blip r:embed="rId5"/>
          <a:stretch>
            <a:fillRect/>
          </a:stretch>
        </p:blipFill>
        <p:spPr>
          <a:xfrm>
            <a:off x="2215741" y="9122483"/>
            <a:ext cx="10293433" cy="3668286"/>
          </a:xfrm>
          <a:prstGeom prst="rect">
            <a:avLst/>
          </a:prstGeom>
        </p:spPr>
      </p:pic>
      <p:cxnSp>
        <p:nvCxnSpPr>
          <p:cNvPr id="14" name="直線コネクタ 13">
            <a:extLst>
              <a:ext uri="{FF2B5EF4-FFF2-40B4-BE49-F238E27FC236}">
                <a16:creationId xmlns:a16="http://schemas.microsoft.com/office/drawing/2014/main" id="{FF89EFA6-FB6F-D410-B934-0107C7BED05E}"/>
              </a:ext>
            </a:extLst>
          </p:cNvPr>
          <p:cNvCxnSpPr/>
          <p:nvPr/>
        </p:nvCxnSpPr>
        <p:spPr>
          <a:xfrm>
            <a:off x="6523952" y="5488877"/>
            <a:ext cx="0" cy="8241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9E7A518-13D1-1E8F-A1DC-95CB8FBE763F}"/>
              </a:ext>
            </a:extLst>
          </p:cNvPr>
          <p:cNvSpPr txBox="1"/>
          <p:nvPr/>
        </p:nvSpPr>
        <p:spPr>
          <a:xfrm>
            <a:off x="5137176" y="5016830"/>
            <a:ext cx="2818155" cy="465506"/>
          </a:xfrm>
          <a:prstGeom prst="rect">
            <a:avLst/>
          </a:prstGeom>
          <a:noFill/>
        </p:spPr>
        <p:txBody>
          <a:bodyPr wrap="square">
            <a:spAutoFit/>
          </a:bodyPr>
          <a:lstStyle/>
          <a:p>
            <a:pPr algn="ctr"/>
            <a:r>
              <a:rPr lang="en-US" altLang="ja-JP" sz="2400" dirty="0"/>
              <a:t>Cycle = 120</a:t>
            </a:r>
          </a:p>
        </p:txBody>
      </p:sp>
      <p:cxnSp>
        <p:nvCxnSpPr>
          <p:cNvPr id="17" name="直線矢印コネクタ 16">
            <a:extLst>
              <a:ext uri="{FF2B5EF4-FFF2-40B4-BE49-F238E27FC236}">
                <a16:creationId xmlns:a16="http://schemas.microsoft.com/office/drawing/2014/main" id="{534735FF-3180-E1F4-3EC2-2B68D85A0654}"/>
              </a:ext>
            </a:extLst>
          </p:cNvPr>
          <p:cNvCxnSpPr>
            <a:cxnSpLocks/>
          </p:cNvCxnSpPr>
          <p:nvPr/>
        </p:nvCxnSpPr>
        <p:spPr>
          <a:xfrm>
            <a:off x="6590857" y="5900930"/>
            <a:ext cx="2969520" cy="3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7043988-FC0B-31DD-379D-46C384F0CF65}"/>
              </a:ext>
            </a:extLst>
          </p:cNvPr>
          <p:cNvSpPr txBox="1"/>
          <p:nvPr/>
        </p:nvSpPr>
        <p:spPr>
          <a:xfrm>
            <a:off x="9614540" y="5679272"/>
            <a:ext cx="906888" cy="461665"/>
          </a:xfrm>
          <a:prstGeom prst="rect">
            <a:avLst/>
          </a:prstGeom>
          <a:noFill/>
        </p:spPr>
        <p:txBody>
          <a:bodyPr wrap="square">
            <a:spAutoFit/>
          </a:bodyPr>
          <a:lstStyle/>
          <a:p>
            <a:pPr algn="ctr"/>
            <a:r>
              <a:rPr lang="ja-JP" altLang="en-US" sz="2400"/>
              <a:t>交換</a:t>
            </a:r>
            <a:endParaRPr lang="en-US" altLang="ja-JP" sz="2400" dirty="0"/>
          </a:p>
        </p:txBody>
      </p:sp>
      <p:sp>
        <p:nvSpPr>
          <p:cNvPr id="19" name="テキスト ボックス 18">
            <a:extLst>
              <a:ext uri="{FF2B5EF4-FFF2-40B4-BE49-F238E27FC236}">
                <a16:creationId xmlns:a16="http://schemas.microsoft.com/office/drawing/2014/main" id="{F7E07684-0217-090A-CA39-1E6A377D6A87}"/>
              </a:ext>
            </a:extLst>
          </p:cNvPr>
          <p:cNvSpPr txBox="1"/>
          <p:nvPr/>
        </p:nvSpPr>
        <p:spPr>
          <a:xfrm>
            <a:off x="6349932" y="6562237"/>
            <a:ext cx="3428312" cy="707886"/>
          </a:xfrm>
          <a:prstGeom prst="rect">
            <a:avLst/>
          </a:prstGeom>
          <a:noFill/>
        </p:spPr>
        <p:txBody>
          <a:bodyPr wrap="square">
            <a:spAutoFit/>
          </a:bodyPr>
          <a:lstStyle/>
          <a:p>
            <a:pPr algn="ctr"/>
            <a:r>
              <a:rPr lang="ja-JP" altLang="en-US" sz="2000"/>
              <a:t>交換までの残存</a:t>
            </a:r>
            <a:r>
              <a:rPr lang="en-US" altLang="ja-JP" sz="2000" dirty="0"/>
              <a:t>Cycle</a:t>
            </a:r>
            <a:r>
              <a:rPr lang="ja-JP" altLang="en-US" sz="2000"/>
              <a:t>数</a:t>
            </a:r>
            <a:endParaRPr lang="en-US" altLang="ja-JP" sz="2000" dirty="0"/>
          </a:p>
          <a:p>
            <a:pPr algn="ctr"/>
            <a:r>
              <a:rPr lang="en-US" altLang="ja-JP" sz="2000" dirty="0" err="1"/>
              <a:t>time_to_deterioration</a:t>
            </a:r>
            <a:endParaRPr lang="en-US" altLang="ja-JP" sz="2000" dirty="0"/>
          </a:p>
        </p:txBody>
      </p:sp>
      <p:sp>
        <p:nvSpPr>
          <p:cNvPr id="20" name="左中かっこ 19">
            <a:extLst>
              <a:ext uri="{FF2B5EF4-FFF2-40B4-BE49-F238E27FC236}">
                <a16:creationId xmlns:a16="http://schemas.microsoft.com/office/drawing/2014/main" id="{EEB59C9E-F409-6349-5468-D54963570C80}"/>
              </a:ext>
            </a:extLst>
          </p:cNvPr>
          <p:cNvSpPr/>
          <p:nvPr/>
        </p:nvSpPr>
        <p:spPr>
          <a:xfrm rot="16200000">
            <a:off x="7834227" y="4850911"/>
            <a:ext cx="482773" cy="2969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594471C-643F-5405-81C6-396EB2CE8295}"/>
              </a:ext>
            </a:extLst>
          </p:cNvPr>
          <p:cNvCxnSpPr>
            <a:cxnSpLocks/>
          </p:cNvCxnSpPr>
          <p:nvPr/>
        </p:nvCxnSpPr>
        <p:spPr>
          <a:xfrm>
            <a:off x="3915357" y="6132385"/>
            <a:ext cx="25510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6C96F3DB-BCBB-4632-A993-3C8590EEAA8D}"/>
              </a:ext>
            </a:extLst>
          </p:cNvPr>
          <p:cNvCxnSpPr>
            <a:cxnSpLocks/>
          </p:cNvCxnSpPr>
          <p:nvPr/>
        </p:nvCxnSpPr>
        <p:spPr>
          <a:xfrm>
            <a:off x="2668923" y="5900930"/>
            <a:ext cx="38104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左中かっこ 33">
            <a:extLst>
              <a:ext uri="{FF2B5EF4-FFF2-40B4-BE49-F238E27FC236}">
                <a16:creationId xmlns:a16="http://schemas.microsoft.com/office/drawing/2014/main" id="{B04CD541-82F9-5D3B-921B-173150206C4C}"/>
              </a:ext>
            </a:extLst>
          </p:cNvPr>
          <p:cNvSpPr/>
          <p:nvPr/>
        </p:nvSpPr>
        <p:spPr>
          <a:xfrm rot="16200000">
            <a:off x="4945559" y="5305464"/>
            <a:ext cx="490620" cy="25510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78EC2029-7292-7A3C-80C2-54083DC9EA78}"/>
              </a:ext>
            </a:extLst>
          </p:cNvPr>
          <p:cNvSpPr txBox="1"/>
          <p:nvPr/>
        </p:nvSpPr>
        <p:spPr>
          <a:xfrm>
            <a:off x="3476712" y="6962347"/>
            <a:ext cx="3428312" cy="1323439"/>
          </a:xfrm>
          <a:prstGeom prst="rect">
            <a:avLst/>
          </a:prstGeom>
          <a:noFill/>
        </p:spPr>
        <p:txBody>
          <a:bodyPr wrap="square">
            <a:spAutoFit/>
          </a:bodyPr>
          <a:lstStyle/>
          <a:p>
            <a:pPr algn="ctr"/>
            <a:r>
              <a:rPr lang="en-US" altLang="ja-JP" sz="2000" dirty="0"/>
              <a:t>Cycle 95~119</a:t>
            </a:r>
          </a:p>
          <a:p>
            <a:pPr algn="ctr"/>
            <a:r>
              <a:rPr lang="ja-JP" altLang="en-US" sz="2000"/>
              <a:t>過去</a:t>
            </a:r>
            <a:r>
              <a:rPr lang="en-US" altLang="ja-JP" sz="2000" dirty="0"/>
              <a:t>25</a:t>
            </a:r>
            <a:r>
              <a:rPr lang="ja-JP" altLang="en-US" sz="2000"/>
              <a:t>サイクルにおける、各センサーの平均値と標準偏差を特徴量として作成</a:t>
            </a:r>
            <a:endParaRPr lang="en-US" altLang="ja-JP" sz="2000" dirty="0"/>
          </a:p>
        </p:txBody>
      </p:sp>
      <p:sp>
        <p:nvSpPr>
          <p:cNvPr id="36" name="テキスト ボックス 35">
            <a:extLst>
              <a:ext uri="{FF2B5EF4-FFF2-40B4-BE49-F238E27FC236}">
                <a16:creationId xmlns:a16="http://schemas.microsoft.com/office/drawing/2014/main" id="{9F502E89-E0E8-02D1-407C-2B8B4C2BFC76}"/>
              </a:ext>
            </a:extLst>
          </p:cNvPr>
          <p:cNvSpPr txBox="1"/>
          <p:nvPr/>
        </p:nvSpPr>
        <p:spPr>
          <a:xfrm>
            <a:off x="1273888" y="4268683"/>
            <a:ext cx="4271835" cy="461665"/>
          </a:xfrm>
          <a:prstGeom prst="rect">
            <a:avLst/>
          </a:prstGeom>
          <a:noFill/>
        </p:spPr>
        <p:txBody>
          <a:bodyPr wrap="square">
            <a:spAutoFit/>
          </a:bodyPr>
          <a:lstStyle/>
          <a:p>
            <a:pPr algn="ctr"/>
            <a:r>
              <a:rPr lang="ja-JP" altLang="en-US" sz="2400"/>
              <a:t>例）</a:t>
            </a:r>
            <a:r>
              <a:rPr lang="en-US" altLang="ja-JP" sz="2400" dirty="0" err="1"/>
              <a:t>unit_ID</a:t>
            </a:r>
            <a:r>
              <a:rPr lang="en-US" altLang="ja-JP" sz="2400" dirty="0"/>
              <a:t>=1 at cycles=120</a:t>
            </a:r>
          </a:p>
        </p:txBody>
      </p:sp>
      <p:sp>
        <p:nvSpPr>
          <p:cNvPr id="37" name="正方形/長方形 36">
            <a:extLst>
              <a:ext uri="{FF2B5EF4-FFF2-40B4-BE49-F238E27FC236}">
                <a16:creationId xmlns:a16="http://schemas.microsoft.com/office/drawing/2014/main" id="{07C39C1C-B019-7298-10D3-D525E9594443}"/>
              </a:ext>
            </a:extLst>
          </p:cNvPr>
          <p:cNvSpPr/>
          <p:nvPr/>
        </p:nvSpPr>
        <p:spPr>
          <a:xfrm>
            <a:off x="2193439" y="9529144"/>
            <a:ext cx="10341559" cy="27868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16A29EF-CB37-79CF-E2D2-0004CCD4F2D4}"/>
              </a:ext>
            </a:extLst>
          </p:cNvPr>
          <p:cNvSpPr/>
          <p:nvPr/>
        </p:nvSpPr>
        <p:spPr>
          <a:xfrm>
            <a:off x="2189917" y="12879977"/>
            <a:ext cx="10319257" cy="369332"/>
          </a:xfrm>
          <a:prstGeom prst="rect">
            <a:avLst/>
          </a:prstGeom>
        </p:spPr>
        <p:txBody>
          <a:bodyPr wrap="square">
            <a:spAutoFit/>
          </a:bodyPr>
          <a:lstStyle/>
          <a:p>
            <a:pPr algn="ctr">
              <a:spcBef>
                <a:spcPts val="600"/>
              </a:spcBef>
            </a:pPr>
            <a:r>
              <a:rPr lang="ja-JP" altLang="en-US" sz="1800"/>
              <a:t>モデリルング用データ</a:t>
            </a:r>
            <a:endParaRPr lang="en-US" altLang="ja-JP" sz="1800" dirty="0"/>
          </a:p>
        </p:txBody>
      </p:sp>
      <p:cxnSp>
        <p:nvCxnSpPr>
          <p:cNvPr id="40" name="カギ線コネクタ 39">
            <a:extLst>
              <a:ext uri="{FF2B5EF4-FFF2-40B4-BE49-F238E27FC236}">
                <a16:creationId xmlns:a16="http://schemas.microsoft.com/office/drawing/2014/main" id="{FF635DC0-9210-FC3E-5CFF-7F922D17F6F8}"/>
              </a:ext>
            </a:extLst>
          </p:cNvPr>
          <p:cNvCxnSpPr>
            <a:cxnSpLocks/>
          </p:cNvCxnSpPr>
          <p:nvPr/>
        </p:nvCxnSpPr>
        <p:spPr>
          <a:xfrm rot="16200000" flipH="1">
            <a:off x="853851" y="8395806"/>
            <a:ext cx="1926072" cy="619292"/>
          </a:xfrm>
          <a:prstGeom prst="bentConnector2">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0D9E2CD-4749-AC69-61CF-3FE2ADEB7D9C}"/>
              </a:ext>
            </a:extLst>
          </p:cNvPr>
          <p:cNvCxnSpPr>
            <a:cxnSpLocks/>
          </p:cNvCxnSpPr>
          <p:nvPr/>
        </p:nvCxnSpPr>
        <p:spPr>
          <a:xfrm>
            <a:off x="1507241" y="7742416"/>
            <a:ext cx="1494264"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91A8B264-4472-1D98-5345-BFA19BE4A29A}"/>
              </a:ext>
            </a:extLst>
          </p:cNvPr>
          <p:cNvSpPr txBox="1"/>
          <p:nvPr/>
        </p:nvSpPr>
        <p:spPr>
          <a:xfrm>
            <a:off x="1273888" y="1709881"/>
            <a:ext cx="20470677" cy="1969770"/>
          </a:xfrm>
          <a:prstGeom prst="rect">
            <a:avLst/>
          </a:prstGeom>
          <a:noFill/>
        </p:spPr>
        <p:txBody>
          <a:bodyPr wrap="square">
            <a:spAutoFit/>
          </a:bodyPr>
          <a:lstStyle/>
          <a:p>
            <a:pPr>
              <a:spcBef>
                <a:spcPts val="600"/>
              </a:spcBef>
            </a:pPr>
            <a:r>
              <a:rPr lang="ja-JP" altLang="en-US" sz="2800"/>
              <a:t>各</a:t>
            </a:r>
            <a:r>
              <a:rPr lang="en-US" altLang="ja-JP" sz="2800" dirty="0"/>
              <a:t>Unit</a:t>
            </a:r>
            <a:r>
              <a:rPr lang="ja-JP" altLang="en-US" sz="2800"/>
              <a:t>において、ある</a:t>
            </a:r>
            <a:r>
              <a:rPr lang="en-US" altLang="ja-JP" sz="2800" dirty="0"/>
              <a:t>Cycle</a:t>
            </a:r>
            <a:r>
              <a:rPr lang="ja-JP" altLang="en-US" sz="2800"/>
              <a:t>時点における、交換までの残りの残存</a:t>
            </a:r>
            <a:r>
              <a:rPr lang="en-US" altLang="ja-JP" sz="2800" dirty="0"/>
              <a:t>Cycle</a:t>
            </a:r>
            <a:r>
              <a:rPr lang="ja-JP" altLang="en-US" sz="2800"/>
              <a:t>数がターゲット変数（</a:t>
            </a:r>
            <a:r>
              <a:rPr lang="en-US" altLang="ja-JP" sz="2800" dirty="0" err="1"/>
              <a:t>time_to_deterioration</a:t>
            </a:r>
            <a:r>
              <a:rPr lang="ja-JP" altLang="en-US" sz="2800"/>
              <a:t>）となり、その時点の前</a:t>
            </a:r>
            <a:r>
              <a:rPr lang="en-US" altLang="ja-JP" sz="2800" dirty="0"/>
              <a:t>25 Cycle</a:t>
            </a:r>
            <a:r>
              <a:rPr lang="ja-JP" altLang="en-US" sz="2800"/>
              <a:t>を各センサーから特徴量を作成する期間とする</a:t>
            </a:r>
            <a:endParaRPr lang="en-US" altLang="ja-JP" sz="2800" dirty="0"/>
          </a:p>
          <a:p>
            <a:pPr>
              <a:spcBef>
                <a:spcPts val="600"/>
              </a:spcBef>
            </a:pPr>
            <a:r>
              <a:rPr lang="ja-JP" altLang="en-US" sz="2800"/>
              <a:t>各</a:t>
            </a:r>
            <a:r>
              <a:rPr lang="en-US" altLang="ja-JP" sz="2800" dirty="0"/>
              <a:t>Unit</a:t>
            </a:r>
            <a:r>
              <a:rPr lang="ja-JP" altLang="en-US" sz="2800"/>
              <a:t>における全ての</a:t>
            </a:r>
            <a:r>
              <a:rPr lang="en-US" altLang="ja-JP" sz="2800" dirty="0"/>
              <a:t>Cycle</a:t>
            </a:r>
            <a:r>
              <a:rPr lang="ja-JP" altLang="en-US" sz="2800"/>
              <a:t>時点の情報を利用すると、</a:t>
            </a:r>
            <a:r>
              <a:rPr lang="en-US" altLang="ja-JP" sz="2800" dirty="0"/>
              <a:t>Unit</a:t>
            </a:r>
            <a:r>
              <a:rPr lang="ja-JP" altLang="en-US" sz="2800"/>
              <a:t>へのオーバーフィットが考えられるため、サンプリングを実施</a:t>
            </a:r>
            <a:endParaRPr lang="en-US" altLang="ja-JP" sz="2800" dirty="0"/>
          </a:p>
          <a:p>
            <a:pPr>
              <a:spcBef>
                <a:spcPts val="600"/>
              </a:spcBef>
            </a:pPr>
            <a:r>
              <a:rPr lang="ja-JP" altLang="en-US" sz="2800"/>
              <a:t>作成したモデリング用データは学習とテストデータに分割</a:t>
            </a:r>
            <a:endParaRPr lang="en-US" altLang="ja-JP" sz="2800" dirty="0"/>
          </a:p>
        </p:txBody>
      </p:sp>
      <p:cxnSp>
        <p:nvCxnSpPr>
          <p:cNvPr id="49" name="カギ線コネクタ 48">
            <a:extLst>
              <a:ext uri="{FF2B5EF4-FFF2-40B4-BE49-F238E27FC236}">
                <a16:creationId xmlns:a16="http://schemas.microsoft.com/office/drawing/2014/main" id="{BA8640D0-8712-C3D7-768E-D3BD2EDEDC82}"/>
              </a:ext>
            </a:extLst>
          </p:cNvPr>
          <p:cNvCxnSpPr>
            <a:stCxn id="9" idx="2"/>
            <a:endCxn id="6" idx="0"/>
          </p:cNvCxnSpPr>
          <p:nvPr/>
        </p:nvCxnSpPr>
        <p:spPr>
          <a:xfrm rot="5400000">
            <a:off x="16903946" y="8073040"/>
            <a:ext cx="961836" cy="2063605"/>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カギ線コネクタ 49">
            <a:extLst>
              <a:ext uri="{FF2B5EF4-FFF2-40B4-BE49-F238E27FC236}">
                <a16:creationId xmlns:a16="http://schemas.microsoft.com/office/drawing/2014/main" id="{8B1C07C7-7DF1-C7C9-D615-31B430269301}"/>
              </a:ext>
            </a:extLst>
          </p:cNvPr>
          <p:cNvCxnSpPr>
            <a:cxnSpLocks/>
            <a:stCxn id="9" idx="2"/>
            <a:endCxn id="7" idx="0"/>
          </p:cNvCxnSpPr>
          <p:nvPr/>
        </p:nvCxnSpPr>
        <p:spPr>
          <a:xfrm rot="16200000" flipH="1">
            <a:off x="18989990" y="8050600"/>
            <a:ext cx="961836" cy="2108484"/>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EB6CD549-0447-789B-544D-0B376D5D58DF}"/>
              </a:ext>
            </a:extLst>
          </p:cNvPr>
          <p:cNvSpPr/>
          <p:nvPr/>
        </p:nvSpPr>
        <p:spPr>
          <a:xfrm>
            <a:off x="20948931" y="8743202"/>
            <a:ext cx="1729484" cy="723275"/>
          </a:xfrm>
          <a:prstGeom prst="rect">
            <a:avLst/>
          </a:prstGeom>
        </p:spPr>
        <p:txBody>
          <a:bodyPr wrap="square">
            <a:spAutoFit/>
          </a:bodyPr>
          <a:lstStyle/>
          <a:p>
            <a:pPr>
              <a:spcBef>
                <a:spcPts val="600"/>
              </a:spcBef>
            </a:pPr>
            <a:r>
              <a:rPr lang="ja-JP" altLang="en-US" sz="1800"/>
              <a:t>テストデータ</a:t>
            </a:r>
            <a:endParaRPr lang="en-US" altLang="ja-JP" sz="1800" dirty="0"/>
          </a:p>
          <a:p>
            <a:pPr>
              <a:spcBef>
                <a:spcPts val="600"/>
              </a:spcBef>
            </a:pPr>
            <a:r>
              <a:rPr lang="en-US" altLang="ja-JP" sz="1800" dirty="0"/>
              <a:t>N=213</a:t>
            </a:r>
          </a:p>
        </p:txBody>
      </p:sp>
      <p:sp>
        <p:nvSpPr>
          <p:cNvPr id="57" name="正方形/長方形 56">
            <a:extLst>
              <a:ext uri="{FF2B5EF4-FFF2-40B4-BE49-F238E27FC236}">
                <a16:creationId xmlns:a16="http://schemas.microsoft.com/office/drawing/2014/main" id="{4C5A86AA-08CD-BB0E-A469-02638320367E}"/>
              </a:ext>
            </a:extLst>
          </p:cNvPr>
          <p:cNvSpPr/>
          <p:nvPr/>
        </p:nvSpPr>
        <p:spPr>
          <a:xfrm>
            <a:off x="14540136" y="8743203"/>
            <a:ext cx="1729484" cy="723275"/>
          </a:xfrm>
          <a:prstGeom prst="rect">
            <a:avLst/>
          </a:prstGeom>
        </p:spPr>
        <p:txBody>
          <a:bodyPr wrap="square">
            <a:spAutoFit/>
          </a:bodyPr>
          <a:lstStyle/>
          <a:p>
            <a:pPr>
              <a:spcBef>
                <a:spcPts val="600"/>
              </a:spcBef>
            </a:pPr>
            <a:r>
              <a:rPr lang="ja-JP" altLang="en-US" sz="1800"/>
              <a:t>学習データ</a:t>
            </a:r>
            <a:endParaRPr lang="en-US" altLang="ja-JP" sz="1800" dirty="0"/>
          </a:p>
          <a:p>
            <a:pPr>
              <a:spcBef>
                <a:spcPts val="600"/>
              </a:spcBef>
            </a:pPr>
            <a:r>
              <a:rPr lang="en-US" altLang="ja-JP" sz="1800" dirty="0"/>
              <a:t>N=2,003</a:t>
            </a:r>
          </a:p>
        </p:txBody>
      </p:sp>
      <p:sp>
        <p:nvSpPr>
          <p:cNvPr id="58" name="正方形/長方形 57">
            <a:extLst>
              <a:ext uri="{FF2B5EF4-FFF2-40B4-BE49-F238E27FC236}">
                <a16:creationId xmlns:a16="http://schemas.microsoft.com/office/drawing/2014/main" id="{545EF92B-DC52-9370-49F2-00A1F4D33C64}"/>
              </a:ext>
            </a:extLst>
          </p:cNvPr>
          <p:cNvSpPr/>
          <p:nvPr/>
        </p:nvSpPr>
        <p:spPr>
          <a:xfrm>
            <a:off x="13015839" y="12852773"/>
            <a:ext cx="11273134" cy="661720"/>
          </a:xfrm>
          <a:prstGeom prst="rect">
            <a:avLst/>
          </a:prstGeom>
          <a:solidFill>
            <a:schemeClr val="bg1">
              <a:lumMod val="95000"/>
            </a:schemeClr>
          </a:solidFill>
        </p:spPr>
        <p:txBody>
          <a:bodyPr wrap="square">
            <a:spAutoFit/>
          </a:bodyPr>
          <a:lstStyle/>
          <a:p>
            <a:pPr>
              <a:spcBef>
                <a:spcPts val="600"/>
              </a:spcBef>
            </a:pPr>
            <a:r>
              <a:rPr lang="ja-JP" altLang="en-US" sz="1600"/>
              <a:t>学習データ：</a:t>
            </a:r>
            <a:r>
              <a:rPr lang="en" altLang="ja-JP" sz="1600" dirty="0">
                <a:hlinkClick r:id="rId6"/>
              </a:rPr>
              <a:t>https://github.com/yukismd/SensorData_PdM/blob/main/data_modified/modeling_engine_partial_TRAIN.csv</a:t>
            </a:r>
            <a:endParaRPr lang="en-US" altLang="ja-JP" sz="1600" dirty="0"/>
          </a:p>
          <a:p>
            <a:pPr>
              <a:spcBef>
                <a:spcPts val="600"/>
              </a:spcBef>
            </a:pPr>
            <a:r>
              <a:rPr lang="ja-JP" altLang="en-US" sz="1600"/>
              <a:t>テストデータ：</a:t>
            </a:r>
            <a:r>
              <a:rPr lang="en" altLang="ja-JP" sz="1600" dirty="0">
                <a:hlinkClick r:id="rId7"/>
              </a:rPr>
              <a:t>https://github.com/yukismd/SensorData_PdM/blob/main/data_modified/modeling_engine_partial_TEST.csv</a:t>
            </a:r>
            <a:endParaRPr lang="en" altLang="ja-JP" sz="1600" dirty="0"/>
          </a:p>
        </p:txBody>
      </p:sp>
    </p:spTree>
    <p:extLst>
      <p:ext uri="{BB962C8B-B14F-4D97-AF65-F5344CB8AC3E}">
        <p14:creationId xmlns:p14="http://schemas.microsoft.com/office/powerpoint/2010/main" val="169764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9BD9-5A58-6CC0-35F8-189CAD27668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4BE41B-7AE0-BF39-BFC5-CF9D7A0BECA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4. </a:t>
            </a:r>
            <a:r>
              <a:rPr lang="ja-JP" altLang="en-US" sz="5400" b="1">
                <a:latin typeface="+mj-lt"/>
              </a:rPr>
              <a:t>モデリング用データの作成</a:t>
            </a:r>
            <a:endParaRPr lang="en-US" altLang="ja-JP" sz="5400" b="1" dirty="0">
              <a:latin typeface="+mj-lt"/>
            </a:endParaRPr>
          </a:p>
        </p:txBody>
      </p:sp>
      <p:pic>
        <p:nvPicPr>
          <p:cNvPr id="12" name="図 11">
            <a:extLst>
              <a:ext uri="{FF2B5EF4-FFF2-40B4-BE49-F238E27FC236}">
                <a16:creationId xmlns:a16="http://schemas.microsoft.com/office/drawing/2014/main" id="{FE3E0121-9384-5D9B-B714-A9A93AAADBC6}"/>
              </a:ext>
            </a:extLst>
          </p:cNvPr>
          <p:cNvPicPr>
            <a:picLocks noChangeAspect="1"/>
          </p:cNvPicPr>
          <p:nvPr/>
        </p:nvPicPr>
        <p:blipFill>
          <a:blip r:embed="rId2"/>
          <a:stretch>
            <a:fillRect/>
          </a:stretch>
        </p:blipFill>
        <p:spPr>
          <a:xfrm>
            <a:off x="12862213" y="6342961"/>
            <a:ext cx="10293433" cy="3668286"/>
          </a:xfrm>
          <a:prstGeom prst="rect">
            <a:avLst/>
          </a:prstGeom>
        </p:spPr>
      </p:pic>
      <p:sp>
        <p:nvSpPr>
          <p:cNvPr id="36" name="テキスト ボックス 35">
            <a:extLst>
              <a:ext uri="{FF2B5EF4-FFF2-40B4-BE49-F238E27FC236}">
                <a16:creationId xmlns:a16="http://schemas.microsoft.com/office/drawing/2014/main" id="{6BA741C5-D758-5C35-23EF-A0D44EBA6E92}"/>
              </a:ext>
            </a:extLst>
          </p:cNvPr>
          <p:cNvSpPr txBox="1"/>
          <p:nvPr/>
        </p:nvSpPr>
        <p:spPr>
          <a:xfrm>
            <a:off x="1337326" y="2358218"/>
            <a:ext cx="4271835" cy="461665"/>
          </a:xfrm>
          <a:prstGeom prst="rect">
            <a:avLst/>
          </a:prstGeom>
          <a:noFill/>
        </p:spPr>
        <p:txBody>
          <a:bodyPr wrap="square">
            <a:spAutoFit/>
          </a:bodyPr>
          <a:lstStyle/>
          <a:p>
            <a:pPr algn="ctr"/>
            <a:r>
              <a:rPr lang="ja-JP" altLang="en-US" sz="2400"/>
              <a:t>例）</a:t>
            </a:r>
            <a:r>
              <a:rPr lang="en-US" altLang="ja-JP" sz="2400" dirty="0" err="1"/>
              <a:t>unit_ID</a:t>
            </a:r>
            <a:r>
              <a:rPr lang="en-US" altLang="ja-JP" sz="2400" dirty="0"/>
              <a:t>=1 at cycles=120</a:t>
            </a:r>
          </a:p>
        </p:txBody>
      </p:sp>
      <p:sp>
        <p:nvSpPr>
          <p:cNvPr id="37" name="正方形/長方形 36">
            <a:extLst>
              <a:ext uri="{FF2B5EF4-FFF2-40B4-BE49-F238E27FC236}">
                <a16:creationId xmlns:a16="http://schemas.microsoft.com/office/drawing/2014/main" id="{1715E603-25E7-366E-08C4-9A98B53E11AA}"/>
              </a:ext>
            </a:extLst>
          </p:cNvPr>
          <p:cNvSpPr/>
          <p:nvPr/>
        </p:nvSpPr>
        <p:spPr>
          <a:xfrm>
            <a:off x="12839912" y="6749622"/>
            <a:ext cx="2580196" cy="23083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AD542C8C-C875-3707-BAC5-4625DE4CCF5B}"/>
              </a:ext>
            </a:extLst>
          </p:cNvPr>
          <p:cNvSpPr/>
          <p:nvPr/>
        </p:nvSpPr>
        <p:spPr>
          <a:xfrm>
            <a:off x="12836388" y="10274806"/>
            <a:ext cx="10319257" cy="369332"/>
          </a:xfrm>
          <a:prstGeom prst="rect">
            <a:avLst/>
          </a:prstGeom>
        </p:spPr>
        <p:txBody>
          <a:bodyPr wrap="square">
            <a:spAutoFit/>
          </a:bodyPr>
          <a:lstStyle/>
          <a:p>
            <a:pPr algn="ctr">
              <a:spcBef>
                <a:spcPts val="600"/>
              </a:spcBef>
            </a:pPr>
            <a:r>
              <a:rPr lang="ja-JP" altLang="en-US" sz="1800"/>
              <a:t>モデリルング用データ</a:t>
            </a:r>
            <a:endParaRPr lang="en-US" altLang="ja-JP" sz="1800" dirty="0"/>
          </a:p>
        </p:txBody>
      </p:sp>
      <p:pic>
        <p:nvPicPr>
          <p:cNvPr id="3" name="図 2">
            <a:extLst>
              <a:ext uri="{FF2B5EF4-FFF2-40B4-BE49-F238E27FC236}">
                <a16:creationId xmlns:a16="http://schemas.microsoft.com/office/drawing/2014/main" id="{F6859A31-9C00-9814-2EE9-64F95FDF48C1}"/>
              </a:ext>
            </a:extLst>
          </p:cNvPr>
          <p:cNvPicPr>
            <a:picLocks noChangeAspect="1"/>
          </p:cNvPicPr>
          <p:nvPr/>
        </p:nvPicPr>
        <p:blipFill>
          <a:blip r:embed="rId3"/>
          <a:stretch>
            <a:fillRect/>
          </a:stretch>
        </p:blipFill>
        <p:spPr>
          <a:xfrm>
            <a:off x="2530189" y="3762428"/>
            <a:ext cx="9635839" cy="8669840"/>
          </a:xfrm>
          <a:prstGeom prst="rect">
            <a:avLst/>
          </a:prstGeom>
        </p:spPr>
      </p:pic>
      <p:sp>
        <p:nvSpPr>
          <p:cNvPr id="4" name="正方形/長方形 3">
            <a:extLst>
              <a:ext uri="{FF2B5EF4-FFF2-40B4-BE49-F238E27FC236}">
                <a16:creationId xmlns:a16="http://schemas.microsoft.com/office/drawing/2014/main" id="{F5406BE8-58B5-4471-284E-C087CDA03161}"/>
              </a:ext>
            </a:extLst>
          </p:cNvPr>
          <p:cNvSpPr/>
          <p:nvPr/>
        </p:nvSpPr>
        <p:spPr>
          <a:xfrm>
            <a:off x="2530189" y="12184499"/>
            <a:ext cx="2796890" cy="23083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D0D920D-94FC-283A-D34F-C6B817B5AC7A}"/>
              </a:ext>
            </a:extLst>
          </p:cNvPr>
          <p:cNvSpPr/>
          <p:nvPr/>
        </p:nvSpPr>
        <p:spPr>
          <a:xfrm>
            <a:off x="15442408" y="6749622"/>
            <a:ext cx="7713237" cy="230832"/>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E520116-7CAD-4D8B-9CE0-0B22D2AA6B15}"/>
              </a:ext>
            </a:extLst>
          </p:cNvPr>
          <p:cNvSpPr/>
          <p:nvPr/>
        </p:nvSpPr>
        <p:spPr>
          <a:xfrm>
            <a:off x="5411724" y="4034131"/>
            <a:ext cx="6733522" cy="8129585"/>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_]</a:t>
            </a:r>
            <a:endParaRPr kumimoji="1" lang="ja-JP" altLang="en-US"/>
          </a:p>
        </p:txBody>
      </p:sp>
      <p:sp>
        <p:nvSpPr>
          <p:cNvPr id="7" name="正方形/長方形 6">
            <a:extLst>
              <a:ext uri="{FF2B5EF4-FFF2-40B4-BE49-F238E27FC236}">
                <a16:creationId xmlns:a16="http://schemas.microsoft.com/office/drawing/2014/main" id="{AD24E27D-8DFA-164F-07FA-1F57A849D206}"/>
              </a:ext>
            </a:extLst>
          </p:cNvPr>
          <p:cNvSpPr/>
          <p:nvPr/>
        </p:nvSpPr>
        <p:spPr>
          <a:xfrm>
            <a:off x="2006608" y="12703971"/>
            <a:ext cx="10319257" cy="369332"/>
          </a:xfrm>
          <a:prstGeom prst="rect">
            <a:avLst/>
          </a:prstGeom>
        </p:spPr>
        <p:txBody>
          <a:bodyPr wrap="square">
            <a:spAutoFit/>
          </a:bodyPr>
          <a:lstStyle/>
          <a:p>
            <a:pPr algn="ctr">
              <a:spcBef>
                <a:spcPts val="600"/>
              </a:spcBef>
            </a:pPr>
            <a:r>
              <a:rPr lang="ja-JP" altLang="en-US" sz="1800"/>
              <a:t>元センサーデータ</a:t>
            </a:r>
            <a:endParaRPr lang="en-US" altLang="ja-JP" sz="1800" dirty="0"/>
          </a:p>
        </p:txBody>
      </p:sp>
      <p:sp>
        <p:nvSpPr>
          <p:cNvPr id="9" name="左中かっこ 8">
            <a:extLst>
              <a:ext uri="{FF2B5EF4-FFF2-40B4-BE49-F238E27FC236}">
                <a16:creationId xmlns:a16="http://schemas.microsoft.com/office/drawing/2014/main" id="{CD9170F1-6C49-AB10-524D-A17822955BAB}"/>
              </a:ext>
            </a:extLst>
          </p:cNvPr>
          <p:cNvSpPr/>
          <p:nvPr/>
        </p:nvSpPr>
        <p:spPr>
          <a:xfrm>
            <a:off x="1944262" y="4034131"/>
            <a:ext cx="523581" cy="8129585"/>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946EBEB-8D06-BAA5-8DDC-BA8054080C00}"/>
              </a:ext>
            </a:extLst>
          </p:cNvPr>
          <p:cNvSpPr/>
          <p:nvPr/>
        </p:nvSpPr>
        <p:spPr>
          <a:xfrm>
            <a:off x="465534" y="7774182"/>
            <a:ext cx="1743584" cy="646331"/>
          </a:xfrm>
          <a:prstGeom prst="rect">
            <a:avLst/>
          </a:prstGeom>
        </p:spPr>
        <p:txBody>
          <a:bodyPr wrap="square">
            <a:spAutoFit/>
          </a:bodyPr>
          <a:lstStyle/>
          <a:p>
            <a:r>
              <a:rPr lang="en-US" altLang="ja-JP" sz="1800" dirty="0"/>
              <a:t>120 Cycle</a:t>
            </a:r>
            <a:r>
              <a:rPr lang="ja-JP" altLang="en-US" sz="1800"/>
              <a:t>の</a:t>
            </a:r>
            <a:endParaRPr lang="en-US" altLang="ja-JP" sz="1800" dirty="0"/>
          </a:p>
          <a:p>
            <a:r>
              <a:rPr lang="ja-JP" altLang="en-US" sz="1800"/>
              <a:t>直前</a:t>
            </a:r>
            <a:r>
              <a:rPr lang="en-US" altLang="ja-JP" sz="1800" dirty="0"/>
              <a:t>25 Cycle</a:t>
            </a:r>
          </a:p>
        </p:txBody>
      </p:sp>
      <p:cxnSp>
        <p:nvCxnSpPr>
          <p:cNvPr id="13" name="直線コネクタ 12">
            <a:extLst>
              <a:ext uri="{FF2B5EF4-FFF2-40B4-BE49-F238E27FC236}">
                <a16:creationId xmlns:a16="http://schemas.microsoft.com/office/drawing/2014/main" id="{7005C21E-A91B-55A5-F95E-C279D98A8CF5}"/>
              </a:ext>
            </a:extLst>
          </p:cNvPr>
          <p:cNvCxnSpPr>
            <a:cxnSpLocks/>
          </p:cNvCxnSpPr>
          <p:nvPr/>
        </p:nvCxnSpPr>
        <p:spPr>
          <a:xfrm>
            <a:off x="12192000" y="4821382"/>
            <a:ext cx="564162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97E19F9-E760-0423-448D-92926FE87038}"/>
              </a:ext>
            </a:extLst>
          </p:cNvPr>
          <p:cNvCxnSpPr>
            <a:cxnSpLocks/>
          </p:cNvCxnSpPr>
          <p:nvPr/>
        </p:nvCxnSpPr>
        <p:spPr>
          <a:xfrm>
            <a:off x="17823177" y="4821382"/>
            <a:ext cx="0" cy="176645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E44206-62F9-263D-7355-17F54DE22527}"/>
              </a:ext>
            </a:extLst>
          </p:cNvPr>
          <p:cNvCxnSpPr>
            <a:cxnSpLocks/>
          </p:cNvCxnSpPr>
          <p:nvPr/>
        </p:nvCxnSpPr>
        <p:spPr>
          <a:xfrm>
            <a:off x="5321681" y="12311421"/>
            <a:ext cx="89547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739DE98-4B0E-BB12-B26B-56F3D09E445E}"/>
              </a:ext>
            </a:extLst>
          </p:cNvPr>
          <p:cNvCxnSpPr>
            <a:cxnSpLocks/>
          </p:cNvCxnSpPr>
          <p:nvPr/>
        </p:nvCxnSpPr>
        <p:spPr>
          <a:xfrm flipV="1">
            <a:off x="14276414" y="7077694"/>
            <a:ext cx="0" cy="52340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5C1F58-5138-CCD4-F4A5-312EE90D695E}"/>
              </a:ext>
            </a:extLst>
          </p:cNvPr>
          <p:cNvSpPr txBox="1"/>
          <p:nvPr/>
        </p:nvSpPr>
        <p:spPr>
          <a:xfrm>
            <a:off x="10907271" y="675758"/>
            <a:ext cx="6445477" cy="584775"/>
          </a:xfrm>
          <a:prstGeom prst="rect">
            <a:avLst/>
          </a:prstGeom>
          <a:noFill/>
        </p:spPr>
        <p:txBody>
          <a:bodyPr wrap="square">
            <a:spAutoFit/>
          </a:bodyPr>
          <a:lstStyle/>
          <a:p>
            <a:r>
              <a:rPr lang="ja-JP" altLang="en-US" sz="3200">
                <a:latin typeface="+mj-lt"/>
              </a:rPr>
              <a:t>前ページ左のデータ変換詳細</a:t>
            </a:r>
            <a:endParaRPr lang="en-US" altLang="ja-JP" sz="3200" dirty="0"/>
          </a:p>
        </p:txBody>
      </p:sp>
      <p:sp>
        <p:nvSpPr>
          <p:cNvPr id="33" name="正方形/長方形 32">
            <a:extLst>
              <a:ext uri="{FF2B5EF4-FFF2-40B4-BE49-F238E27FC236}">
                <a16:creationId xmlns:a16="http://schemas.microsoft.com/office/drawing/2014/main" id="{06E56C1E-83F4-B187-C2A5-4E4AA4E9F90E}"/>
              </a:ext>
            </a:extLst>
          </p:cNvPr>
          <p:cNvSpPr/>
          <p:nvPr/>
        </p:nvSpPr>
        <p:spPr>
          <a:xfrm>
            <a:off x="13856186" y="4316642"/>
            <a:ext cx="8279659" cy="430887"/>
          </a:xfrm>
          <a:prstGeom prst="rect">
            <a:avLst/>
          </a:prstGeom>
        </p:spPr>
        <p:txBody>
          <a:bodyPr wrap="square">
            <a:spAutoFit/>
          </a:bodyPr>
          <a:lstStyle/>
          <a:p>
            <a:pPr>
              <a:spcBef>
                <a:spcPts val="600"/>
              </a:spcBef>
            </a:pPr>
            <a:r>
              <a:rPr lang="ja-JP" altLang="en-US" sz="2200">
                <a:solidFill>
                  <a:schemeClr val="accent5"/>
                </a:solidFill>
              </a:rPr>
              <a:t>直前</a:t>
            </a:r>
            <a:r>
              <a:rPr lang="en-US" altLang="ja-JP" sz="2200" dirty="0">
                <a:solidFill>
                  <a:schemeClr val="accent5"/>
                </a:solidFill>
              </a:rPr>
              <a:t>25 Cycle</a:t>
            </a:r>
            <a:r>
              <a:rPr lang="ja-JP" altLang="en-US" sz="2200">
                <a:solidFill>
                  <a:schemeClr val="accent5"/>
                </a:solidFill>
              </a:rPr>
              <a:t>におけるセンサー値の平均値と標準偏差を算出</a:t>
            </a:r>
            <a:endParaRPr lang="en-US" altLang="ja-JP" sz="2200" dirty="0">
              <a:solidFill>
                <a:schemeClr val="accent5"/>
              </a:solidFill>
            </a:endParaRPr>
          </a:p>
        </p:txBody>
      </p:sp>
      <p:sp>
        <p:nvSpPr>
          <p:cNvPr id="39" name="正方形/長方形 38">
            <a:extLst>
              <a:ext uri="{FF2B5EF4-FFF2-40B4-BE49-F238E27FC236}">
                <a16:creationId xmlns:a16="http://schemas.microsoft.com/office/drawing/2014/main" id="{60BBD8D0-B8BB-C204-CAF2-92C048C2F8D3}"/>
              </a:ext>
            </a:extLst>
          </p:cNvPr>
          <p:cNvSpPr/>
          <p:nvPr/>
        </p:nvSpPr>
        <p:spPr>
          <a:xfrm>
            <a:off x="14427937" y="11880024"/>
            <a:ext cx="7441461" cy="430887"/>
          </a:xfrm>
          <a:prstGeom prst="rect">
            <a:avLst/>
          </a:prstGeom>
        </p:spPr>
        <p:txBody>
          <a:bodyPr wrap="square">
            <a:spAutoFit/>
          </a:bodyPr>
          <a:lstStyle/>
          <a:p>
            <a:pPr>
              <a:spcBef>
                <a:spcPts val="600"/>
              </a:spcBef>
            </a:pPr>
            <a:r>
              <a:rPr lang="en-US" altLang="ja-JP" sz="2200" dirty="0">
                <a:solidFill>
                  <a:schemeClr val="accent1"/>
                </a:solidFill>
              </a:rPr>
              <a:t>Unit 1</a:t>
            </a:r>
            <a:r>
              <a:rPr lang="ja-JP" altLang="en-US" sz="2200">
                <a:solidFill>
                  <a:schemeClr val="accent1"/>
                </a:solidFill>
              </a:rPr>
              <a:t>の</a:t>
            </a:r>
            <a:r>
              <a:rPr lang="en-US" altLang="ja-JP" sz="2200" dirty="0">
                <a:solidFill>
                  <a:schemeClr val="accent1"/>
                </a:solidFill>
              </a:rPr>
              <a:t>120 Cycle</a:t>
            </a:r>
            <a:r>
              <a:rPr lang="ja-JP" altLang="en-US" sz="2200">
                <a:solidFill>
                  <a:schemeClr val="accent1"/>
                </a:solidFill>
              </a:rPr>
              <a:t>における情報</a:t>
            </a:r>
            <a:endParaRPr lang="en-US" altLang="ja-JP" sz="2200" dirty="0">
              <a:solidFill>
                <a:schemeClr val="accent1"/>
              </a:solidFill>
            </a:endParaRPr>
          </a:p>
        </p:txBody>
      </p:sp>
    </p:spTree>
    <p:extLst>
      <p:ext uri="{BB962C8B-B14F-4D97-AF65-F5344CB8AC3E}">
        <p14:creationId xmlns:p14="http://schemas.microsoft.com/office/powerpoint/2010/main" val="163683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593E-5CAD-3D9A-E7C0-F4A41C9F2A79}"/>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0E65AB8-A846-A3B2-C73F-B4D535A3F907}"/>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5. </a:t>
            </a:r>
            <a:r>
              <a:rPr lang="ja-JP" altLang="en-US" sz="5400" b="1">
                <a:latin typeface="+mj-lt"/>
              </a:rPr>
              <a:t>予測モデルの作成</a:t>
            </a:r>
            <a:endParaRPr lang="en-US" altLang="ja-JP" sz="5400" b="1" dirty="0">
              <a:latin typeface="+mj-lt"/>
            </a:endParaRPr>
          </a:p>
        </p:txBody>
      </p:sp>
      <p:pic>
        <p:nvPicPr>
          <p:cNvPr id="3" name="図 2">
            <a:extLst>
              <a:ext uri="{FF2B5EF4-FFF2-40B4-BE49-F238E27FC236}">
                <a16:creationId xmlns:a16="http://schemas.microsoft.com/office/drawing/2014/main" id="{2E6ECD24-32E2-9383-12C3-09DC8673CFE1}"/>
              </a:ext>
            </a:extLst>
          </p:cNvPr>
          <p:cNvPicPr>
            <a:picLocks noChangeAspect="1"/>
          </p:cNvPicPr>
          <p:nvPr/>
        </p:nvPicPr>
        <p:blipFill>
          <a:blip r:embed="rId2"/>
          <a:stretch>
            <a:fillRect/>
          </a:stretch>
        </p:blipFill>
        <p:spPr>
          <a:xfrm>
            <a:off x="3195000" y="3157779"/>
            <a:ext cx="11764610" cy="8410444"/>
          </a:xfrm>
          <a:prstGeom prst="rect">
            <a:avLst/>
          </a:prstGeom>
        </p:spPr>
      </p:pic>
      <p:sp>
        <p:nvSpPr>
          <p:cNvPr id="4" name="正方形/長方形 3">
            <a:extLst>
              <a:ext uri="{FF2B5EF4-FFF2-40B4-BE49-F238E27FC236}">
                <a16:creationId xmlns:a16="http://schemas.microsoft.com/office/drawing/2014/main" id="{CEA40681-216C-CF2F-FF14-A04628590516}"/>
              </a:ext>
            </a:extLst>
          </p:cNvPr>
          <p:cNvSpPr/>
          <p:nvPr/>
        </p:nvSpPr>
        <p:spPr>
          <a:xfrm>
            <a:off x="8654902" y="6533661"/>
            <a:ext cx="2785730" cy="590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D168111-B215-D37F-13A7-ACAF57AB179A}"/>
              </a:ext>
            </a:extLst>
          </p:cNvPr>
          <p:cNvSpPr/>
          <p:nvPr/>
        </p:nvSpPr>
        <p:spPr>
          <a:xfrm>
            <a:off x="11507575" y="5750396"/>
            <a:ext cx="1102638" cy="590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F88A1CC-188A-447B-D0B1-2C5D7D2E73E3}"/>
              </a:ext>
            </a:extLst>
          </p:cNvPr>
          <p:cNvSpPr/>
          <p:nvPr/>
        </p:nvSpPr>
        <p:spPr>
          <a:xfrm>
            <a:off x="13106003" y="4967637"/>
            <a:ext cx="1588191" cy="590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40E32DC-EC3E-3DAF-4168-75E1D39F278D}"/>
              </a:ext>
            </a:extLst>
          </p:cNvPr>
          <p:cNvSpPr txBox="1"/>
          <p:nvPr/>
        </p:nvSpPr>
        <p:spPr>
          <a:xfrm>
            <a:off x="1431026" y="1708515"/>
            <a:ext cx="20940116" cy="584775"/>
          </a:xfrm>
          <a:prstGeom prst="rect">
            <a:avLst/>
          </a:prstGeom>
          <a:noFill/>
        </p:spPr>
        <p:txBody>
          <a:bodyPr wrap="square">
            <a:spAutoFit/>
          </a:bodyPr>
          <a:lstStyle/>
          <a:p>
            <a:r>
              <a:rPr lang="en-US" altLang="ja-JP" sz="3200" dirty="0"/>
              <a:t>Driverless AI</a:t>
            </a:r>
            <a:r>
              <a:rPr lang="ja-JP" altLang="en-US" sz="3200"/>
              <a:t>の</a:t>
            </a:r>
            <a:r>
              <a:rPr lang="en-US" altLang="ja-JP" sz="3200" dirty="0"/>
              <a:t>Experiment</a:t>
            </a:r>
            <a:r>
              <a:rPr lang="ja-JP" altLang="en-US" sz="3200"/>
              <a:t>設定</a:t>
            </a:r>
            <a:endParaRPr lang="en-US" altLang="ja-JP" sz="3200" dirty="0"/>
          </a:p>
        </p:txBody>
      </p:sp>
      <p:cxnSp>
        <p:nvCxnSpPr>
          <p:cNvPr id="23" name="直線コネクタ 22">
            <a:extLst>
              <a:ext uri="{FF2B5EF4-FFF2-40B4-BE49-F238E27FC236}">
                <a16:creationId xmlns:a16="http://schemas.microsoft.com/office/drawing/2014/main" id="{B5B8F4E1-73AB-1D82-67DA-9B331AA801C3}"/>
              </a:ext>
            </a:extLst>
          </p:cNvPr>
          <p:cNvCxnSpPr>
            <a:cxnSpLocks/>
            <a:stCxn id="11" idx="3"/>
          </p:cNvCxnSpPr>
          <p:nvPr/>
        </p:nvCxnSpPr>
        <p:spPr>
          <a:xfrm>
            <a:off x="14694194" y="5262714"/>
            <a:ext cx="121211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AA72152-5B0F-CE85-2C12-4E392F4F1E35}"/>
              </a:ext>
            </a:extLst>
          </p:cNvPr>
          <p:cNvSpPr txBox="1"/>
          <p:nvPr/>
        </p:nvSpPr>
        <p:spPr>
          <a:xfrm>
            <a:off x="15948837" y="5031880"/>
            <a:ext cx="4271835" cy="461665"/>
          </a:xfrm>
          <a:prstGeom prst="rect">
            <a:avLst/>
          </a:prstGeom>
          <a:noFill/>
        </p:spPr>
        <p:txBody>
          <a:bodyPr wrap="square">
            <a:spAutoFit/>
          </a:bodyPr>
          <a:lstStyle/>
          <a:p>
            <a:r>
              <a:rPr lang="ja-JP" altLang="en-US" sz="2400"/>
              <a:t>テストデータの指定</a:t>
            </a:r>
            <a:endParaRPr lang="en-US" altLang="ja-JP" sz="2400" dirty="0"/>
          </a:p>
        </p:txBody>
      </p:sp>
      <p:cxnSp>
        <p:nvCxnSpPr>
          <p:cNvPr id="26" name="直線コネクタ 25">
            <a:extLst>
              <a:ext uri="{FF2B5EF4-FFF2-40B4-BE49-F238E27FC236}">
                <a16:creationId xmlns:a16="http://schemas.microsoft.com/office/drawing/2014/main" id="{72B2AE7A-9B18-00E6-BFDC-1EC701DA2EDA}"/>
              </a:ext>
            </a:extLst>
          </p:cNvPr>
          <p:cNvCxnSpPr>
            <a:cxnSpLocks/>
            <a:stCxn id="4" idx="3"/>
          </p:cNvCxnSpPr>
          <p:nvPr/>
        </p:nvCxnSpPr>
        <p:spPr>
          <a:xfrm flipV="1">
            <a:off x="11440632" y="6828737"/>
            <a:ext cx="4465675"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259F54A-8A68-A8C7-09EC-4189FD69E786}"/>
              </a:ext>
            </a:extLst>
          </p:cNvPr>
          <p:cNvSpPr txBox="1"/>
          <p:nvPr/>
        </p:nvSpPr>
        <p:spPr>
          <a:xfrm>
            <a:off x="15948837" y="6597904"/>
            <a:ext cx="7230140" cy="461665"/>
          </a:xfrm>
          <a:prstGeom prst="rect">
            <a:avLst/>
          </a:prstGeom>
          <a:noFill/>
        </p:spPr>
        <p:txBody>
          <a:bodyPr wrap="square">
            <a:spAutoFit/>
          </a:bodyPr>
          <a:lstStyle/>
          <a:p>
            <a:r>
              <a:rPr lang="ja-JP" altLang="en-US" sz="2400"/>
              <a:t>ターゲット変数（</a:t>
            </a:r>
            <a:r>
              <a:rPr lang="en-US" altLang="ja-JP" sz="2400" dirty="0" err="1"/>
              <a:t>time_to_deterioration</a:t>
            </a:r>
            <a:r>
              <a:rPr lang="ja-JP" altLang="en-US" sz="2400"/>
              <a:t>）の指定</a:t>
            </a:r>
            <a:endParaRPr lang="en-US" altLang="ja-JP" sz="2400" dirty="0"/>
          </a:p>
        </p:txBody>
      </p:sp>
      <p:cxnSp>
        <p:nvCxnSpPr>
          <p:cNvPr id="33" name="直線コネクタ 32">
            <a:extLst>
              <a:ext uri="{FF2B5EF4-FFF2-40B4-BE49-F238E27FC236}">
                <a16:creationId xmlns:a16="http://schemas.microsoft.com/office/drawing/2014/main" id="{AB87907B-5439-1E16-D9AF-0C992B574BF2}"/>
              </a:ext>
            </a:extLst>
          </p:cNvPr>
          <p:cNvCxnSpPr>
            <a:cxnSpLocks/>
            <a:stCxn id="5" idx="2"/>
          </p:cNvCxnSpPr>
          <p:nvPr/>
        </p:nvCxnSpPr>
        <p:spPr>
          <a:xfrm>
            <a:off x="12058894" y="6340549"/>
            <a:ext cx="0" cy="19741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9889AF1-E850-D9C4-E916-A4964238636F}"/>
              </a:ext>
            </a:extLst>
          </p:cNvPr>
          <p:cNvCxnSpPr>
            <a:cxnSpLocks/>
          </p:cNvCxnSpPr>
          <p:nvPr/>
        </p:nvCxnSpPr>
        <p:spPr>
          <a:xfrm flipV="1">
            <a:off x="12058894" y="8317645"/>
            <a:ext cx="4465675"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E70979B-3224-E77E-C889-7F5A15859A75}"/>
              </a:ext>
            </a:extLst>
          </p:cNvPr>
          <p:cNvSpPr txBox="1"/>
          <p:nvPr/>
        </p:nvSpPr>
        <p:spPr>
          <a:xfrm>
            <a:off x="16584337" y="8083828"/>
            <a:ext cx="6594640" cy="2385268"/>
          </a:xfrm>
          <a:prstGeom prst="rect">
            <a:avLst/>
          </a:prstGeom>
          <a:noFill/>
        </p:spPr>
        <p:txBody>
          <a:bodyPr wrap="square">
            <a:spAutoFit/>
          </a:bodyPr>
          <a:lstStyle/>
          <a:p>
            <a:pPr>
              <a:spcBef>
                <a:spcPts val="600"/>
              </a:spcBef>
            </a:pPr>
            <a:r>
              <a:rPr lang="en-US" altLang="ja-JP" sz="2400" dirty="0"/>
              <a:t>Fold Column</a:t>
            </a:r>
            <a:r>
              <a:rPr lang="ja-JP" altLang="en-US" sz="2400"/>
              <a:t>（</a:t>
            </a:r>
            <a:r>
              <a:rPr lang="en-US" altLang="ja-JP" sz="2400" dirty="0" err="1"/>
              <a:t>unit_ID</a:t>
            </a:r>
            <a:r>
              <a:rPr lang="ja-JP" altLang="en-US" sz="2400"/>
              <a:t>）の指定</a:t>
            </a:r>
            <a:endParaRPr lang="en-US" altLang="ja-JP" sz="2400" dirty="0"/>
          </a:p>
          <a:p>
            <a:pPr marL="342900" indent="-342900">
              <a:spcBef>
                <a:spcPts val="600"/>
              </a:spcBef>
              <a:buFont typeface="Arial" panose="020B0604020202020204" pitchFamily="34" charset="0"/>
              <a:buChar char="•"/>
            </a:pPr>
            <a:r>
              <a:rPr lang="en-US" altLang="ja-JP" sz="2400" dirty="0"/>
              <a:t>Fold Column</a:t>
            </a:r>
            <a:r>
              <a:rPr lang="ja-JP" altLang="en-US" sz="2400"/>
              <a:t>は、</a:t>
            </a:r>
            <a:r>
              <a:rPr lang="en-US" altLang="ja-JP" sz="2400" dirty="0"/>
              <a:t>k</a:t>
            </a:r>
            <a:r>
              <a:rPr lang="ja-JP" altLang="en-US" sz="2400"/>
              <a:t>分割検証法において、同じ</a:t>
            </a:r>
            <a:r>
              <a:rPr lang="en-US" altLang="ja-JP" sz="2400" dirty="0"/>
              <a:t>ID</a:t>
            </a:r>
            <a:r>
              <a:rPr lang="ja-JP" altLang="en-US" sz="2400"/>
              <a:t>は同じクループに入るように指定。今回は同じ</a:t>
            </a:r>
            <a:r>
              <a:rPr lang="en-US" altLang="ja-JP" sz="2400" dirty="0"/>
              <a:t>Unit</a:t>
            </a:r>
            <a:r>
              <a:rPr lang="ja-JP" altLang="en-US" sz="2400"/>
              <a:t>内で複数のオブザベーションがあるので、リーク（スコアが不意に良く見えてします）を防ぐために指定</a:t>
            </a:r>
            <a:endParaRPr lang="en-US" altLang="ja-JP" sz="2400" dirty="0"/>
          </a:p>
        </p:txBody>
      </p:sp>
      <p:sp>
        <p:nvSpPr>
          <p:cNvPr id="2" name="正方形/長方形 1">
            <a:extLst>
              <a:ext uri="{FF2B5EF4-FFF2-40B4-BE49-F238E27FC236}">
                <a16:creationId xmlns:a16="http://schemas.microsoft.com/office/drawing/2014/main" id="{0A970179-5516-266F-E79C-76BDF421A8D0}"/>
              </a:ext>
            </a:extLst>
          </p:cNvPr>
          <p:cNvSpPr/>
          <p:nvPr/>
        </p:nvSpPr>
        <p:spPr>
          <a:xfrm>
            <a:off x="234441" y="12918449"/>
            <a:ext cx="11273134" cy="661720"/>
          </a:xfrm>
          <a:prstGeom prst="rect">
            <a:avLst/>
          </a:prstGeom>
          <a:solidFill>
            <a:schemeClr val="bg1">
              <a:lumMod val="95000"/>
            </a:schemeClr>
          </a:solidFill>
        </p:spPr>
        <p:txBody>
          <a:bodyPr wrap="square">
            <a:spAutoFit/>
          </a:bodyPr>
          <a:lstStyle/>
          <a:p>
            <a:pPr>
              <a:spcBef>
                <a:spcPts val="600"/>
              </a:spcBef>
            </a:pPr>
            <a:r>
              <a:rPr lang="ja-JP" altLang="en-US" sz="1600"/>
              <a:t>学習データ：</a:t>
            </a:r>
            <a:r>
              <a:rPr lang="en" altLang="ja-JP" sz="1600" dirty="0">
                <a:hlinkClick r:id="rId3"/>
              </a:rPr>
              <a:t>https://github.com/yukismd/SensorData_PdM/blob/main/data_modified/modeling_engine_partial_TRAIN.csv</a:t>
            </a:r>
            <a:endParaRPr lang="en-US" altLang="ja-JP" sz="1600" dirty="0"/>
          </a:p>
          <a:p>
            <a:pPr>
              <a:spcBef>
                <a:spcPts val="600"/>
              </a:spcBef>
            </a:pPr>
            <a:r>
              <a:rPr lang="ja-JP" altLang="en-US" sz="1600"/>
              <a:t>テストデータ：</a:t>
            </a:r>
            <a:r>
              <a:rPr lang="en" altLang="ja-JP" sz="1600" dirty="0">
                <a:hlinkClick r:id="rId4"/>
              </a:rPr>
              <a:t>https://github.com/yukismd/SensorData_PdM/blob/main/data_modified/modeling_engine_partial_TEST.csv</a:t>
            </a:r>
            <a:endParaRPr lang="en" altLang="ja-JP" sz="1600" dirty="0"/>
          </a:p>
        </p:txBody>
      </p:sp>
    </p:spTree>
    <p:extLst>
      <p:ext uri="{BB962C8B-B14F-4D97-AF65-F5344CB8AC3E}">
        <p14:creationId xmlns:p14="http://schemas.microsoft.com/office/powerpoint/2010/main" val="106590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5737-4867-CB42-5752-FB1D5B65E5D3}"/>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1047832B-B9AE-583D-EECD-B86671F400A5}"/>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6. </a:t>
            </a:r>
            <a:r>
              <a:rPr lang="ja-JP" altLang="en-US" sz="5400" b="1">
                <a:latin typeface="+mj-lt"/>
              </a:rPr>
              <a:t>精度確認やモデルの解釈</a:t>
            </a:r>
            <a:endParaRPr lang="en-US" altLang="ja-JP" sz="5400" b="1" dirty="0">
              <a:latin typeface="+mj-lt"/>
            </a:endParaRPr>
          </a:p>
        </p:txBody>
      </p:sp>
      <p:pic>
        <p:nvPicPr>
          <p:cNvPr id="5" name="図 4">
            <a:extLst>
              <a:ext uri="{FF2B5EF4-FFF2-40B4-BE49-F238E27FC236}">
                <a16:creationId xmlns:a16="http://schemas.microsoft.com/office/drawing/2014/main" id="{FDEAA7B2-C10B-9A63-5707-4F56DB9C4409}"/>
              </a:ext>
            </a:extLst>
          </p:cNvPr>
          <p:cNvPicPr>
            <a:picLocks noChangeAspect="1"/>
          </p:cNvPicPr>
          <p:nvPr/>
        </p:nvPicPr>
        <p:blipFill>
          <a:blip r:embed="rId2"/>
          <a:stretch>
            <a:fillRect/>
          </a:stretch>
        </p:blipFill>
        <p:spPr>
          <a:xfrm>
            <a:off x="2570926" y="2663353"/>
            <a:ext cx="19160868" cy="10342116"/>
          </a:xfrm>
          <a:prstGeom prst="rect">
            <a:avLst/>
          </a:prstGeom>
        </p:spPr>
      </p:pic>
      <p:sp>
        <p:nvSpPr>
          <p:cNvPr id="9" name="テキスト ボックス 8">
            <a:extLst>
              <a:ext uri="{FF2B5EF4-FFF2-40B4-BE49-F238E27FC236}">
                <a16:creationId xmlns:a16="http://schemas.microsoft.com/office/drawing/2014/main" id="{A22FFA6D-9A8B-B14D-05AB-079362216168}"/>
              </a:ext>
            </a:extLst>
          </p:cNvPr>
          <p:cNvSpPr txBox="1"/>
          <p:nvPr/>
        </p:nvSpPr>
        <p:spPr>
          <a:xfrm>
            <a:off x="1431026" y="1708515"/>
            <a:ext cx="20940116" cy="584775"/>
          </a:xfrm>
          <a:prstGeom prst="rect">
            <a:avLst/>
          </a:prstGeom>
          <a:noFill/>
        </p:spPr>
        <p:txBody>
          <a:bodyPr wrap="square">
            <a:spAutoFit/>
          </a:bodyPr>
          <a:lstStyle/>
          <a:p>
            <a:r>
              <a:rPr lang="en-US" altLang="ja-JP" sz="3200" dirty="0"/>
              <a:t>Driverless AI</a:t>
            </a:r>
            <a:r>
              <a:rPr lang="ja-JP" altLang="en-US" sz="3200"/>
              <a:t>の</a:t>
            </a:r>
            <a:r>
              <a:rPr lang="en-US" altLang="ja-JP" sz="3200" dirty="0"/>
              <a:t>Experiment</a:t>
            </a:r>
            <a:r>
              <a:rPr lang="ja-JP" altLang="en-US" sz="3200"/>
              <a:t>完了画面</a:t>
            </a:r>
            <a:endParaRPr lang="en-US" altLang="ja-JP" sz="3200" dirty="0"/>
          </a:p>
        </p:txBody>
      </p:sp>
    </p:spTree>
    <p:extLst>
      <p:ext uri="{BB962C8B-B14F-4D97-AF65-F5344CB8AC3E}">
        <p14:creationId xmlns:p14="http://schemas.microsoft.com/office/powerpoint/2010/main" val="2536881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7BEF-4D32-5077-2401-ED51F3DADD4A}"/>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CD69F5E9-02CB-EF79-3AB9-4264EF1BEF05}"/>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6. </a:t>
            </a:r>
            <a:r>
              <a:rPr lang="ja-JP" altLang="en-US" sz="5400" b="1">
                <a:latin typeface="+mj-lt"/>
              </a:rPr>
              <a:t>精度確認やモデルの解釈</a:t>
            </a:r>
            <a:r>
              <a:rPr lang="en-US" altLang="ja-JP" sz="5400" b="1" dirty="0">
                <a:latin typeface="+mj-lt"/>
              </a:rPr>
              <a:t> – </a:t>
            </a:r>
            <a:r>
              <a:rPr lang="ja-JP" altLang="en-US" sz="5400" b="1">
                <a:latin typeface="+mj-lt"/>
              </a:rPr>
              <a:t>予測精度</a:t>
            </a:r>
            <a:endParaRPr lang="en-US" altLang="ja-JP" sz="5400" b="1" dirty="0">
              <a:latin typeface="+mj-lt"/>
            </a:endParaRPr>
          </a:p>
        </p:txBody>
      </p:sp>
      <p:pic>
        <p:nvPicPr>
          <p:cNvPr id="2" name="図 1">
            <a:extLst>
              <a:ext uri="{FF2B5EF4-FFF2-40B4-BE49-F238E27FC236}">
                <a16:creationId xmlns:a16="http://schemas.microsoft.com/office/drawing/2014/main" id="{6C32F9E3-5BB0-9D4E-1328-84FD966ECE65}"/>
              </a:ext>
            </a:extLst>
          </p:cNvPr>
          <p:cNvPicPr>
            <a:picLocks noChangeAspect="1"/>
          </p:cNvPicPr>
          <p:nvPr/>
        </p:nvPicPr>
        <p:blipFill>
          <a:blip r:embed="rId2"/>
          <a:stretch>
            <a:fillRect/>
          </a:stretch>
        </p:blipFill>
        <p:spPr>
          <a:xfrm>
            <a:off x="6123094" y="3674764"/>
            <a:ext cx="7632368" cy="5286353"/>
          </a:xfrm>
          <a:prstGeom prst="rect">
            <a:avLst/>
          </a:prstGeom>
        </p:spPr>
      </p:pic>
      <p:pic>
        <p:nvPicPr>
          <p:cNvPr id="3" name="図 2">
            <a:extLst>
              <a:ext uri="{FF2B5EF4-FFF2-40B4-BE49-F238E27FC236}">
                <a16:creationId xmlns:a16="http://schemas.microsoft.com/office/drawing/2014/main" id="{2CE15233-61CB-45A9-27A2-FBCB1D95AE37}"/>
              </a:ext>
            </a:extLst>
          </p:cNvPr>
          <p:cNvPicPr>
            <a:picLocks noChangeAspect="1"/>
          </p:cNvPicPr>
          <p:nvPr/>
        </p:nvPicPr>
        <p:blipFill>
          <a:blip r:embed="rId3"/>
          <a:stretch>
            <a:fillRect/>
          </a:stretch>
        </p:blipFill>
        <p:spPr>
          <a:xfrm>
            <a:off x="14738774" y="3657800"/>
            <a:ext cx="7632368" cy="5303317"/>
          </a:xfrm>
          <a:prstGeom prst="rect">
            <a:avLst/>
          </a:prstGeom>
        </p:spPr>
      </p:pic>
      <p:graphicFrame>
        <p:nvGraphicFramePr>
          <p:cNvPr id="4" name="表 3">
            <a:extLst>
              <a:ext uri="{FF2B5EF4-FFF2-40B4-BE49-F238E27FC236}">
                <a16:creationId xmlns:a16="http://schemas.microsoft.com/office/drawing/2014/main" id="{3CEE1D45-5F8D-4892-335F-3F9497C82CC5}"/>
              </a:ext>
            </a:extLst>
          </p:cNvPr>
          <p:cNvGraphicFramePr>
            <a:graphicFrameLocks noGrp="1"/>
          </p:cNvGraphicFramePr>
          <p:nvPr>
            <p:extLst>
              <p:ext uri="{D42A27DB-BD31-4B8C-83A1-F6EECF244321}">
                <p14:modId xmlns:p14="http://schemas.microsoft.com/office/powerpoint/2010/main" val="806628077"/>
              </p:ext>
            </p:extLst>
          </p:nvPr>
        </p:nvGraphicFramePr>
        <p:xfrm>
          <a:off x="918803" y="4707293"/>
          <a:ext cx="4220979" cy="1752888"/>
        </p:xfrm>
        <a:graphic>
          <a:graphicData uri="http://schemas.openxmlformats.org/drawingml/2006/table">
            <a:tbl>
              <a:tblPr>
                <a:tableStyleId>{5C22544A-7EE6-4342-B048-85BDC9FD1C3A}</a:tableStyleId>
              </a:tblPr>
              <a:tblGrid>
                <a:gridCol w="1406993">
                  <a:extLst>
                    <a:ext uri="{9D8B030D-6E8A-4147-A177-3AD203B41FA5}">
                      <a16:colId xmlns:a16="http://schemas.microsoft.com/office/drawing/2014/main" val="1129126664"/>
                    </a:ext>
                  </a:extLst>
                </a:gridCol>
                <a:gridCol w="1406993">
                  <a:extLst>
                    <a:ext uri="{9D8B030D-6E8A-4147-A177-3AD203B41FA5}">
                      <a16:colId xmlns:a16="http://schemas.microsoft.com/office/drawing/2014/main" val="625476063"/>
                    </a:ext>
                  </a:extLst>
                </a:gridCol>
                <a:gridCol w="1406993">
                  <a:extLst>
                    <a:ext uri="{9D8B030D-6E8A-4147-A177-3AD203B41FA5}">
                      <a16:colId xmlns:a16="http://schemas.microsoft.com/office/drawing/2014/main" val="3983706702"/>
                    </a:ext>
                  </a:extLst>
                </a:gridCol>
              </a:tblGrid>
              <a:tr h="438222">
                <a:tc>
                  <a:txBody>
                    <a:bodyPr/>
                    <a:lstStyle/>
                    <a:p>
                      <a:pPr algn="ctr" fontAlgn="ctr"/>
                      <a:endParaRPr lang="ja-JP" altLang="en-US" sz="18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tc>
                  <a:txBody>
                    <a:bodyPr/>
                    <a:lstStyle/>
                    <a:p>
                      <a:pPr algn="ctr" fontAlgn="ctr"/>
                      <a:r>
                        <a:rPr lang="en" sz="1800" b="1" u="none" strike="noStrike" dirty="0" err="1">
                          <a:effectLst/>
                        </a:rPr>
                        <a:t>検証</a:t>
                      </a:r>
                      <a:endParaRPr lang="en" sz="18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65000"/>
                      </a:schemeClr>
                    </a:solidFill>
                  </a:tcPr>
                </a:tc>
                <a:tc>
                  <a:txBody>
                    <a:bodyPr/>
                    <a:lstStyle/>
                    <a:p>
                      <a:pPr algn="ctr" fontAlgn="ctr"/>
                      <a:r>
                        <a:rPr lang="ja-JP" altLang="en-US" sz="1800" b="1" u="none" strike="noStrike">
                          <a:effectLst/>
                        </a:rPr>
                        <a:t>テスト</a:t>
                      </a:r>
                      <a:endParaRPr lang="en" sz="18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65000"/>
                      </a:schemeClr>
                    </a:solidFill>
                  </a:tcPr>
                </a:tc>
                <a:extLst>
                  <a:ext uri="{0D108BD9-81ED-4DB2-BD59-A6C34878D82A}">
                    <a16:rowId xmlns:a16="http://schemas.microsoft.com/office/drawing/2014/main" val="3770626777"/>
                  </a:ext>
                </a:extLst>
              </a:tr>
              <a:tr h="438222">
                <a:tc>
                  <a:txBody>
                    <a:bodyPr/>
                    <a:lstStyle/>
                    <a:p>
                      <a:pPr algn="ctr" fontAlgn="ctr"/>
                      <a:r>
                        <a:rPr lang="en" sz="1800" b="1" u="none" strike="noStrike" dirty="0">
                          <a:effectLst/>
                        </a:rPr>
                        <a:t>RMSE</a:t>
                      </a:r>
                      <a:endParaRPr lang="en" sz="18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65000"/>
                      </a:schemeClr>
                    </a:solidFill>
                  </a:tcPr>
                </a:tc>
                <a:tc>
                  <a:txBody>
                    <a:bodyPr/>
                    <a:lstStyle/>
                    <a:p>
                      <a:pPr algn="ctr" fontAlgn="ctr"/>
                      <a:r>
                        <a:rPr lang="en-US" altLang="ja-JP" sz="1800" u="none" strike="noStrike">
                          <a:effectLst/>
                        </a:rPr>
                        <a:t>31.00805</a:t>
                      </a:r>
                      <a:endParaRPr lang="en-US" altLang="ja-JP" sz="18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tc>
                  <a:txBody>
                    <a:bodyPr/>
                    <a:lstStyle/>
                    <a:p>
                      <a:pPr algn="ctr" fontAlgn="ctr"/>
                      <a:r>
                        <a:rPr lang="en-US" altLang="ja-JP" sz="1800" u="none" strike="noStrike" dirty="0">
                          <a:effectLst/>
                        </a:rPr>
                        <a:t>37.88478</a:t>
                      </a:r>
                      <a:endParaRPr lang="en-US" altLang="ja-JP" sz="18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extLst>
                  <a:ext uri="{0D108BD9-81ED-4DB2-BD59-A6C34878D82A}">
                    <a16:rowId xmlns:a16="http://schemas.microsoft.com/office/drawing/2014/main" val="642450357"/>
                  </a:ext>
                </a:extLst>
              </a:tr>
              <a:tr h="438222">
                <a:tc>
                  <a:txBody>
                    <a:bodyPr/>
                    <a:lstStyle/>
                    <a:p>
                      <a:pPr algn="ctr" fontAlgn="ctr"/>
                      <a:r>
                        <a:rPr lang="en" sz="1800" b="1" u="none" strike="noStrike" dirty="0">
                          <a:effectLst/>
                        </a:rPr>
                        <a:t>MAE</a:t>
                      </a:r>
                      <a:endParaRPr lang="en" sz="18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65000"/>
                      </a:schemeClr>
                    </a:solidFill>
                  </a:tcPr>
                </a:tc>
                <a:tc>
                  <a:txBody>
                    <a:bodyPr/>
                    <a:lstStyle/>
                    <a:p>
                      <a:pPr algn="ctr" fontAlgn="ctr"/>
                      <a:r>
                        <a:rPr lang="en-US" altLang="ja-JP" sz="1800" u="none" strike="noStrike" dirty="0">
                          <a:effectLst/>
                        </a:rPr>
                        <a:t>23.41947</a:t>
                      </a:r>
                      <a:endParaRPr lang="en-US" altLang="ja-JP" sz="18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tc>
                  <a:txBody>
                    <a:bodyPr/>
                    <a:lstStyle/>
                    <a:p>
                      <a:pPr algn="ctr" fontAlgn="ctr"/>
                      <a:r>
                        <a:rPr lang="en-US" altLang="ja-JP" sz="1800" u="none" strike="noStrike" dirty="0">
                          <a:effectLst/>
                        </a:rPr>
                        <a:t>26.94281</a:t>
                      </a:r>
                      <a:endParaRPr lang="en-US" altLang="ja-JP" sz="18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extLst>
                  <a:ext uri="{0D108BD9-81ED-4DB2-BD59-A6C34878D82A}">
                    <a16:rowId xmlns:a16="http://schemas.microsoft.com/office/drawing/2014/main" val="620304070"/>
                  </a:ext>
                </a:extLst>
              </a:tr>
              <a:tr h="438222">
                <a:tc>
                  <a:txBody>
                    <a:bodyPr/>
                    <a:lstStyle/>
                    <a:p>
                      <a:pPr algn="ctr" fontAlgn="ctr"/>
                      <a:r>
                        <a:rPr lang="en" sz="1800" b="1" u="none" strike="noStrike" dirty="0">
                          <a:effectLst/>
                        </a:rPr>
                        <a:t>R2</a:t>
                      </a:r>
                      <a:endParaRPr lang="en" sz="18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65000"/>
                      </a:schemeClr>
                    </a:solidFill>
                  </a:tcPr>
                </a:tc>
                <a:tc>
                  <a:txBody>
                    <a:bodyPr/>
                    <a:lstStyle/>
                    <a:p>
                      <a:pPr algn="ctr" fontAlgn="ctr"/>
                      <a:r>
                        <a:rPr lang="en-US" altLang="ja-JP" sz="1800" u="none" strike="noStrike">
                          <a:effectLst/>
                        </a:rPr>
                        <a:t>0.5762772</a:t>
                      </a:r>
                      <a:endParaRPr lang="en-US" altLang="ja-JP" sz="18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tc>
                  <a:txBody>
                    <a:bodyPr/>
                    <a:lstStyle/>
                    <a:p>
                      <a:pPr algn="ctr" fontAlgn="ctr"/>
                      <a:r>
                        <a:rPr lang="en-US" altLang="ja-JP" sz="1800" u="none" strike="noStrike" dirty="0">
                          <a:effectLst/>
                        </a:rPr>
                        <a:t>0.484234</a:t>
                      </a:r>
                      <a:endParaRPr lang="en-US" altLang="ja-JP" sz="18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bg1">
                        <a:lumMod val="85000"/>
                      </a:schemeClr>
                    </a:solidFill>
                  </a:tcPr>
                </a:tc>
                <a:extLst>
                  <a:ext uri="{0D108BD9-81ED-4DB2-BD59-A6C34878D82A}">
                    <a16:rowId xmlns:a16="http://schemas.microsoft.com/office/drawing/2014/main" val="2012964567"/>
                  </a:ext>
                </a:extLst>
              </a:tr>
            </a:tbl>
          </a:graphicData>
        </a:graphic>
      </p:graphicFrame>
      <p:sp>
        <p:nvSpPr>
          <p:cNvPr id="13" name="テキスト ボックス 12">
            <a:extLst>
              <a:ext uri="{FF2B5EF4-FFF2-40B4-BE49-F238E27FC236}">
                <a16:creationId xmlns:a16="http://schemas.microsoft.com/office/drawing/2014/main" id="{F19B0A35-1156-DF35-5A77-8B2A4BE3F5CE}"/>
              </a:ext>
            </a:extLst>
          </p:cNvPr>
          <p:cNvSpPr txBox="1"/>
          <p:nvPr/>
        </p:nvSpPr>
        <p:spPr>
          <a:xfrm>
            <a:off x="6123094" y="3146444"/>
            <a:ext cx="7632368" cy="400110"/>
          </a:xfrm>
          <a:prstGeom prst="rect">
            <a:avLst/>
          </a:prstGeom>
          <a:noFill/>
        </p:spPr>
        <p:txBody>
          <a:bodyPr wrap="square">
            <a:spAutoFit/>
          </a:bodyPr>
          <a:lstStyle/>
          <a:p>
            <a:pPr algn="ctr"/>
            <a:r>
              <a:rPr lang="ja-JP" altLang="en-US" sz="2000"/>
              <a:t>予測</a:t>
            </a:r>
            <a:r>
              <a:rPr lang="en-US" altLang="ja-JP" sz="2000" dirty="0"/>
              <a:t>(</a:t>
            </a:r>
            <a:r>
              <a:rPr lang="ja-JP" altLang="en-US" sz="2000"/>
              <a:t>横軸</a:t>
            </a:r>
            <a:r>
              <a:rPr lang="en-US" altLang="ja-JP" sz="2000" dirty="0"/>
              <a:t>) vs </a:t>
            </a:r>
            <a:r>
              <a:rPr lang="ja-JP" altLang="en-US" sz="2000"/>
              <a:t>実測</a:t>
            </a:r>
            <a:r>
              <a:rPr lang="en-US" altLang="ja-JP" sz="2000" dirty="0"/>
              <a:t>(</a:t>
            </a:r>
            <a:r>
              <a:rPr lang="ja-JP" altLang="en-US" sz="2000"/>
              <a:t>縦軸</a:t>
            </a:r>
            <a:r>
              <a:rPr lang="en-US" altLang="ja-JP" sz="2000" dirty="0"/>
              <a:t>) – </a:t>
            </a:r>
            <a:r>
              <a:rPr lang="ja-JP" altLang="en-US" sz="2000"/>
              <a:t>検証データ</a:t>
            </a:r>
            <a:endParaRPr lang="en-US" altLang="ja-JP" sz="2000" dirty="0"/>
          </a:p>
        </p:txBody>
      </p:sp>
      <p:sp>
        <p:nvSpPr>
          <p:cNvPr id="14" name="テキスト ボックス 13">
            <a:extLst>
              <a:ext uri="{FF2B5EF4-FFF2-40B4-BE49-F238E27FC236}">
                <a16:creationId xmlns:a16="http://schemas.microsoft.com/office/drawing/2014/main" id="{E2C364CC-57BA-2AB6-CD90-348B1639B658}"/>
              </a:ext>
            </a:extLst>
          </p:cNvPr>
          <p:cNvSpPr txBox="1"/>
          <p:nvPr/>
        </p:nvSpPr>
        <p:spPr>
          <a:xfrm>
            <a:off x="14738774" y="3146444"/>
            <a:ext cx="7632368" cy="400110"/>
          </a:xfrm>
          <a:prstGeom prst="rect">
            <a:avLst/>
          </a:prstGeom>
          <a:noFill/>
        </p:spPr>
        <p:txBody>
          <a:bodyPr wrap="square">
            <a:spAutoFit/>
          </a:bodyPr>
          <a:lstStyle/>
          <a:p>
            <a:pPr algn="ctr"/>
            <a:r>
              <a:rPr lang="ja-JP" altLang="en-US" sz="2000"/>
              <a:t>予測</a:t>
            </a:r>
            <a:r>
              <a:rPr lang="en-US" altLang="ja-JP" sz="2000" dirty="0"/>
              <a:t>(</a:t>
            </a:r>
            <a:r>
              <a:rPr lang="ja-JP" altLang="en-US" sz="2000"/>
              <a:t>横軸</a:t>
            </a:r>
            <a:r>
              <a:rPr lang="en-US" altLang="ja-JP" sz="2000" dirty="0"/>
              <a:t>) vs </a:t>
            </a:r>
            <a:r>
              <a:rPr lang="ja-JP" altLang="en-US" sz="2000"/>
              <a:t>実測</a:t>
            </a:r>
            <a:r>
              <a:rPr lang="en-US" altLang="ja-JP" sz="2000" dirty="0"/>
              <a:t>(</a:t>
            </a:r>
            <a:r>
              <a:rPr lang="ja-JP" altLang="en-US" sz="2000"/>
              <a:t>縦軸</a:t>
            </a:r>
            <a:r>
              <a:rPr lang="en-US" altLang="ja-JP" sz="2000" dirty="0"/>
              <a:t>) – </a:t>
            </a:r>
            <a:r>
              <a:rPr lang="ja-JP" altLang="en-US" sz="2000"/>
              <a:t>テストデータ</a:t>
            </a:r>
            <a:endParaRPr lang="en-US" altLang="ja-JP" sz="2000" dirty="0"/>
          </a:p>
        </p:txBody>
      </p:sp>
      <p:sp>
        <p:nvSpPr>
          <p:cNvPr id="15" name="テキスト ボックス 14">
            <a:extLst>
              <a:ext uri="{FF2B5EF4-FFF2-40B4-BE49-F238E27FC236}">
                <a16:creationId xmlns:a16="http://schemas.microsoft.com/office/drawing/2014/main" id="{EFC2107D-73C8-C3B9-ABFE-69E86D4EA97F}"/>
              </a:ext>
            </a:extLst>
          </p:cNvPr>
          <p:cNvSpPr txBox="1"/>
          <p:nvPr/>
        </p:nvSpPr>
        <p:spPr>
          <a:xfrm>
            <a:off x="918803" y="4124302"/>
            <a:ext cx="4220978" cy="400110"/>
          </a:xfrm>
          <a:prstGeom prst="rect">
            <a:avLst/>
          </a:prstGeom>
          <a:noFill/>
        </p:spPr>
        <p:txBody>
          <a:bodyPr wrap="square">
            <a:spAutoFit/>
          </a:bodyPr>
          <a:lstStyle/>
          <a:p>
            <a:pPr algn="ctr"/>
            <a:r>
              <a:rPr lang="ja-JP" altLang="en-US" sz="2000"/>
              <a:t>代表的な精度評価指標</a:t>
            </a:r>
            <a:endParaRPr lang="en-US" altLang="ja-JP" sz="2000" dirty="0"/>
          </a:p>
        </p:txBody>
      </p:sp>
      <p:sp>
        <p:nvSpPr>
          <p:cNvPr id="17" name="テキスト ボックス 16">
            <a:extLst>
              <a:ext uri="{FF2B5EF4-FFF2-40B4-BE49-F238E27FC236}">
                <a16:creationId xmlns:a16="http://schemas.microsoft.com/office/drawing/2014/main" id="{FFD0BD68-277C-F365-AFB4-06D9CDC6D2CC}"/>
              </a:ext>
            </a:extLst>
          </p:cNvPr>
          <p:cNvSpPr txBox="1"/>
          <p:nvPr/>
        </p:nvSpPr>
        <p:spPr>
          <a:xfrm>
            <a:off x="918803" y="7075219"/>
            <a:ext cx="4220978" cy="1200329"/>
          </a:xfrm>
          <a:prstGeom prst="rect">
            <a:avLst/>
          </a:prstGeom>
          <a:noFill/>
        </p:spPr>
        <p:txBody>
          <a:bodyPr wrap="square">
            <a:spAutoFit/>
          </a:bodyPr>
          <a:lstStyle/>
          <a:p>
            <a:pPr marL="285750" indent="-285750">
              <a:spcBef>
                <a:spcPts val="600"/>
              </a:spcBef>
              <a:buFont typeface="Arial" panose="020B0604020202020204" pitchFamily="34" charset="0"/>
              <a:buChar char="•"/>
            </a:pPr>
            <a:r>
              <a:rPr lang="ja-JP" altLang="en-US" sz="1800"/>
              <a:t>今回の</a:t>
            </a:r>
            <a:r>
              <a:rPr lang="en-US" altLang="ja-JP" sz="1800" dirty="0"/>
              <a:t>Experiment</a:t>
            </a:r>
            <a:r>
              <a:rPr lang="ja-JP" altLang="en-US" sz="1800"/>
              <a:t>では、</a:t>
            </a:r>
            <a:r>
              <a:rPr lang="en-US" altLang="ja-JP" sz="1800" dirty="0"/>
              <a:t>Fold Column</a:t>
            </a:r>
            <a:r>
              <a:rPr lang="ja-JP" altLang="en-US" sz="1800"/>
              <a:t>（</a:t>
            </a:r>
            <a:r>
              <a:rPr lang="en-US" altLang="ja-JP" sz="1800" dirty="0" err="1"/>
              <a:t>unit_ID</a:t>
            </a:r>
            <a:r>
              <a:rPr lang="ja-JP" altLang="en-US" sz="1800"/>
              <a:t>）を指定指定したためか、検証とテストデータの指標間にやや開きがある</a:t>
            </a:r>
            <a:endParaRPr lang="en-US" altLang="ja-JP" sz="1800" dirty="0"/>
          </a:p>
        </p:txBody>
      </p:sp>
      <p:sp>
        <p:nvSpPr>
          <p:cNvPr id="18" name="テキスト ボックス 17">
            <a:extLst>
              <a:ext uri="{FF2B5EF4-FFF2-40B4-BE49-F238E27FC236}">
                <a16:creationId xmlns:a16="http://schemas.microsoft.com/office/drawing/2014/main" id="{EBBA4FA3-9FCB-0EFC-66F4-CD8EE4A833A4}"/>
              </a:ext>
            </a:extLst>
          </p:cNvPr>
          <p:cNvSpPr txBox="1"/>
          <p:nvPr/>
        </p:nvSpPr>
        <p:spPr>
          <a:xfrm>
            <a:off x="17835202" y="10569556"/>
            <a:ext cx="5045118" cy="1200329"/>
          </a:xfrm>
          <a:prstGeom prst="rect">
            <a:avLst/>
          </a:prstGeom>
          <a:noFill/>
        </p:spPr>
        <p:txBody>
          <a:bodyPr wrap="square">
            <a:spAutoFit/>
          </a:bodyPr>
          <a:lstStyle/>
          <a:p>
            <a:pPr marL="285750" indent="-285750">
              <a:spcBef>
                <a:spcPts val="600"/>
              </a:spcBef>
              <a:buFont typeface="Arial" panose="020B0604020202020204" pitchFamily="34" charset="0"/>
              <a:buChar char="•"/>
            </a:pPr>
            <a:r>
              <a:rPr lang="ja-JP" altLang="en-US" sz="1800"/>
              <a:t>実測値が大きなデータ（実際に寿命が長かったエンジン）の予測がうまくできていない。ロングテール部分の予測を外すのは良くあるパターン</a:t>
            </a:r>
            <a:endParaRPr lang="en-US" altLang="ja-JP" sz="1800" dirty="0"/>
          </a:p>
        </p:txBody>
      </p:sp>
      <p:sp>
        <p:nvSpPr>
          <p:cNvPr id="19" name="角丸四角形 18">
            <a:extLst>
              <a:ext uri="{FF2B5EF4-FFF2-40B4-BE49-F238E27FC236}">
                <a16:creationId xmlns:a16="http://schemas.microsoft.com/office/drawing/2014/main" id="{662C6D96-8352-5D98-8ED3-59AD4AE43CC9}"/>
              </a:ext>
            </a:extLst>
          </p:cNvPr>
          <p:cNvSpPr/>
          <p:nvPr/>
        </p:nvSpPr>
        <p:spPr>
          <a:xfrm>
            <a:off x="16438880" y="4344677"/>
            <a:ext cx="2377440" cy="148716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25F2354-CD88-915C-3E64-93D8C6FA2CE3}"/>
              </a:ext>
            </a:extLst>
          </p:cNvPr>
          <p:cNvCxnSpPr>
            <a:stCxn id="19" idx="2"/>
          </p:cNvCxnSpPr>
          <p:nvPr/>
        </p:nvCxnSpPr>
        <p:spPr>
          <a:xfrm>
            <a:off x="17627600" y="5831840"/>
            <a:ext cx="1188720" cy="4511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57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7C1B-C05F-9F83-1BA8-388C5077879E}"/>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C808F7ED-26BE-44D6-171E-3A1BE5D8028B}"/>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6. </a:t>
            </a:r>
            <a:r>
              <a:rPr lang="ja-JP" altLang="en-US" sz="5400" b="1">
                <a:latin typeface="+mj-lt"/>
              </a:rPr>
              <a:t>精度確認やモデルの解釈</a:t>
            </a:r>
            <a:r>
              <a:rPr lang="en-US" altLang="ja-JP" sz="5400" b="1" dirty="0">
                <a:latin typeface="+mj-lt"/>
              </a:rPr>
              <a:t> – </a:t>
            </a:r>
            <a:r>
              <a:rPr lang="ja-JP" altLang="en-US" sz="5400" b="1">
                <a:latin typeface="+mj-lt"/>
              </a:rPr>
              <a:t>モデルの理解</a:t>
            </a:r>
            <a:endParaRPr lang="en-US" altLang="ja-JP" sz="5400" b="1" dirty="0">
              <a:latin typeface="+mj-lt"/>
            </a:endParaRPr>
          </a:p>
        </p:txBody>
      </p:sp>
      <p:pic>
        <p:nvPicPr>
          <p:cNvPr id="3" name="図 2" descr="テキスト が含まれている画像&#10;&#10;自動的に生成された説明">
            <a:extLst>
              <a:ext uri="{FF2B5EF4-FFF2-40B4-BE49-F238E27FC236}">
                <a16:creationId xmlns:a16="http://schemas.microsoft.com/office/drawing/2014/main" id="{9D989D05-0BFF-39EE-A1DB-42EB06041752}"/>
              </a:ext>
            </a:extLst>
          </p:cNvPr>
          <p:cNvPicPr>
            <a:picLocks noChangeAspect="1"/>
          </p:cNvPicPr>
          <p:nvPr/>
        </p:nvPicPr>
        <p:blipFill>
          <a:blip r:embed="rId3"/>
          <a:stretch>
            <a:fillRect/>
          </a:stretch>
        </p:blipFill>
        <p:spPr>
          <a:xfrm>
            <a:off x="1922152" y="8449778"/>
            <a:ext cx="10793329" cy="4216928"/>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01A24BE9-6FF1-6C93-DDFE-9C49D6B80D82}"/>
              </a:ext>
            </a:extLst>
          </p:cNvPr>
          <p:cNvPicPr>
            <a:picLocks noChangeAspect="1"/>
          </p:cNvPicPr>
          <p:nvPr/>
        </p:nvPicPr>
        <p:blipFill>
          <a:blip r:embed="rId4"/>
          <a:stretch>
            <a:fillRect/>
          </a:stretch>
        </p:blipFill>
        <p:spPr>
          <a:xfrm>
            <a:off x="1922153" y="2927859"/>
            <a:ext cx="10793329" cy="4216928"/>
          </a:xfrm>
          <a:prstGeom prst="rect">
            <a:avLst/>
          </a:prstGeom>
        </p:spPr>
      </p:pic>
      <p:sp>
        <p:nvSpPr>
          <p:cNvPr id="10" name="テキスト ボックス 9">
            <a:extLst>
              <a:ext uri="{FF2B5EF4-FFF2-40B4-BE49-F238E27FC236}">
                <a16:creationId xmlns:a16="http://schemas.microsoft.com/office/drawing/2014/main" id="{E083BAFC-4A82-ECC0-D42E-3720E890D524}"/>
              </a:ext>
            </a:extLst>
          </p:cNvPr>
          <p:cNvSpPr txBox="1"/>
          <p:nvPr/>
        </p:nvSpPr>
        <p:spPr>
          <a:xfrm>
            <a:off x="1922153" y="2459185"/>
            <a:ext cx="10793329" cy="400110"/>
          </a:xfrm>
          <a:prstGeom prst="rect">
            <a:avLst/>
          </a:prstGeom>
          <a:noFill/>
        </p:spPr>
        <p:txBody>
          <a:bodyPr wrap="square">
            <a:spAutoFit/>
          </a:bodyPr>
          <a:lstStyle/>
          <a:p>
            <a:pPr algn="ctr"/>
            <a:r>
              <a:rPr lang="ja-JP" altLang="en-US" sz="2000"/>
              <a:t>特徴量重要度</a:t>
            </a:r>
            <a:r>
              <a:rPr lang="en-US" altLang="ja-JP" sz="2000" dirty="0"/>
              <a:t> – </a:t>
            </a:r>
            <a:r>
              <a:rPr lang="ja-JP" altLang="en-US" sz="2000"/>
              <a:t>オリジナル</a:t>
            </a:r>
            <a:endParaRPr lang="en-US" altLang="ja-JP" sz="2000" dirty="0"/>
          </a:p>
        </p:txBody>
      </p:sp>
      <p:sp>
        <p:nvSpPr>
          <p:cNvPr id="11" name="テキスト ボックス 10">
            <a:extLst>
              <a:ext uri="{FF2B5EF4-FFF2-40B4-BE49-F238E27FC236}">
                <a16:creationId xmlns:a16="http://schemas.microsoft.com/office/drawing/2014/main" id="{37AC0F40-204E-7C2F-202F-988A4E3103FB}"/>
              </a:ext>
            </a:extLst>
          </p:cNvPr>
          <p:cNvSpPr txBox="1"/>
          <p:nvPr/>
        </p:nvSpPr>
        <p:spPr>
          <a:xfrm>
            <a:off x="1922153" y="7990035"/>
            <a:ext cx="10793328" cy="400109"/>
          </a:xfrm>
          <a:prstGeom prst="rect">
            <a:avLst/>
          </a:prstGeom>
          <a:noFill/>
        </p:spPr>
        <p:txBody>
          <a:bodyPr wrap="square">
            <a:spAutoFit/>
          </a:bodyPr>
          <a:lstStyle/>
          <a:p>
            <a:pPr algn="ctr"/>
            <a:r>
              <a:rPr lang="ja-JP" altLang="en-US" sz="2000"/>
              <a:t>特徴量重要度</a:t>
            </a:r>
            <a:r>
              <a:rPr lang="en-US" altLang="ja-JP" sz="2000" dirty="0"/>
              <a:t> – </a:t>
            </a:r>
            <a:r>
              <a:rPr lang="ja-JP" altLang="en-US" sz="2000"/>
              <a:t>特徴量エンジニアリング後</a:t>
            </a:r>
            <a:endParaRPr lang="en-US" altLang="ja-JP" sz="2000" dirty="0"/>
          </a:p>
        </p:txBody>
      </p:sp>
      <p:sp>
        <p:nvSpPr>
          <p:cNvPr id="12" name="テキスト ボックス 11">
            <a:extLst>
              <a:ext uri="{FF2B5EF4-FFF2-40B4-BE49-F238E27FC236}">
                <a16:creationId xmlns:a16="http://schemas.microsoft.com/office/drawing/2014/main" id="{C61B75EB-0BA5-B3A0-9174-3F874334E810}"/>
              </a:ext>
            </a:extLst>
          </p:cNvPr>
          <p:cNvSpPr txBox="1"/>
          <p:nvPr/>
        </p:nvSpPr>
        <p:spPr>
          <a:xfrm>
            <a:off x="13832273" y="8472249"/>
            <a:ext cx="8095114" cy="1723549"/>
          </a:xfrm>
          <a:prstGeom prst="rect">
            <a:avLst/>
          </a:prstGeom>
          <a:noFill/>
        </p:spPr>
        <p:txBody>
          <a:bodyPr wrap="square">
            <a:spAutoFit/>
          </a:bodyPr>
          <a:lstStyle/>
          <a:p>
            <a:pPr marL="457200" indent="-457200">
              <a:spcBef>
                <a:spcPts val="600"/>
              </a:spcBef>
              <a:buFont typeface="Wingdings" pitchFamily="2" charset="2"/>
              <a:buChar char="ü"/>
            </a:pPr>
            <a:r>
              <a:rPr lang="en" altLang="ja-JP" sz="2400" dirty="0"/>
              <a:t>BPR(</a:t>
            </a:r>
            <a:r>
              <a:rPr lang="ja-JP" altLang="en-US" sz="2400"/>
              <a:t>平均</a:t>
            </a:r>
            <a:r>
              <a:rPr lang="en" altLang="ja-JP" sz="2400" dirty="0"/>
              <a:t>)</a:t>
            </a:r>
            <a:r>
              <a:rPr lang="ja-JP" altLang="en-US" sz="2400"/>
              <a:t>と</a:t>
            </a:r>
            <a:r>
              <a:rPr lang="en" altLang="ja-JP" sz="2400" dirty="0"/>
              <a:t>Ps30</a:t>
            </a:r>
            <a:r>
              <a:rPr lang="en-US" altLang="ja-JP" sz="2400" dirty="0"/>
              <a:t>(</a:t>
            </a:r>
            <a:r>
              <a:rPr lang="ja-JP" altLang="en-US" sz="2400"/>
              <a:t>平均</a:t>
            </a:r>
            <a:r>
              <a:rPr lang="en-US" altLang="ja-JP" sz="2400" dirty="0"/>
              <a:t>)</a:t>
            </a:r>
            <a:r>
              <a:rPr lang="ja-JP" altLang="en-US" sz="2400"/>
              <a:t>の交互作用が大きく寄与</a:t>
            </a:r>
            <a:endParaRPr lang="en-US" altLang="ja-JP" sz="2400" dirty="0"/>
          </a:p>
          <a:p>
            <a:pPr marL="457200" indent="-457200">
              <a:spcBef>
                <a:spcPts val="600"/>
              </a:spcBef>
              <a:buFont typeface="Wingdings" pitchFamily="2" charset="2"/>
              <a:buChar char="ü"/>
            </a:pPr>
            <a:r>
              <a:rPr lang="ja-JP" altLang="en-US" sz="2400"/>
              <a:t>今回利用した特徴量は数値のみだったため、複雑な特徴量エンジニアリング結果は見られなかった</a:t>
            </a:r>
            <a:endParaRPr lang="en" altLang="ja-JP" sz="2400" dirty="0"/>
          </a:p>
          <a:p>
            <a:pPr marL="457200" indent="-457200">
              <a:spcBef>
                <a:spcPts val="600"/>
              </a:spcBef>
              <a:buFont typeface="Wingdings" pitchFamily="2" charset="2"/>
              <a:buChar char="ü"/>
            </a:pPr>
            <a:endParaRPr lang="en-US" altLang="ja-JP" sz="2400" dirty="0"/>
          </a:p>
        </p:txBody>
      </p:sp>
      <p:sp>
        <p:nvSpPr>
          <p:cNvPr id="13" name="テキスト ボックス 12">
            <a:extLst>
              <a:ext uri="{FF2B5EF4-FFF2-40B4-BE49-F238E27FC236}">
                <a16:creationId xmlns:a16="http://schemas.microsoft.com/office/drawing/2014/main" id="{F5DB6E1E-8E7B-1F0C-AE5D-44A518F0E442}"/>
              </a:ext>
            </a:extLst>
          </p:cNvPr>
          <p:cNvSpPr txBox="1"/>
          <p:nvPr/>
        </p:nvSpPr>
        <p:spPr>
          <a:xfrm>
            <a:off x="13832272" y="5944458"/>
            <a:ext cx="8453641" cy="1354217"/>
          </a:xfrm>
          <a:prstGeom prst="rect">
            <a:avLst/>
          </a:prstGeom>
          <a:noFill/>
        </p:spPr>
        <p:txBody>
          <a:bodyPr wrap="square">
            <a:spAutoFit/>
          </a:bodyPr>
          <a:lstStyle/>
          <a:p>
            <a:pPr marL="457200" indent="-457200">
              <a:spcBef>
                <a:spcPts val="600"/>
              </a:spcBef>
              <a:buFont typeface="Wingdings" pitchFamily="2" charset="2"/>
              <a:buChar char="ü"/>
            </a:pPr>
            <a:r>
              <a:rPr lang="en" altLang="ja-JP" sz="2400" dirty="0"/>
              <a:t>“Ps30”, “BPR”, “</a:t>
            </a:r>
            <a:r>
              <a:rPr lang="en" altLang="ja-JP" sz="2400" dirty="0" err="1"/>
              <a:t>NRc</a:t>
            </a:r>
            <a:r>
              <a:rPr lang="en" altLang="ja-JP" sz="2400" dirty="0"/>
              <a:t>”, “T2”, “cycles”</a:t>
            </a:r>
            <a:r>
              <a:rPr lang="ja-JP" altLang="en-US" sz="2400"/>
              <a:t>がトップ</a:t>
            </a:r>
            <a:r>
              <a:rPr lang="en-US" altLang="ja-JP" sz="2400" dirty="0"/>
              <a:t>5</a:t>
            </a:r>
            <a:r>
              <a:rPr lang="ja-JP" altLang="en-US" sz="2400"/>
              <a:t>寄与度</a:t>
            </a:r>
            <a:endParaRPr lang="en" altLang="ja-JP" sz="2400" dirty="0"/>
          </a:p>
          <a:p>
            <a:pPr marL="457200" indent="-457200">
              <a:spcBef>
                <a:spcPts val="600"/>
              </a:spcBef>
              <a:buFont typeface="Wingdings" pitchFamily="2" charset="2"/>
              <a:buChar char="ü"/>
            </a:pPr>
            <a:r>
              <a:rPr lang="en" altLang="ja-JP" sz="2400" dirty="0"/>
              <a:t>“cycles”</a:t>
            </a:r>
            <a:r>
              <a:rPr lang="ja-JP" altLang="en-US" sz="2400"/>
              <a:t>より貢献度の高いセンサー値がある</a:t>
            </a:r>
            <a:endParaRPr lang="en" altLang="ja-JP" sz="2400" dirty="0"/>
          </a:p>
          <a:p>
            <a:pPr marL="457200" indent="-457200">
              <a:spcBef>
                <a:spcPts val="600"/>
              </a:spcBef>
              <a:buFont typeface="Wingdings" pitchFamily="2" charset="2"/>
              <a:buChar char="ü"/>
            </a:pPr>
            <a:r>
              <a:rPr lang="ja-JP" altLang="en-US" sz="2400"/>
              <a:t>標準偏差</a:t>
            </a:r>
            <a:r>
              <a:rPr lang="en-US" altLang="ja-JP" sz="2400" dirty="0"/>
              <a:t>(</a:t>
            </a:r>
            <a:r>
              <a:rPr lang="en-US" altLang="ja-JP" sz="2400" dirty="0" err="1"/>
              <a:t>sd</a:t>
            </a:r>
            <a:r>
              <a:rPr lang="en-US" altLang="ja-JP" sz="2400" dirty="0"/>
              <a:t>)</a:t>
            </a:r>
            <a:r>
              <a:rPr lang="ja-JP" altLang="en-US" sz="2400"/>
              <a:t>より平均</a:t>
            </a:r>
            <a:r>
              <a:rPr lang="en-US" altLang="ja-JP" sz="2400" dirty="0"/>
              <a:t>(mean)</a:t>
            </a:r>
            <a:r>
              <a:rPr lang="ja-JP" altLang="en-US" sz="2400"/>
              <a:t>が重要</a:t>
            </a:r>
            <a:endParaRPr lang="en" altLang="ja-JP" sz="2400" dirty="0"/>
          </a:p>
        </p:txBody>
      </p:sp>
      <p:sp>
        <p:nvSpPr>
          <p:cNvPr id="14" name="テキスト ボックス 13">
            <a:extLst>
              <a:ext uri="{FF2B5EF4-FFF2-40B4-BE49-F238E27FC236}">
                <a16:creationId xmlns:a16="http://schemas.microsoft.com/office/drawing/2014/main" id="{892D6360-C589-3563-3958-E227921A72C4}"/>
              </a:ext>
            </a:extLst>
          </p:cNvPr>
          <p:cNvSpPr txBox="1"/>
          <p:nvPr/>
        </p:nvSpPr>
        <p:spPr>
          <a:xfrm>
            <a:off x="14549325" y="2143745"/>
            <a:ext cx="7736588" cy="1015663"/>
          </a:xfrm>
          <a:prstGeom prst="rect">
            <a:avLst/>
          </a:prstGeom>
          <a:noFill/>
        </p:spPr>
        <p:txBody>
          <a:bodyPr wrap="square">
            <a:spAutoFit/>
          </a:bodyPr>
          <a:lstStyle/>
          <a:p>
            <a:r>
              <a:rPr lang="ja-JP" altLang="en-US" sz="2000"/>
              <a:t>オリジナルの特徴量合計は</a:t>
            </a:r>
            <a:r>
              <a:rPr lang="en-US" altLang="ja-JP" sz="2000" dirty="0"/>
              <a:t>49</a:t>
            </a:r>
            <a:r>
              <a:rPr lang="ja-JP" altLang="en-US" sz="2000"/>
              <a:t>個</a:t>
            </a:r>
            <a:endParaRPr lang="en-US" altLang="ja-JP" sz="2000" dirty="0"/>
          </a:p>
          <a:p>
            <a:pPr marL="342900" indent="-342900">
              <a:buFont typeface="Arial" panose="020B0604020202020204" pitchFamily="34" charset="0"/>
              <a:buChar char="•"/>
            </a:pPr>
            <a:r>
              <a:rPr lang="en-US" altLang="ja-JP" sz="2000" dirty="0"/>
              <a:t>24</a:t>
            </a:r>
            <a:r>
              <a:rPr lang="ja-JP" altLang="en-US" sz="2000"/>
              <a:t>個のセンサー値から平均と標準偏差を作成（</a:t>
            </a:r>
            <a:r>
              <a:rPr lang="en-US" altLang="ja-JP" sz="2000" dirty="0"/>
              <a:t>48</a:t>
            </a:r>
            <a:r>
              <a:rPr lang="ja-JP" altLang="en-US" sz="2000"/>
              <a:t>）</a:t>
            </a:r>
            <a:endParaRPr lang="en-US" altLang="ja-JP" sz="2000" dirty="0"/>
          </a:p>
          <a:p>
            <a:pPr marL="342900" indent="-342900">
              <a:buFont typeface="Arial" panose="020B0604020202020204" pitchFamily="34" charset="0"/>
              <a:buChar char="•"/>
            </a:pPr>
            <a:r>
              <a:rPr lang="en-US" altLang="ja-JP" sz="2000" dirty="0"/>
              <a:t>cycle</a:t>
            </a:r>
          </a:p>
        </p:txBody>
      </p:sp>
    </p:spTree>
    <p:extLst>
      <p:ext uri="{BB962C8B-B14F-4D97-AF65-F5344CB8AC3E}">
        <p14:creationId xmlns:p14="http://schemas.microsoft.com/office/powerpoint/2010/main" val="3109815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46347-5B1A-952D-662A-1B7DB2BF3739}"/>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0E630C-89CB-34FA-D17F-A6A1F6BBE9B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7. </a:t>
            </a:r>
            <a:r>
              <a:rPr lang="ja-JP" altLang="en-US" sz="5400" b="1">
                <a:latin typeface="+mj-lt"/>
              </a:rPr>
              <a:t>予測結果のビジネス的解釈</a:t>
            </a:r>
            <a:endParaRPr lang="en-US" altLang="ja-JP" sz="5400" b="1" dirty="0">
              <a:latin typeface="+mj-lt"/>
            </a:endParaRPr>
          </a:p>
        </p:txBody>
      </p:sp>
      <p:sp>
        <p:nvSpPr>
          <p:cNvPr id="25" name="テキスト ボックス 24">
            <a:extLst>
              <a:ext uri="{FF2B5EF4-FFF2-40B4-BE49-F238E27FC236}">
                <a16:creationId xmlns:a16="http://schemas.microsoft.com/office/drawing/2014/main" id="{6C269B50-2028-435A-2398-A7203FBD0144}"/>
              </a:ext>
            </a:extLst>
          </p:cNvPr>
          <p:cNvSpPr txBox="1"/>
          <p:nvPr/>
        </p:nvSpPr>
        <p:spPr>
          <a:xfrm>
            <a:off x="1471665" y="2297795"/>
            <a:ext cx="20555215" cy="3354765"/>
          </a:xfrm>
          <a:prstGeom prst="rect">
            <a:avLst/>
          </a:prstGeom>
          <a:noFill/>
        </p:spPr>
        <p:txBody>
          <a:bodyPr wrap="square">
            <a:spAutoFit/>
          </a:bodyPr>
          <a:lstStyle/>
          <a:p>
            <a:pPr>
              <a:spcBef>
                <a:spcPts val="600"/>
              </a:spcBef>
            </a:pPr>
            <a:r>
              <a:rPr lang="ja-JP" altLang="en-US" sz="3200"/>
              <a:t>リスクをどう考える？</a:t>
            </a:r>
            <a:endParaRPr lang="en-US" altLang="ja-JP" sz="3200" dirty="0"/>
          </a:p>
          <a:p>
            <a:pPr>
              <a:spcBef>
                <a:spcPts val="600"/>
              </a:spcBef>
            </a:pPr>
            <a:endParaRPr lang="en-US" altLang="ja-JP" sz="3200" dirty="0"/>
          </a:p>
          <a:p>
            <a:pPr marL="457200" indent="-457200">
              <a:spcBef>
                <a:spcPts val="600"/>
              </a:spcBef>
              <a:buFont typeface="Wingdings" pitchFamily="2" charset="2"/>
              <a:buChar char="l"/>
            </a:pPr>
            <a:r>
              <a:rPr lang="ja-JP" altLang="en-US" sz="3200">
                <a:solidFill>
                  <a:srgbClr val="C00000"/>
                </a:solidFill>
              </a:rPr>
              <a:t>検査を実施なかった</a:t>
            </a:r>
            <a:r>
              <a:rPr lang="en-US" altLang="ja-JP" sz="3200" dirty="0">
                <a:solidFill>
                  <a:srgbClr val="C00000"/>
                </a:solidFill>
              </a:rPr>
              <a:t>Unit</a:t>
            </a:r>
            <a:r>
              <a:rPr lang="ja-JP" altLang="en-US" sz="3200">
                <a:solidFill>
                  <a:srgbClr val="C00000"/>
                </a:solidFill>
              </a:rPr>
              <a:t>のうち、「予測</a:t>
            </a:r>
            <a:r>
              <a:rPr lang="en-US" altLang="ja-JP" sz="3200" dirty="0">
                <a:solidFill>
                  <a:srgbClr val="C00000"/>
                </a:solidFill>
              </a:rPr>
              <a:t>&gt;</a:t>
            </a:r>
            <a:r>
              <a:rPr lang="ja-JP" altLang="en-US" sz="3200">
                <a:solidFill>
                  <a:srgbClr val="C00000"/>
                </a:solidFill>
              </a:rPr>
              <a:t>実測」（実際の寿命より、長く予測してしまっている）をリスクと考える場合</a:t>
            </a:r>
            <a:endParaRPr lang="en-US" altLang="ja-JP" sz="3200" dirty="0">
              <a:solidFill>
                <a:srgbClr val="C00000"/>
              </a:solidFill>
            </a:endParaRPr>
          </a:p>
          <a:p>
            <a:pPr marL="457200" indent="-457200">
              <a:spcBef>
                <a:spcPts val="600"/>
              </a:spcBef>
              <a:buFont typeface="Wingdings" pitchFamily="2" charset="2"/>
              <a:buChar char="l"/>
            </a:pPr>
            <a:r>
              <a:rPr lang="ja-JP" altLang="en-US" sz="3200">
                <a:solidFill>
                  <a:srgbClr val="C00000"/>
                </a:solidFill>
              </a:rPr>
              <a:t>検査を実施なかった</a:t>
            </a:r>
            <a:r>
              <a:rPr lang="en-US" altLang="ja-JP" sz="3200" dirty="0">
                <a:solidFill>
                  <a:srgbClr val="C00000"/>
                </a:solidFill>
              </a:rPr>
              <a:t>Unit</a:t>
            </a:r>
            <a:r>
              <a:rPr lang="ja-JP" altLang="en-US" sz="3200">
                <a:solidFill>
                  <a:srgbClr val="C00000"/>
                </a:solidFill>
              </a:rPr>
              <a:t>のうち、 「予測閾値</a:t>
            </a:r>
            <a:r>
              <a:rPr lang="en-US" altLang="ja-JP" sz="3200" dirty="0">
                <a:solidFill>
                  <a:srgbClr val="C00000"/>
                </a:solidFill>
              </a:rPr>
              <a:t>&gt;</a:t>
            </a:r>
            <a:r>
              <a:rPr lang="ja-JP" altLang="en-US" sz="3200">
                <a:solidFill>
                  <a:srgbClr val="C00000"/>
                </a:solidFill>
              </a:rPr>
              <a:t>実測」（すぐ寿命が来てしまう可能性）をリスクと考えた場合</a:t>
            </a:r>
            <a:endParaRPr lang="en-US" altLang="ja-JP" sz="3200" dirty="0">
              <a:solidFill>
                <a:srgbClr val="C00000"/>
              </a:solidFill>
            </a:endParaRPr>
          </a:p>
          <a:p>
            <a:pPr>
              <a:spcBef>
                <a:spcPts val="600"/>
              </a:spcBef>
            </a:pPr>
            <a:endParaRPr lang="en-US" altLang="ja-JP" sz="3200" dirty="0">
              <a:solidFill>
                <a:srgbClr val="C00000"/>
              </a:solidFill>
            </a:endParaRPr>
          </a:p>
        </p:txBody>
      </p:sp>
    </p:spTree>
    <p:extLst>
      <p:ext uri="{BB962C8B-B14F-4D97-AF65-F5344CB8AC3E}">
        <p14:creationId xmlns:p14="http://schemas.microsoft.com/office/powerpoint/2010/main" val="306949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機械学習と教師あり学習</a:t>
            </a:r>
            <a:endParaRPr lang="en-US" altLang="ja-JP" sz="5400" b="1" dirty="0">
              <a:latin typeface="+mj-lt"/>
            </a:endParaRPr>
          </a:p>
        </p:txBody>
      </p:sp>
      <p:sp>
        <p:nvSpPr>
          <p:cNvPr id="5" name="テキスト ボックス 4">
            <a:extLst>
              <a:ext uri="{FF2B5EF4-FFF2-40B4-BE49-F238E27FC236}">
                <a16:creationId xmlns:a16="http://schemas.microsoft.com/office/drawing/2014/main" id="{DB6A5D25-EC03-1074-C9B8-72E999FE3015}"/>
              </a:ext>
            </a:extLst>
          </p:cNvPr>
          <p:cNvSpPr txBox="1"/>
          <p:nvPr/>
        </p:nvSpPr>
        <p:spPr>
          <a:xfrm>
            <a:off x="1352809" y="1908008"/>
            <a:ext cx="21018333" cy="2523768"/>
          </a:xfrm>
          <a:prstGeom prst="rect">
            <a:avLst/>
          </a:prstGeom>
          <a:noFill/>
        </p:spPr>
        <p:txBody>
          <a:bodyPr wrap="square">
            <a:spAutoFit/>
          </a:bodyPr>
          <a:lstStyle/>
          <a:p>
            <a:pPr>
              <a:spcBef>
                <a:spcPts val="1200"/>
              </a:spcBef>
            </a:pPr>
            <a:r>
              <a:rPr lang="ja-JP" altLang="en-US" sz="3200"/>
              <a:t>機械学習は、教師あり学習、教師なし学習、強化学習に分類される</a:t>
            </a:r>
            <a:endParaRPr lang="en-US" altLang="ja-JP" sz="3200" dirty="0"/>
          </a:p>
          <a:p>
            <a:pPr>
              <a:spcBef>
                <a:spcPts val="1200"/>
              </a:spcBef>
            </a:pPr>
            <a:r>
              <a:rPr lang="ja-JP" altLang="en-US" sz="3200" u="sng"/>
              <a:t>教師あり学習</a:t>
            </a:r>
            <a:r>
              <a:rPr lang="ja-JP" altLang="en-US" sz="3200"/>
              <a:t>では、正解情報を含むデータから、その正解を予測するモデルを作成</a:t>
            </a:r>
            <a:endParaRPr lang="en-US" altLang="ja-JP" sz="3200" dirty="0"/>
          </a:p>
          <a:p>
            <a:pPr>
              <a:spcBef>
                <a:spcPts val="1200"/>
              </a:spcBef>
            </a:pPr>
            <a:r>
              <a:rPr lang="ja-JP" altLang="en-US" sz="3200" u="sng"/>
              <a:t>教師あり学習</a:t>
            </a:r>
            <a:r>
              <a:rPr lang="ja-JP" altLang="en-US" sz="3200"/>
              <a:t>は予測対象（目的変数のデータ型）によって、</a:t>
            </a:r>
            <a:r>
              <a:rPr lang="ja-JP" altLang="en-US" sz="3200" u="sng"/>
              <a:t>回帰</a:t>
            </a:r>
            <a:r>
              <a:rPr lang="ja-JP" altLang="en-US" sz="3200"/>
              <a:t>と</a:t>
            </a:r>
            <a:r>
              <a:rPr lang="ja-JP" altLang="en-US" sz="3200" u="sng"/>
              <a:t>分類</a:t>
            </a:r>
            <a:r>
              <a:rPr lang="ja-JP" altLang="en-US" sz="3200"/>
              <a:t>に分かれる</a:t>
            </a:r>
            <a:endParaRPr lang="en-US" altLang="ja-JP" sz="3200" dirty="0"/>
          </a:p>
          <a:p>
            <a:pPr>
              <a:spcBef>
                <a:spcPts val="1200"/>
              </a:spcBef>
            </a:pPr>
            <a:r>
              <a:rPr lang="ja-JP" altLang="en-US" sz="3200" u="sng"/>
              <a:t>教師あり学習</a:t>
            </a:r>
            <a:r>
              <a:rPr lang="ja-JP" altLang="en-US" sz="3200"/>
              <a:t>は正解が定義できるので、実務上取り組みやすい特徴がある</a:t>
            </a:r>
            <a:endParaRPr lang="en-US" altLang="ja-JP" sz="3200" dirty="0"/>
          </a:p>
        </p:txBody>
      </p:sp>
      <p:sp>
        <p:nvSpPr>
          <p:cNvPr id="3" name="テキスト ボックス 2">
            <a:extLst>
              <a:ext uri="{FF2B5EF4-FFF2-40B4-BE49-F238E27FC236}">
                <a16:creationId xmlns:a16="http://schemas.microsoft.com/office/drawing/2014/main" id="{24F19204-A427-5E71-1878-36492ADE5B1C}"/>
              </a:ext>
            </a:extLst>
          </p:cNvPr>
          <p:cNvSpPr txBox="1"/>
          <p:nvPr/>
        </p:nvSpPr>
        <p:spPr>
          <a:xfrm>
            <a:off x="2723554" y="8940490"/>
            <a:ext cx="8750251" cy="2862322"/>
          </a:xfrm>
          <a:prstGeom prst="rect">
            <a:avLst/>
          </a:prstGeom>
          <a:noFill/>
        </p:spPr>
        <p:txBody>
          <a:bodyPr wrap="square">
            <a:spAutoFit/>
          </a:bodyPr>
          <a:lstStyle/>
          <a:p>
            <a:pPr>
              <a:spcBef>
                <a:spcPts val="1200"/>
              </a:spcBef>
            </a:pPr>
            <a:r>
              <a:rPr lang="ja-JP" altLang="en-US" sz="3200"/>
              <a:t>“</a:t>
            </a:r>
            <a:r>
              <a:rPr lang="ja-JP" altLang="en-US" sz="3200" b="1"/>
              <a:t>分類</a:t>
            </a:r>
            <a:r>
              <a:rPr lang="ja-JP" altLang="en-US" sz="3200"/>
              <a:t>” （目的変数がカテゴリ）の例</a:t>
            </a:r>
          </a:p>
          <a:p>
            <a:pPr marL="571500" lvl="4" indent="-571500">
              <a:spcBef>
                <a:spcPts val="1200"/>
              </a:spcBef>
              <a:buFont typeface="Wingdings" pitchFamily="2" charset="2"/>
              <a:buChar char="Ø"/>
            </a:pPr>
            <a:r>
              <a:rPr lang="ja-JP" altLang="en-US" sz="3200"/>
              <a:t>製品の外観画像から、良品か不良品かを分類</a:t>
            </a:r>
            <a:endParaRPr lang="en-US" altLang="ja-JP" sz="3200" dirty="0"/>
          </a:p>
          <a:p>
            <a:pPr marL="571500" lvl="4" indent="-571500">
              <a:spcBef>
                <a:spcPts val="1200"/>
              </a:spcBef>
              <a:buFont typeface="Wingdings" pitchFamily="2" charset="2"/>
              <a:buChar char="Ø"/>
            </a:pPr>
            <a:r>
              <a:rPr lang="ja-JP" altLang="en-US" sz="3200"/>
              <a:t>顧客セグメント（優良、通常、休眠予備軍など）の予測</a:t>
            </a:r>
          </a:p>
        </p:txBody>
      </p:sp>
      <p:sp>
        <p:nvSpPr>
          <p:cNvPr id="4" name="テキスト ボックス 3">
            <a:extLst>
              <a:ext uri="{FF2B5EF4-FFF2-40B4-BE49-F238E27FC236}">
                <a16:creationId xmlns:a16="http://schemas.microsoft.com/office/drawing/2014/main" id="{B38BAF93-6B4B-4F2D-868A-3BA63C3DFEF4}"/>
              </a:ext>
            </a:extLst>
          </p:cNvPr>
          <p:cNvSpPr txBox="1"/>
          <p:nvPr/>
        </p:nvSpPr>
        <p:spPr>
          <a:xfrm>
            <a:off x="2723554" y="5696514"/>
            <a:ext cx="8750251" cy="2369880"/>
          </a:xfrm>
          <a:prstGeom prst="rect">
            <a:avLst/>
          </a:prstGeom>
          <a:noFill/>
        </p:spPr>
        <p:txBody>
          <a:bodyPr wrap="square">
            <a:spAutoFit/>
          </a:bodyPr>
          <a:lstStyle/>
          <a:p>
            <a:pPr>
              <a:spcBef>
                <a:spcPts val="1200"/>
              </a:spcBef>
            </a:pPr>
            <a:r>
              <a:rPr lang="ja-JP" altLang="en-US" sz="3200"/>
              <a:t>“</a:t>
            </a:r>
            <a:r>
              <a:rPr lang="ja-JP" altLang="en-US" sz="3200" b="1"/>
              <a:t>回帰</a:t>
            </a:r>
            <a:r>
              <a:rPr lang="ja-JP" altLang="en-US" sz="3200"/>
              <a:t>”（目的変数が数値）の例</a:t>
            </a:r>
          </a:p>
          <a:p>
            <a:pPr marL="571500" lvl="4" indent="-571500">
              <a:spcBef>
                <a:spcPts val="1200"/>
              </a:spcBef>
              <a:buFont typeface="Wingdings" pitchFamily="2" charset="2"/>
              <a:buChar char="Ø"/>
            </a:pPr>
            <a:r>
              <a:rPr lang="ja-JP" altLang="en-US" sz="3200"/>
              <a:t>製造条件のデータから、製品特性値（数値で表現）を予測</a:t>
            </a:r>
            <a:endParaRPr lang="en-US" altLang="ja-JP" sz="3200" dirty="0"/>
          </a:p>
          <a:p>
            <a:pPr marL="571500" lvl="4" indent="-571500">
              <a:spcBef>
                <a:spcPts val="1200"/>
              </a:spcBef>
              <a:buFont typeface="Wingdings" pitchFamily="2" charset="2"/>
              <a:buChar char="Ø"/>
            </a:pPr>
            <a:r>
              <a:rPr lang="ja-JP" altLang="en-US" sz="3200"/>
              <a:t>来月の製品需要（製品の出荷数）を予測</a:t>
            </a:r>
          </a:p>
        </p:txBody>
      </p:sp>
      <p:graphicFrame>
        <p:nvGraphicFramePr>
          <p:cNvPr id="2" name="図表 1">
            <a:extLst>
              <a:ext uri="{FF2B5EF4-FFF2-40B4-BE49-F238E27FC236}">
                <a16:creationId xmlns:a16="http://schemas.microsoft.com/office/drawing/2014/main" id="{1583523C-69F7-E347-9898-C735FF1C1100}"/>
              </a:ext>
            </a:extLst>
          </p:cNvPr>
          <p:cNvGraphicFramePr/>
          <p:nvPr>
            <p:extLst>
              <p:ext uri="{D42A27DB-BD31-4B8C-83A1-F6EECF244321}">
                <p14:modId xmlns:p14="http://schemas.microsoft.com/office/powerpoint/2010/main" val="3265069075"/>
              </p:ext>
            </p:extLst>
          </p:nvPr>
        </p:nvGraphicFramePr>
        <p:xfrm>
          <a:off x="15207991" y="4161891"/>
          <a:ext cx="7823200" cy="90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603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46347-5B1A-952D-662A-1B7DB2BF3739}"/>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0E630C-89CB-34FA-D17F-A6A1F6BBE9B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7. </a:t>
            </a:r>
            <a:r>
              <a:rPr lang="ja-JP" altLang="en-US" sz="5400" b="1">
                <a:latin typeface="+mj-lt"/>
              </a:rPr>
              <a:t>予測結果のビジネス的解釈</a:t>
            </a:r>
            <a:endParaRPr lang="en-US" altLang="ja-JP" sz="5400" b="1" dirty="0">
              <a:latin typeface="+mj-lt"/>
            </a:endParaRPr>
          </a:p>
        </p:txBody>
      </p:sp>
      <p:pic>
        <p:nvPicPr>
          <p:cNvPr id="6" name="Picture 6">
            <a:extLst>
              <a:ext uri="{FF2B5EF4-FFF2-40B4-BE49-F238E27FC236}">
                <a16:creationId xmlns:a16="http://schemas.microsoft.com/office/drawing/2014/main" id="{23DC6A19-9AC1-8CCE-FE5A-C278749CF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9099" y="3738703"/>
            <a:ext cx="7869607" cy="6270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DEE20255-EC0E-4145-C66B-30BE726EE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561" y="3738703"/>
            <a:ext cx="7869607" cy="6270878"/>
          </a:xfrm>
          <a:prstGeom prst="rect">
            <a:avLst/>
          </a:prstGeom>
          <a:noFill/>
          <a:extLst>
            <a:ext uri="{909E8E84-426E-40DD-AFC4-6F175D3DCCD1}">
              <a14:hiddenFill xmlns:a14="http://schemas.microsoft.com/office/drawing/2010/main">
                <a:solidFill>
                  <a:srgbClr val="FFFFFF"/>
                </a:solidFill>
              </a14:hiddenFill>
            </a:ext>
          </a:extLst>
        </p:spPr>
      </p:pic>
      <p:sp>
        <p:nvSpPr>
          <p:cNvPr id="9" name="左中かっこ 8">
            <a:extLst>
              <a:ext uri="{FF2B5EF4-FFF2-40B4-BE49-F238E27FC236}">
                <a16:creationId xmlns:a16="http://schemas.microsoft.com/office/drawing/2014/main" id="{CBD0E520-C8FC-9004-90FE-6952CF5CFD5A}"/>
              </a:ext>
            </a:extLst>
          </p:cNvPr>
          <p:cNvSpPr/>
          <p:nvPr/>
        </p:nvSpPr>
        <p:spPr>
          <a:xfrm rot="10800000">
            <a:off x="10515598" y="4186124"/>
            <a:ext cx="621664" cy="4517308"/>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31F2E7-C6B6-E9AC-DD81-F6E9EEF8A30C}"/>
              </a:ext>
            </a:extLst>
          </p:cNvPr>
          <p:cNvSpPr txBox="1"/>
          <p:nvPr/>
        </p:nvSpPr>
        <p:spPr>
          <a:xfrm rot="5400000">
            <a:off x="10674837" y="5922763"/>
            <a:ext cx="2058502" cy="1015663"/>
          </a:xfrm>
          <a:prstGeom prst="rect">
            <a:avLst/>
          </a:prstGeom>
          <a:noFill/>
        </p:spPr>
        <p:txBody>
          <a:bodyPr wrap="square">
            <a:spAutoFit/>
          </a:bodyPr>
          <a:lstStyle/>
          <a:p>
            <a:pPr algn="ctr"/>
            <a:r>
              <a:rPr lang="ja-JP" altLang="en-US" sz="2000"/>
              <a:t>検査を実施</a:t>
            </a:r>
            <a:r>
              <a:rPr lang="ja-JP" altLang="en-US" sz="2000" u="sng"/>
              <a:t>無し</a:t>
            </a:r>
            <a:r>
              <a:rPr lang="ja-JP" altLang="en-US" sz="2000"/>
              <a:t>と判断</a:t>
            </a:r>
            <a:endParaRPr lang="en-US" altLang="ja-JP" sz="2000" dirty="0"/>
          </a:p>
          <a:p>
            <a:pPr algn="ctr"/>
            <a:r>
              <a:rPr lang="en-US" altLang="ja-JP" sz="2000" dirty="0"/>
              <a:t>(</a:t>
            </a:r>
            <a:r>
              <a:rPr lang="ja-JP" altLang="en-US" sz="2000"/>
              <a:t>コスト削減</a:t>
            </a:r>
            <a:r>
              <a:rPr lang="en-US" altLang="ja-JP" sz="2000" dirty="0"/>
              <a:t>)</a:t>
            </a:r>
          </a:p>
        </p:txBody>
      </p:sp>
      <p:sp>
        <p:nvSpPr>
          <p:cNvPr id="11" name="左中かっこ 10">
            <a:extLst>
              <a:ext uri="{FF2B5EF4-FFF2-40B4-BE49-F238E27FC236}">
                <a16:creationId xmlns:a16="http://schemas.microsoft.com/office/drawing/2014/main" id="{F56D7D0E-A96A-E788-D99B-D0C9140EA9EA}"/>
              </a:ext>
            </a:extLst>
          </p:cNvPr>
          <p:cNvSpPr/>
          <p:nvPr/>
        </p:nvSpPr>
        <p:spPr>
          <a:xfrm rot="10800000">
            <a:off x="21750679" y="4186124"/>
            <a:ext cx="621664" cy="3464814"/>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7A72B8C-FB81-75BE-6B57-F48E417CC51E}"/>
              </a:ext>
            </a:extLst>
          </p:cNvPr>
          <p:cNvSpPr/>
          <p:nvPr/>
        </p:nvSpPr>
        <p:spPr>
          <a:xfrm>
            <a:off x="3835085" y="4405451"/>
            <a:ext cx="583683" cy="4285043"/>
          </a:xfrm>
          <a:prstGeom prst="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D34014F-FBCE-0668-BA80-FBE173A4574E}"/>
              </a:ext>
            </a:extLst>
          </p:cNvPr>
          <p:cNvSpPr txBox="1"/>
          <p:nvPr/>
        </p:nvSpPr>
        <p:spPr>
          <a:xfrm>
            <a:off x="2820422" y="10782844"/>
            <a:ext cx="3221804" cy="1015663"/>
          </a:xfrm>
          <a:prstGeom prst="rect">
            <a:avLst/>
          </a:prstGeom>
          <a:noFill/>
        </p:spPr>
        <p:txBody>
          <a:bodyPr wrap="square">
            <a:spAutoFit/>
          </a:bodyPr>
          <a:lstStyle/>
          <a:p>
            <a:pPr algn="ctr"/>
            <a:r>
              <a:rPr lang="ja-JP" altLang="en-US" sz="2000"/>
              <a:t>予想より実際の交換時期が早かった</a:t>
            </a:r>
            <a:endParaRPr lang="en-US" altLang="ja-JP" sz="2000" dirty="0"/>
          </a:p>
          <a:p>
            <a:pPr algn="ctr"/>
            <a:r>
              <a:rPr lang="ja-JP" altLang="en-US" sz="2000"/>
              <a:t>（リスク）</a:t>
            </a:r>
            <a:endParaRPr lang="en-US" altLang="ja-JP" sz="2000" dirty="0"/>
          </a:p>
        </p:txBody>
      </p:sp>
      <p:sp>
        <p:nvSpPr>
          <p:cNvPr id="16" name="テキスト ボックス 15">
            <a:extLst>
              <a:ext uri="{FF2B5EF4-FFF2-40B4-BE49-F238E27FC236}">
                <a16:creationId xmlns:a16="http://schemas.microsoft.com/office/drawing/2014/main" id="{970EAFAB-AF5D-FA85-AF00-A218F455B7BE}"/>
              </a:ext>
            </a:extLst>
          </p:cNvPr>
          <p:cNvSpPr txBox="1"/>
          <p:nvPr/>
        </p:nvSpPr>
        <p:spPr>
          <a:xfrm>
            <a:off x="7293794" y="10782845"/>
            <a:ext cx="3221804" cy="1015663"/>
          </a:xfrm>
          <a:prstGeom prst="rect">
            <a:avLst/>
          </a:prstGeom>
          <a:noFill/>
        </p:spPr>
        <p:txBody>
          <a:bodyPr wrap="square">
            <a:spAutoFit/>
          </a:bodyPr>
          <a:lstStyle/>
          <a:p>
            <a:pPr algn="ctr"/>
            <a:r>
              <a:rPr lang="ja-JP" altLang="en-US" sz="2000"/>
              <a:t>予想より実際の交換時期が長かった</a:t>
            </a:r>
            <a:endParaRPr lang="en-US" altLang="ja-JP" sz="2000" dirty="0"/>
          </a:p>
          <a:p>
            <a:pPr algn="ctr"/>
            <a:r>
              <a:rPr lang="ja-JP" altLang="en-US" sz="2000"/>
              <a:t>（問題無し）</a:t>
            </a:r>
            <a:endParaRPr lang="en-US" altLang="ja-JP" sz="2000" dirty="0"/>
          </a:p>
        </p:txBody>
      </p:sp>
      <p:sp>
        <p:nvSpPr>
          <p:cNvPr id="17" name="左中かっこ 16">
            <a:extLst>
              <a:ext uri="{FF2B5EF4-FFF2-40B4-BE49-F238E27FC236}">
                <a16:creationId xmlns:a16="http://schemas.microsoft.com/office/drawing/2014/main" id="{F7AD2A2B-ADC8-AACD-7259-32D7CAFD843E}"/>
              </a:ext>
            </a:extLst>
          </p:cNvPr>
          <p:cNvSpPr/>
          <p:nvPr/>
        </p:nvSpPr>
        <p:spPr>
          <a:xfrm rot="10800000">
            <a:off x="10515598" y="8736675"/>
            <a:ext cx="621664" cy="560515"/>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5B3B35D-2651-BB69-644F-0D748CFA8C22}"/>
              </a:ext>
            </a:extLst>
          </p:cNvPr>
          <p:cNvSpPr txBox="1"/>
          <p:nvPr/>
        </p:nvSpPr>
        <p:spPr>
          <a:xfrm rot="5400000">
            <a:off x="10824837" y="8689196"/>
            <a:ext cx="1569657" cy="707886"/>
          </a:xfrm>
          <a:prstGeom prst="rect">
            <a:avLst/>
          </a:prstGeom>
          <a:noFill/>
        </p:spPr>
        <p:txBody>
          <a:bodyPr wrap="square">
            <a:spAutoFit/>
          </a:bodyPr>
          <a:lstStyle/>
          <a:p>
            <a:pPr algn="ctr"/>
            <a:r>
              <a:rPr lang="ja-JP" altLang="en-US" sz="2000"/>
              <a:t>検査を実施</a:t>
            </a:r>
            <a:r>
              <a:rPr lang="ja-JP" altLang="en-US" sz="2000" u="sng"/>
              <a:t>有り</a:t>
            </a:r>
            <a:r>
              <a:rPr lang="ja-JP" altLang="en-US" sz="2000"/>
              <a:t>と判断</a:t>
            </a:r>
            <a:endParaRPr lang="en-US" altLang="ja-JP" sz="2000" dirty="0"/>
          </a:p>
        </p:txBody>
      </p:sp>
      <p:sp>
        <p:nvSpPr>
          <p:cNvPr id="19" name="左中かっこ 18">
            <a:extLst>
              <a:ext uri="{FF2B5EF4-FFF2-40B4-BE49-F238E27FC236}">
                <a16:creationId xmlns:a16="http://schemas.microsoft.com/office/drawing/2014/main" id="{BB1EE0ED-95A1-398D-FC50-394FFC791976}"/>
              </a:ext>
            </a:extLst>
          </p:cNvPr>
          <p:cNvSpPr/>
          <p:nvPr/>
        </p:nvSpPr>
        <p:spPr>
          <a:xfrm rot="10800000">
            <a:off x="21750679" y="7700581"/>
            <a:ext cx="621664" cy="1569656"/>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4CD118D-925C-F7BC-18C0-289DA49C5E51}"/>
              </a:ext>
            </a:extLst>
          </p:cNvPr>
          <p:cNvSpPr txBox="1"/>
          <p:nvPr/>
        </p:nvSpPr>
        <p:spPr>
          <a:xfrm rot="5400000">
            <a:off x="22059917" y="8131466"/>
            <a:ext cx="1569657" cy="707886"/>
          </a:xfrm>
          <a:prstGeom prst="rect">
            <a:avLst/>
          </a:prstGeom>
          <a:noFill/>
        </p:spPr>
        <p:txBody>
          <a:bodyPr wrap="square">
            <a:spAutoFit/>
          </a:bodyPr>
          <a:lstStyle/>
          <a:p>
            <a:pPr algn="ctr"/>
            <a:r>
              <a:rPr lang="ja-JP" altLang="en-US" sz="2000"/>
              <a:t>検査を実施</a:t>
            </a:r>
            <a:r>
              <a:rPr lang="ja-JP" altLang="en-US" sz="2000" u="sng"/>
              <a:t>有り</a:t>
            </a:r>
            <a:r>
              <a:rPr lang="ja-JP" altLang="en-US" sz="2000"/>
              <a:t>と判断</a:t>
            </a:r>
            <a:endParaRPr lang="en-US" altLang="ja-JP" sz="2000" dirty="0"/>
          </a:p>
        </p:txBody>
      </p:sp>
      <p:cxnSp>
        <p:nvCxnSpPr>
          <p:cNvPr id="21" name="直線コネクタ 20">
            <a:extLst>
              <a:ext uri="{FF2B5EF4-FFF2-40B4-BE49-F238E27FC236}">
                <a16:creationId xmlns:a16="http://schemas.microsoft.com/office/drawing/2014/main" id="{8D238F4C-7587-A6E8-3334-3EA4A68E9560}"/>
              </a:ext>
            </a:extLst>
          </p:cNvPr>
          <p:cNvCxnSpPr/>
          <p:nvPr/>
        </p:nvCxnSpPr>
        <p:spPr>
          <a:xfrm>
            <a:off x="8904696" y="8485409"/>
            <a:ext cx="0" cy="22974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605956E-8C81-4AD2-5291-00B7D6ADB7B3}"/>
              </a:ext>
            </a:extLst>
          </p:cNvPr>
          <p:cNvCxnSpPr>
            <a:cxnSpLocks/>
            <a:endCxn id="15" idx="0"/>
          </p:cNvCxnSpPr>
          <p:nvPr/>
        </p:nvCxnSpPr>
        <p:spPr>
          <a:xfrm>
            <a:off x="4100252" y="7265635"/>
            <a:ext cx="331072" cy="35172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F957081-9204-E8D9-C8EB-B83C013A2DC8}"/>
              </a:ext>
            </a:extLst>
          </p:cNvPr>
          <p:cNvSpPr/>
          <p:nvPr/>
        </p:nvSpPr>
        <p:spPr>
          <a:xfrm>
            <a:off x="1795672" y="8311017"/>
            <a:ext cx="1815038" cy="784829"/>
          </a:xfrm>
          <a:prstGeom prst="rightArrow">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accent4">
                    <a:lumMod val="50000"/>
                  </a:schemeClr>
                </a:solidFill>
              </a:rPr>
              <a:t>閾値</a:t>
            </a:r>
            <a:r>
              <a:rPr kumimoji="1" lang="en-US" altLang="ja-JP" sz="1800" dirty="0">
                <a:solidFill>
                  <a:schemeClr val="accent4">
                    <a:lumMod val="50000"/>
                  </a:schemeClr>
                </a:solidFill>
              </a:rPr>
              <a:t>=20</a:t>
            </a:r>
            <a:endParaRPr kumimoji="1" lang="ja-JP" altLang="en-US" sz="1800">
              <a:solidFill>
                <a:schemeClr val="accent4">
                  <a:lumMod val="50000"/>
                </a:schemeClr>
              </a:solidFill>
            </a:endParaRPr>
          </a:p>
        </p:txBody>
      </p:sp>
      <p:sp>
        <p:nvSpPr>
          <p:cNvPr id="25" name="テキスト ボックス 24">
            <a:extLst>
              <a:ext uri="{FF2B5EF4-FFF2-40B4-BE49-F238E27FC236}">
                <a16:creationId xmlns:a16="http://schemas.microsoft.com/office/drawing/2014/main" id="{6C269B50-2028-435A-2398-A7203FBD0144}"/>
              </a:ext>
            </a:extLst>
          </p:cNvPr>
          <p:cNvSpPr txBox="1"/>
          <p:nvPr/>
        </p:nvSpPr>
        <p:spPr>
          <a:xfrm>
            <a:off x="1431025" y="1708515"/>
            <a:ext cx="21066563" cy="584775"/>
          </a:xfrm>
          <a:prstGeom prst="rect">
            <a:avLst/>
          </a:prstGeom>
          <a:noFill/>
        </p:spPr>
        <p:txBody>
          <a:bodyPr wrap="square">
            <a:spAutoFit/>
          </a:bodyPr>
          <a:lstStyle/>
          <a:p>
            <a:pPr>
              <a:spcBef>
                <a:spcPts val="600"/>
              </a:spcBef>
            </a:pPr>
            <a:r>
              <a:rPr lang="ja-JP" altLang="en-US" sz="3200"/>
              <a:t>“コスト削減</a:t>
            </a:r>
            <a:r>
              <a:rPr lang="en-US" altLang="ja-JP" sz="3200" dirty="0"/>
              <a:t> vs </a:t>
            </a:r>
            <a:r>
              <a:rPr lang="ja-JP" altLang="en-US" sz="3200"/>
              <a:t>リスク”分析</a:t>
            </a:r>
            <a:r>
              <a:rPr lang="en-US" altLang="ja-JP" sz="3200" dirty="0"/>
              <a:t> – </a:t>
            </a:r>
            <a:r>
              <a:rPr lang="ja-JP" altLang="en-US" sz="3200"/>
              <a:t>予実プロット</a:t>
            </a:r>
            <a:r>
              <a:rPr lang="en-US" altLang="ja-JP" sz="3200" dirty="0"/>
              <a:t>:  </a:t>
            </a:r>
            <a:r>
              <a:rPr lang="ja-JP" altLang="en-US" sz="3200">
                <a:solidFill>
                  <a:srgbClr val="C00000"/>
                </a:solidFill>
              </a:rPr>
              <a:t>リスクを「予測</a:t>
            </a:r>
            <a:r>
              <a:rPr lang="en-US" altLang="ja-JP" sz="3200" dirty="0">
                <a:solidFill>
                  <a:srgbClr val="C00000"/>
                </a:solidFill>
              </a:rPr>
              <a:t>&gt;</a:t>
            </a:r>
            <a:r>
              <a:rPr lang="ja-JP" altLang="en-US" sz="3200">
                <a:solidFill>
                  <a:srgbClr val="C00000"/>
                </a:solidFill>
              </a:rPr>
              <a:t>実測」と考えた場合</a:t>
            </a:r>
            <a:endParaRPr lang="en-US" altLang="ja-JP" sz="3200" dirty="0">
              <a:solidFill>
                <a:srgbClr val="C00000"/>
              </a:solidFill>
            </a:endParaRPr>
          </a:p>
        </p:txBody>
      </p:sp>
      <p:sp>
        <p:nvSpPr>
          <p:cNvPr id="26" name="右矢印 25">
            <a:extLst>
              <a:ext uri="{FF2B5EF4-FFF2-40B4-BE49-F238E27FC236}">
                <a16:creationId xmlns:a16="http://schemas.microsoft.com/office/drawing/2014/main" id="{4B7AC7A2-9ECE-AB20-4641-C8E1D95B1BEF}"/>
              </a:ext>
            </a:extLst>
          </p:cNvPr>
          <p:cNvSpPr/>
          <p:nvPr/>
        </p:nvSpPr>
        <p:spPr>
          <a:xfrm>
            <a:off x="12906500" y="7265635"/>
            <a:ext cx="1815038" cy="784829"/>
          </a:xfrm>
          <a:prstGeom prst="rightArrow">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accent4">
                    <a:lumMod val="50000"/>
                  </a:schemeClr>
                </a:solidFill>
              </a:rPr>
              <a:t>閾値</a:t>
            </a:r>
            <a:r>
              <a:rPr kumimoji="1" lang="en-US" altLang="ja-JP" sz="1800" dirty="0">
                <a:solidFill>
                  <a:schemeClr val="accent4">
                    <a:lumMod val="50000"/>
                  </a:schemeClr>
                </a:solidFill>
              </a:rPr>
              <a:t>=90</a:t>
            </a:r>
            <a:endParaRPr kumimoji="1" lang="ja-JP" altLang="en-US" sz="1800">
              <a:solidFill>
                <a:schemeClr val="accent4">
                  <a:lumMod val="50000"/>
                </a:schemeClr>
              </a:solidFill>
            </a:endParaRPr>
          </a:p>
        </p:txBody>
      </p:sp>
      <p:sp>
        <p:nvSpPr>
          <p:cNvPr id="28" name="正方形/長方形 27">
            <a:extLst>
              <a:ext uri="{FF2B5EF4-FFF2-40B4-BE49-F238E27FC236}">
                <a16:creationId xmlns:a16="http://schemas.microsoft.com/office/drawing/2014/main" id="{AA87A40C-2BF6-2187-A32B-86E4B9D620AE}"/>
              </a:ext>
            </a:extLst>
          </p:cNvPr>
          <p:cNvSpPr/>
          <p:nvPr/>
        </p:nvSpPr>
        <p:spPr>
          <a:xfrm>
            <a:off x="15136445" y="4436584"/>
            <a:ext cx="1941500" cy="3185888"/>
          </a:xfrm>
          <a:prstGeom prst="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E766BD9F-CC03-7826-B0D1-0BFB26CC6B63}"/>
              </a:ext>
            </a:extLst>
          </p:cNvPr>
          <p:cNvSpPr txBox="1"/>
          <p:nvPr/>
        </p:nvSpPr>
        <p:spPr>
          <a:xfrm>
            <a:off x="14542838" y="10782844"/>
            <a:ext cx="3221804" cy="1015663"/>
          </a:xfrm>
          <a:prstGeom prst="rect">
            <a:avLst/>
          </a:prstGeom>
          <a:noFill/>
        </p:spPr>
        <p:txBody>
          <a:bodyPr wrap="square">
            <a:spAutoFit/>
          </a:bodyPr>
          <a:lstStyle/>
          <a:p>
            <a:pPr algn="ctr"/>
            <a:r>
              <a:rPr lang="ja-JP" altLang="en-US" sz="2000"/>
              <a:t>予想より実際の交換時期が早かった</a:t>
            </a:r>
            <a:endParaRPr lang="en-US" altLang="ja-JP" sz="2000" dirty="0"/>
          </a:p>
          <a:p>
            <a:pPr algn="ctr"/>
            <a:r>
              <a:rPr lang="ja-JP" altLang="en-US" sz="2000"/>
              <a:t>（リスク）</a:t>
            </a:r>
            <a:endParaRPr lang="en-US" altLang="ja-JP" sz="2000" dirty="0"/>
          </a:p>
        </p:txBody>
      </p:sp>
      <p:sp>
        <p:nvSpPr>
          <p:cNvPr id="30" name="テキスト ボックス 29">
            <a:extLst>
              <a:ext uri="{FF2B5EF4-FFF2-40B4-BE49-F238E27FC236}">
                <a16:creationId xmlns:a16="http://schemas.microsoft.com/office/drawing/2014/main" id="{CAFC5E60-CEA7-220A-FFEE-CACD78EAB968}"/>
              </a:ext>
            </a:extLst>
          </p:cNvPr>
          <p:cNvSpPr txBox="1"/>
          <p:nvPr/>
        </p:nvSpPr>
        <p:spPr>
          <a:xfrm>
            <a:off x="19016210" y="10782845"/>
            <a:ext cx="3221804" cy="1015663"/>
          </a:xfrm>
          <a:prstGeom prst="rect">
            <a:avLst/>
          </a:prstGeom>
          <a:noFill/>
        </p:spPr>
        <p:txBody>
          <a:bodyPr wrap="square">
            <a:spAutoFit/>
          </a:bodyPr>
          <a:lstStyle/>
          <a:p>
            <a:pPr algn="ctr"/>
            <a:r>
              <a:rPr lang="ja-JP" altLang="en-US" sz="2000"/>
              <a:t>予想より実際の交換時期が長かった</a:t>
            </a:r>
            <a:endParaRPr lang="en-US" altLang="ja-JP" sz="2000" dirty="0"/>
          </a:p>
          <a:p>
            <a:pPr algn="ctr"/>
            <a:r>
              <a:rPr lang="ja-JP" altLang="en-US" sz="2000"/>
              <a:t>（問題無し）</a:t>
            </a:r>
            <a:endParaRPr lang="en-US" altLang="ja-JP" sz="2000" dirty="0"/>
          </a:p>
        </p:txBody>
      </p:sp>
      <p:cxnSp>
        <p:nvCxnSpPr>
          <p:cNvPr id="31" name="直線コネクタ 30">
            <a:extLst>
              <a:ext uri="{FF2B5EF4-FFF2-40B4-BE49-F238E27FC236}">
                <a16:creationId xmlns:a16="http://schemas.microsoft.com/office/drawing/2014/main" id="{1AB1763C-FCEA-F16B-DF1A-DEFEFDFC655E}"/>
              </a:ext>
            </a:extLst>
          </p:cNvPr>
          <p:cNvCxnSpPr>
            <a:cxnSpLocks/>
          </p:cNvCxnSpPr>
          <p:nvPr/>
        </p:nvCxnSpPr>
        <p:spPr>
          <a:xfrm>
            <a:off x="20627112" y="7265635"/>
            <a:ext cx="0" cy="35172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F5926D-88A1-7F23-5092-E8334FD91EE1}"/>
              </a:ext>
            </a:extLst>
          </p:cNvPr>
          <p:cNvCxnSpPr>
            <a:cxnSpLocks/>
            <a:endCxn id="29" idx="0"/>
          </p:cNvCxnSpPr>
          <p:nvPr/>
        </p:nvCxnSpPr>
        <p:spPr>
          <a:xfrm>
            <a:off x="15930880" y="6421120"/>
            <a:ext cx="222860" cy="43617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6F0DECA-CF4E-44FE-693B-94C0A630BDED}"/>
              </a:ext>
            </a:extLst>
          </p:cNvPr>
          <p:cNvSpPr txBox="1"/>
          <p:nvPr/>
        </p:nvSpPr>
        <p:spPr>
          <a:xfrm>
            <a:off x="17230936" y="12121743"/>
            <a:ext cx="3722443" cy="1200329"/>
          </a:xfrm>
          <a:prstGeom prst="rect">
            <a:avLst/>
          </a:prstGeom>
          <a:noFill/>
        </p:spPr>
        <p:txBody>
          <a:bodyPr wrap="square">
            <a:spAutoFit/>
          </a:bodyPr>
          <a:lstStyle/>
          <a:p>
            <a:r>
              <a:rPr lang="ja-JP" altLang="en-US" sz="2400">
                <a:solidFill>
                  <a:srgbClr val="C00000"/>
                </a:solidFill>
              </a:rPr>
              <a:t>閾値：大</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コスト削減：小</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リスク：？</a:t>
            </a:r>
            <a:endParaRPr lang="en-US" altLang="ja-JP" sz="2400" dirty="0">
              <a:solidFill>
                <a:srgbClr val="C00000"/>
              </a:solidFill>
            </a:endParaRPr>
          </a:p>
        </p:txBody>
      </p:sp>
      <p:sp>
        <p:nvSpPr>
          <p:cNvPr id="36" name="テキスト ボックス 35">
            <a:extLst>
              <a:ext uri="{FF2B5EF4-FFF2-40B4-BE49-F238E27FC236}">
                <a16:creationId xmlns:a16="http://schemas.microsoft.com/office/drawing/2014/main" id="{19A7BBA7-F158-A96D-651C-66902849A9F3}"/>
              </a:ext>
            </a:extLst>
          </p:cNvPr>
          <p:cNvSpPr txBox="1"/>
          <p:nvPr/>
        </p:nvSpPr>
        <p:spPr>
          <a:xfrm rot="5400000">
            <a:off x="21906526" y="5410699"/>
            <a:ext cx="2058502" cy="1015663"/>
          </a:xfrm>
          <a:prstGeom prst="rect">
            <a:avLst/>
          </a:prstGeom>
          <a:noFill/>
        </p:spPr>
        <p:txBody>
          <a:bodyPr wrap="square">
            <a:spAutoFit/>
          </a:bodyPr>
          <a:lstStyle/>
          <a:p>
            <a:pPr algn="ctr"/>
            <a:r>
              <a:rPr lang="ja-JP" altLang="en-US" sz="2000"/>
              <a:t>検査を実施</a:t>
            </a:r>
            <a:r>
              <a:rPr lang="ja-JP" altLang="en-US" sz="2000" u="sng"/>
              <a:t>無し</a:t>
            </a:r>
            <a:r>
              <a:rPr lang="ja-JP" altLang="en-US" sz="2000"/>
              <a:t>と判断</a:t>
            </a:r>
            <a:endParaRPr lang="en-US" altLang="ja-JP" sz="2000" dirty="0"/>
          </a:p>
          <a:p>
            <a:pPr algn="ctr"/>
            <a:r>
              <a:rPr lang="en-US" altLang="ja-JP" sz="2000" dirty="0"/>
              <a:t>(</a:t>
            </a:r>
            <a:r>
              <a:rPr lang="ja-JP" altLang="en-US" sz="2000"/>
              <a:t>コスト削減</a:t>
            </a:r>
            <a:r>
              <a:rPr lang="en-US" altLang="ja-JP" sz="2000" dirty="0"/>
              <a:t>)</a:t>
            </a:r>
          </a:p>
        </p:txBody>
      </p:sp>
      <p:sp>
        <p:nvSpPr>
          <p:cNvPr id="37" name="テキスト ボックス 36">
            <a:extLst>
              <a:ext uri="{FF2B5EF4-FFF2-40B4-BE49-F238E27FC236}">
                <a16:creationId xmlns:a16="http://schemas.microsoft.com/office/drawing/2014/main" id="{C6DC6511-EEC7-59C0-3BE4-088A78E8338D}"/>
              </a:ext>
            </a:extLst>
          </p:cNvPr>
          <p:cNvSpPr txBox="1"/>
          <p:nvPr/>
        </p:nvSpPr>
        <p:spPr>
          <a:xfrm>
            <a:off x="5707276" y="12121742"/>
            <a:ext cx="3864741" cy="1200329"/>
          </a:xfrm>
          <a:prstGeom prst="rect">
            <a:avLst/>
          </a:prstGeom>
          <a:noFill/>
        </p:spPr>
        <p:txBody>
          <a:bodyPr wrap="square">
            <a:spAutoFit/>
          </a:bodyPr>
          <a:lstStyle/>
          <a:p>
            <a:r>
              <a:rPr lang="ja-JP" altLang="en-US" sz="2400">
                <a:solidFill>
                  <a:srgbClr val="C00000"/>
                </a:solidFill>
              </a:rPr>
              <a:t>閾値：小</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コスト削減：大</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リスク：？</a:t>
            </a:r>
            <a:endParaRPr lang="en-US" altLang="ja-JP" sz="2400" dirty="0">
              <a:solidFill>
                <a:srgbClr val="C00000"/>
              </a:solidFill>
            </a:endParaRPr>
          </a:p>
        </p:txBody>
      </p:sp>
      <p:sp>
        <p:nvSpPr>
          <p:cNvPr id="38" name="テキスト ボックス 37">
            <a:extLst>
              <a:ext uri="{FF2B5EF4-FFF2-40B4-BE49-F238E27FC236}">
                <a16:creationId xmlns:a16="http://schemas.microsoft.com/office/drawing/2014/main" id="{3E20F12F-EDBF-DAA2-EFAB-112371F71342}"/>
              </a:ext>
            </a:extLst>
          </p:cNvPr>
          <p:cNvSpPr txBox="1"/>
          <p:nvPr/>
        </p:nvSpPr>
        <p:spPr>
          <a:xfrm>
            <a:off x="2196770" y="2829254"/>
            <a:ext cx="9143187" cy="846386"/>
          </a:xfrm>
          <a:prstGeom prst="rect">
            <a:avLst/>
          </a:prstGeom>
          <a:noFill/>
        </p:spPr>
        <p:txBody>
          <a:bodyPr wrap="square">
            <a:spAutoFit/>
          </a:bodyPr>
          <a:lstStyle/>
          <a:p>
            <a:pPr algn="ctr">
              <a:spcBef>
                <a:spcPts val="600"/>
              </a:spcBef>
            </a:pPr>
            <a:r>
              <a:rPr lang="ja-JP" altLang="en-US" sz="2400"/>
              <a:t>閾値（予想残存交換時期）が</a:t>
            </a:r>
            <a:r>
              <a:rPr lang="en-US" altLang="ja-JP" sz="2400" dirty="0"/>
              <a:t>20</a:t>
            </a:r>
            <a:r>
              <a:rPr lang="ja-JP" altLang="en-US" sz="2400"/>
              <a:t>を境界に検査有無を判断した場合</a:t>
            </a:r>
            <a:endParaRPr lang="en-US" altLang="ja-JP" sz="2400" dirty="0"/>
          </a:p>
          <a:p>
            <a:pPr marL="342900" indent="-342900" algn="ctr">
              <a:spcBef>
                <a:spcPts val="600"/>
              </a:spcBef>
              <a:buFont typeface="Arial" panose="020B0604020202020204" pitchFamily="34" charset="0"/>
              <a:buChar char="•"/>
            </a:pPr>
            <a:r>
              <a:rPr lang="ja-JP" altLang="en-US" sz="2000"/>
              <a:t>予測が</a:t>
            </a:r>
            <a:r>
              <a:rPr lang="en-US" altLang="ja-JP" sz="2000" dirty="0"/>
              <a:t>20</a:t>
            </a:r>
            <a:r>
              <a:rPr lang="ja-JP" altLang="en-US" sz="2000"/>
              <a:t>以上は検査の必要なし</a:t>
            </a:r>
            <a:endParaRPr lang="en-US" altLang="ja-JP" sz="2000" dirty="0"/>
          </a:p>
        </p:txBody>
      </p:sp>
      <p:sp>
        <p:nvSpPr>
          <p:cNvPr id="39" name="テキスト ボックス 38">
            <a:extLst>
              <a:ext uri="{FF2B5EF4-FFF2-40B4-BE49-F238E27FC236}">
                <a16:creationId xmlns:a16="http://schemas.microsoft.com/office/drawing/2014/main" id="{0DFCBF2A-10AA-EE69-0EB7-583820E8FA17}"/>
              </a:ext>
            </a:extLst>
          </p:cNvPr>
          <p:cNvSpPr txBox="1"/>
          <p:nvPr/>
        </p:nvSpPr>
        <p:spPr>
          <a:xfrm>
            <a:off x="13354402" y="2832719"/>
            <a:ext cx="9143187" cy="846386"/>
          </a:xfrm>
          <a:prstGeom prst="rect">
            <a:avLst/>
          </a:prstGeom>
          <a:noFill/>
        </p:spPr>
        <p:txBody>
          <a:bodyPr wrap="square">
            <a:spAutoFit/>
          </a:bodyPr>
          <a:lstStyle/>
          <a:p>
            <a:pPr algn="ctr">
              <a:spcBef>
                <a:spcPts val="600"/>
              </a:spcBef>
            </a:pPr>
            <a:r>
              <a:rPr lang="ja-JP" altLang="en-US" sz="2400"/>
              <a:t>閾値（予想残存交換時期）が</a:t>
            </a:r>
            <a:r>
              <a:rPr lang="en-US" altLang="ja-JP" sz="2400" dirty="0"/>
              <a:t>90</a:t>
            </a:r>
            <a:r>
              <a:rPr lang="ja-JP" altLang="en-US" sz="2400"/>
              <a:t>を境界に検査有無を判断した場合</a:t>
            </a:r>
            <a:endParaRPr lang="en-US" altLang="ja-JP" sz="2400" dirty="0"/>
          </a:p>
          <a:p>
            <a:pPr marL="342900" indent="-342900" algn="ctr">
              <a:spcBef>
                <a:spcPts val="600"/>
              </a:spcBef>
              <a:buFont typeface="Arial" panose="020B0604020202020204" pitchFamily="34" charset="0"/>
              <a:buChar char="•"/>
            </a:pPr>
            <a:r>
              <a:rPr lang="ja-JP" altLang="en-US" sz="2000"/>
              <a:t>予測が</a:t>
            </a:r>
            <a:r>
              <a:rPr lang="en-US" altLang="ja-JP" sz="2000" dirty="0"/>
              <a:t>90</a:t>
            </a:r>
            <a:r>
              <a:rPr lang="ja-JP" altLang="en-US" sz="2000"/>
              <a:t>以上は検査の必要なし</a:t>
            </a:r>
            <a:endParaRPr lang="en-US" altLang="ja-JP" sz="2000" dirty="0"/>
          </a:p>
        </p:txBody>
      </p:sp>
      <p:sp>
        <p:nvSpPr>
          <p:cNvPr id="40" name="テキスト ボックス 39">
            <a:extLst>
              <a:ext uri="{FF2B5EF4-FFF2-40B4-BE49-F238E27FC236}">
                <a16:creationId xmlns:a16="http://schemas.microsoft.com/office/drawing/2014/main" id="{9645C763-0641-FBC4-7EB5-7A6CFE9FABDD}"/>
              </a:ext>
            </a:extLst>
          </p:cNvPr>
          <p:cNvSpPr txBox="1"/>
          <p:nvPr/>
        </p:nvSpPr>
        <p:spPr>
          <a:xfrm>
            <a:off x="65679" y="13231126"/>
            <a:ext cx="4034573" cy="369332"/>
          </a:xfrm>
          <a:prstGeom prst="rect">
            <a:avLst/>
          </a:prstGeom>
          <a:noFill/>
        </p:spPr>
        <p:txBody>
          <a:bodyPr wrap="square">
            <a:spAutoFit/>
          </a:bodyPr>
          <a:lstStyle/>
          <a:p>
            <a:pPr marL="342900" indent="-342900">
              <a:buFont typeface="システムフォント（レギュラー）"/>
              <a:buChar char="※"/>
            </a:pPr>
            <a:r>
              <a:rPr lang="ja-JP" altLang="en-US" sz="1800"/>
              <a:t>テストデータ（</a:t>
            </a:r>
            <a:r>
              <a:rPr lang="en-US" altLang="ja-JP" sz="1800" dirty="0"/>
              <a:t>N=213</a:t>
            </a:r>
            <a:r>
              <a:rPr lang="ja-JP" altLang="en-US" sz="1800"/>
              <a:t>）を利用</a:t>
            </a:r>
            <a:endParaRPr lang="en-US" altLang="ja-JP" sz="1800" dirty="0"/>
          </a:p>
        </p:txBody>
      </p:sp>
      <p:sp>
        <p:nvSpPr>
          <p:cNvPr id="2" name="直角三角形 1">
            <a:extLst>
              <a:ext uri="{FF2B5EF4-FFF2-40B4-BE49-F238E27FC236}">
                <a16:creationId xmlns:a16="http://schemas.microsoft.com/office/drawing/2014/main" id="{053C4732-3D4B-CFE1-1D47-A51525B58DDC}"/>
              </a:ext>
            </a:extLst>
          </p:cNvPr>
          <p:cNvSpPr/>
          <p:nvPr/>
        </p:nvSpPr>
        <p:spPr>
          <a:xfrm flipH="1">
            <a:off x="17236082" y="4536557"/>
            <a:ext cx="4156131" cy="3075405"/>
          </a:xfrm>
          <a:prstGeom prst="rtTriangle">
            <a:avLst/>
          </a:prstGeom>
          <a:solidFill>
            <a:schemeClr val="accent1">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直角三角形 2">
            <a:extLst>
              <a:ext uri="{FF2B5EF4-FFF2-40B4-BE49-F238E27FC236}">
                <a16:creationId xmlns:a16="http://schemas.microsoft.com/office/drawing/2014/main" id="{0040A580-6F26-A8D3-EACC-3C0FF990171F}"/>
              </a:ext>
            </a:extLst>
          </p:cNvPr>
          <p:cNvSpPr/>
          <p:nvPr/>
        </p:nvSpPr>
        <p:spPr>
          <a:xfrm flipV="1">
            <a:off x="17133548" y="4405451"/>
            <a:ext cx="4258666" cy="3185888"/>
          </a:xfrm>
          <a:prstGeom prst="rtTriangle">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AF81D98F-04EF-9055-148F-5A8EA3EFAA2A}"/>
              </a:ext>
            </a:extLst>
          </p:cNvPr>
          <p:cNvSpPr/>
          <p:nvPr/>
        </p:nvSpPr>
        <p:spPr>
          <a:xfrm flipH="1">
            <a:off x="4570216" y="4448903"/>
            <a:ext cx="5701834" cy="4231082"/>
          </a:xfrm>
          <a:prstGeom prst="rtTriangle">
            <a:avLst/>
          </a:prstGeom>
          <a:solidFill>
            <a:schemeClr val="accent1">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角三角形 4">
            <a:extLst>
              <a:ext uri="{FF2B5EF4-FFF2-40B4-BE49-F238E27FC236}">
                <a16:creationId xmlns:a16="http://schemas.microsoft.com/office/drawing/2014/main" id="{90DB6827-005B-BE99-06EC-0D9F620871F5}"/>
              </a:ext>
            </a:extLst>
          </p:cNvPr>
          <p:cNvSpPr/>
          <p:nvPr/>
        </p:nvSpPr>
        <p:spPr>
          <a:xfrm flipV="1">
            <a:off x="4518734" y="4405451"/>
            <a:ext cx="5701834" cy="4297982"/>
          </a:xfrm>
          <a:prstGeom prst="rtTriangle">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5206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46347-5B1A-952D-662A-1B7DB2BF3739}"/>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0E630C-89CB-34FA-D17F-A6A1F6BBE9B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7. </a:t>
            </a:r>
            <a:r>
              <a:rPr lang="ja-JP" altLang="en-US" sz="5400" b="1">
                <a:latin typeface="+mj-lt"/>
              </a:rPr>
              <a:t>予測結果のビジネス的解釈</a:t>
            </a:r>
            <a:endParaRPr lang="en-US" altLang="ja-JP" sz="5400" b="1" dirty="0">
              <a:latin typeface="+mj-lt"/>
            </a:endParaRPr>
          </a:p>
        </p:txBody>
      </p:sp>
      <p:pic>
        <p:nvPicPr>
          <p:cNvPr id="6" name="Picture 6">
            <a:extLst>
              <a:ext uri="{FF2B5EF4-FFF2-40B4-BE49-F238E27FC236}">
                <a16:creationId xmlns:a16="http://schemas.microsoft.com/office/drawing/2014/main" id="{23DC6A19-9AC1-8CCE-FE5A-C278749CF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9099" y="3738703"/>
            <a:ext cx="7869607" cy="6270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DEE20255-EC0E-4145-C66B-30BE726EE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561" y="3738703"/>
            <a:ext cx="7869607" cy="6270878"/>
          </a:xfrm>
          <a:prstGeom prst="rect">
            <a:avLst/>
          </a:prstGeom>
          <a:noFill/>
          <a:extLst>
            <a:ext uri="{909E8E84-426E-40DD-AFC4-6F175D3DCCD1}">
              <a14:hiddenFill xmlns:a14="http://schemas.microsoft.com/office/drawing/2010/main">
                <a:solidFill>
                  <a:srgbClr val="FFFFFF"/>
                </a:solidFill>
              </a14:hiddenFill>
            </a:ext>
          </a:extLst>
        </p:spPr>
      </p:pic>
      <p:sp>
        <p:nvSpPr>
          <p:cNvPr id="9" name="左中かっこ 8">
            <a:extLst>
              <a:ext uri="{FF2B5EF4-FFF2-40B4-BE49-F238E27FC236}">
                <a16:creationId xmlns:a16="http://schemas.microsoft.com/office/drawing/2014/main" id="{CBD0E520-C8FC-9004-90FE-6952CF5CFD5A}"/>
              </a:ext>
            </a:extLst>
          </p:cNvPr>
          <p:cNvSpPr/>
          <p:nvPr/>
        </p:nvSpPr>
        <p:spPr>
          <a:xfrm rot="10800000">
            <a:off x="10515598" y="4186124"/>
            <a:ext cx="621664" cy="4517308"/>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31F2E7-C6B6-E9AC-DD81-F6E9EEF8A30C}"/>
              </a:ext>
            </a:extLst>
          </p:cNvPr>
          <p:cNvSpPr txBox="1"/>
          <p:nvPr/>
        </p:nvSpPr>
        <p:spPr>
          <a:xfrm rot="5400000">
            <a:off x="10674837" y="5922763"/>
            <a:ext cx="2058502" cy="1015663"/>
          </a:xfrm>
          <a:prstGeom prst="rect">
            <a:avLst/>
          </a:prstGeom>
          <a:noFill/>
        </p:spPr>
        <p:txBody>
          <a:bodyPr wrap="square">
            <a:spAutoFit/>
          </a:bodyPr>
          <a:lstStyle/>
          <a:p>
            <a:pPr algn="ctr"/>
            <a:r>
              <a:rPr lang="ja-JP" altLang="en-US" sz="2000"/>
              <a:t>検査を実施</a:t>
            </a:r>
            <a:r>
              <a:rPr lang="ja-JP" altLang="en-US" sz="2000" u="sng"/>
              <a:t>無し</a:t>
            </a:r>
            <a:r>
              <a:rPr lang="ja-JP" altLang="en-US" sz="2000"/>
              <a:t>と判断</a:t>
            </a:r>
            <a:endParaRPr lang="en-US" altLang="ja-JP" sz="2000" dirty="0"/>
          </a:p>
          <a:p>
            <a:pPr algn="ctr"/>
            <a:r>
              <a:rPr lang="en-US" altLang="ja-JP" sz="2000" dirty="0"/>
              <a:t>(</a:t>
            </a:r>
            <a:r>
              <a:rPr lang="ja-JP" altLang="en-US" sz="2000"/>
              <a:t>コスト削減</a:t>
            </a:r>
            <a:r>
              <a:rPr lang="en-US" altLang="ja-JP" sz="2000" dirty="0"/>
              <a:t>)</a:t>
            </a:r>
          </a:p>
        </p:txBody>
      </p:sp>
      <p:sp>
        <p:nvSpPr>
          <p:cNvPr id="11" name="左中かっこ 10">
            <a:extLst>
              <a:ext uri="{FF2B5EF4-FFF2-40B4-BE49-F238E27FC236}">
                <a16:creationId xmlns:a16="http://schemas.microsoft.com/office/drawing/2014/main" id="{F56D7D0E-A96A-E788-D99B-D0C9140EA9EA}"/>
              </a:ext>
            </a:extLst>
          </p:cNvPr>
          <p:cNvSpPr/>
          <p:nvPr/>
        </p:nvSpPr>
        <p:spPr>
          <a:xfrm rot="10800000">
            <a:off x="21750679" y="4186124"/>
            <a:ext cx="621664" cy="3464814"/>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D6E9B95-9AB8-706E-E6D2-9BC15B1915A6}"/>
              </a:ext>
            </a:extLst>
          </p:cNvPr>
          <p:cNvSpPr/>
          <p:nvPr/>
        </p:nvSpPr>
        <p:spPr>
          <a:xfrm>
            <a:off x="4501662" y="4600354"/>
            <a:ext cx="5744308" cy="4079631"/>
          </a:xfrm>
          <a:prstGeom prst="rect">
            <a:avLst/>
          </a:prstGeom>
          <a:solidFill>
            <a:schemeClr val="accent1">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7A72B8C-FB81-75BE-6B57-F48E417CC51E}"/>
              </a:ext>
            </a:extLst>
          </p:cNvPr>
          <p:cNvSpPr/>
          <p:nvPr/>
        </p:nvSpPr>
        <p:spPr>
          <a:xfrm>
            <a:off x="3826376" y="4600353"/>
            <a:ext cx="583683" cy="4079631"/>
          </a:xfrm>
          <a:prstGeom prst="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D34014F-FBCE-0668-BA80-FBE173A4574E}"/>
              </a:ext>
            </a:extLst>
          </p:cNvPr>
          <p:cNvSpPr txBox="1"/>
          <p:nvPr/>
        </p:nvSpPr>
        <p:spPr>
          <a:xfrm>
            <a:off x="2820422" y="10782844"/>
            <a:ext cx="3221804" cy="1015663"/>
          </a:xfrm>
          <a:prstGeom prst="rect">
            <a:avLst/>
          </a:prstGeom>
          <a:noFill/>
        </p:spPr>
        <p:txBody>
          <a:bodyPr wrap="square">
            <a:spAutoFit/>
          </a:bodyPr>
          <a:lstStyle/>
          <a:p>
            <a:pPr algn="ctr"/>
            <a:r>
              <a:rPr lang="ja-JP" altLang="en-US" sz="2000"/>
              <a:t>予想閾値より実際の交換時期が早かった</a:t>
            </a:r>
            <a:endParaRPr lang="en-US" altLang="ja-JP" sz="2000" dirty="0"/>
          </a:p>
          <a:p>
            <a:pPr algn="ctr"/>
            <a:r>
              <a:rPr lang="ja-JP" altLang="en-US" sz="2000"/>
              <a:t>（リスク）</a:t>
            </a:r>
            <a:endParaRPr lang="en-US" altLang="ja-JP" sz="2000" dirty="0"/>
          </a:p>
        </p:txBody>
      </p:sp>
      <p:sp>
        <p:nvSpPr>
          <p:cNvPr id="16" name="テキスト ボックス 15">
            <a:extLst>
              <a:ext uri="{FF2B5EF4-FFF2-40B4-BE49-F238E27FC236}">
                <a16:creationId xmlns:a16="http://schemas.microsoft.com/office/drawing/2014/main" id="{970EAFAB-AF5D-FA85-AF00-A218F455B7BE}"/>
              </a:ext>
            </a:extLst>
          </p:cNvPr>
          <p:cNvSpPr txBox="1"/>
          <p:nvPr/>
        </p:nvSpPr>
        <p:spPr>
          <a:xfrm>
            <a:off x="7293794" y="10782845"/>
            <a:ext cx="3221804" cy="1015663"/>
          </a:xfrm>
          <a:prstGeom prst="rect">
            <a:avLst/>
          </a:prstGeom>
          <a:noFill/>
        </p:spPr>
        <p:txBody>
          <a:bodyPr wrap="square">
            <a:spAutoFit/>
          </a:bodyPr>
          <a:lstStyle/>
          <a:p>
            <a:pPr algn="ctr"/>
            <a:r>
              <a:rPr lang="ja-JP" altLang="en-US" sz="2000"/>
              <a:t>予想閾値より実際の交換時期が長かった</a:t>
            </a:r>
            <a:endParaRPr lang="en-US" altLang="ja-JP" sz="2000" dirty="0"/>
          </a:p>
          <a:p>
            <a:pPr algn="ctr"/>
            <a:r>
              <a:rPr lang="ja-JP" altLang="en-US" sz="2000"/>
              <a:t>（問題無し）</a:t>
            </a:r>
            <a:endParaRPr lang="en-US" altLang="ja-JP" sz="2000" dirty="0"/>
          </a:p>
        </p:txBody>
      </p:sp>
      <p:sp>
        <p:nvSpPr>
          <p:cNvPr id="17" name="左中かっこ 16">
            <a:extLst>
              <a:ext uri="{FF2B5EF4-FFF2-40B4-BE49-F238E27FC236}">
                <a16:creationId xmlns:a16="http://schemas.microsoft.com/office/drawing/2014/main" id="{F7AD2A2B-ADC8-AACD-7259-32D7CAFD843E}"/>
              </a:ext>
            </a:extLst>
          </p:cNvPr>
          <p:cNvSpPr/>
          <p:nvPr/>
        </p:nvSpPr>
        <p:spPr>
          <a:xfrm rot="10800000">
            <a:off x="10515598" y="8736675"/>
            <a:ext cx="621664" cy="560515"/>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5B3B35D-2651-BB69-644F-0D748CFA8C22}"/>
              </a:ext>
            </a:extLst>
          </p:cNvPr>
          <p:cNvSpPr txBox="1"/>
          <p:nvPr/>
        </p:nvSpPr>
        <p:spPr>
          <a:xfrm rot="5400000">
            <a:off x="10824837" y="8689196"/>
            <a:ext cx="1569657" cy="707886"/>
          </a:xfrm>
          <a:prstGeom prst="rect">
            <a:avLst/>
          </a:prstGeom>
          <a:noFill/>
        </p:spPr>
        <p:txBody>
          <a:bodyPr wrap="square">
            <a:spAutoFit/>
          </a:bodyPr>
          <a:lstStyle/>
          <a:p>
            <a:pPr algn="ctr"/>
            <a:r>
              <a:rPr lang="ja-JP" altLang="en-US" sz="2000"/>
              <a:t>検査を実施</a:t>
            </a:r>
            <a:r>
              <a:rPr lang="ja-JP" altLang="en-US" sz="2000" u="sng"/>
              <a:t>有り</a:t>
            </a:r>
            <a:r>
              <a:rPr lang="ja-JP" altLang="en-US" sz="2000"/>
              <a:t>と判断</a:t>
            </a:r>
            <a:endParaRPr lang="en-US" altLang="ja-JP" sz="2000" dirty="0"/>
          </a:p>
        </p:txBody>
      </p:sp>
      <p:sp>
        <p:nvSpPr>
          <p:cNvPr id="19" name="左中かっこ 18">
            <a:extLst>
              <a:ext uri="{FF2B5EF4-FFF2-40B4-BE49-F238E27FC236}">
                <a16:creationId xmlns:a16="http://schemas.microsoft.com/office/drawing/2014/main" id="{BB1EE0ED-95A1-398D-FC50-394FFC791976}"/>
              </a:ext>
            </a:extLst>
          </p:cNvPr>
          <p:cNvSpPr/>
          <p:nvPr/>
        </p:nvSpPr>
        <p:spPr>
          <a:xfrm rot="10800000">
            <a:off x="21750679" y="7700581"/>
            <a:ext cx="621664" cy="1569656"/>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4CD118D-925C-F7BC-18C0-289DA49C5E51}"/>
              </a:ext>
            </a:extLst>
          </p:cNvPr>
          <p:cNvSpPr txBox="1"/>
          <p:nvPr/>
        </p:nvSpPr>
        <p:spPr>
          <a:xfrm rot="5400000">
            <a:off x="22059917" y="8131466"/>
            <a:ext cx="1569657" cy="707886"/>
          </a:xfrm>
          <a:prstGeom prst="rect">
            <a:avLst/>
          </a:prstGeom>
          <a:noFill/>
        </p:spPr>
        <p:txBody>
          <a:bodyPr wrap="square">
            <a:spAutoFit/>
          </a:bodyPr>
          <a:lstStyle/>
          <a:p>
            <a:pPr algn="ctr"/>
            <a:r>
              <a:rPr lang="ja-JP" altLang="en-US" sz="2000"/>
              <a:t>検査を実施</a:t>
            </a:r>
            <a:r>
              <a:rPr lang="ja-JP" altLang="en-US" sz="2000" u="sng"/>
              <a:t>有り</a:t>
            </a:r>
            <a:r>
              <a:rPr lang="ja-JP" altLang="en-US" sz="2000"/>
              <a:t>と判断</a:t>
            </a:r>
            <a:endParaRPr lang="en-US" altLang="ja-JP" sz="2000" dirty="0"/>
          </a:p>
        </p:txBody>
      </p:sp>
      <p:cxnSp>
        <p:nvCxnSpPr>
          <p:cNvPr id="21" name="直線コネクタ 20">
            <a:extLst>
              <a:ext uri="{FF2B5EF4-FFF2-40B4-BE49-F238E27FC236}">
                <a16:creationId xmlns:a16="http://schemas.microsoft.com/office/drawing/2014/main" id="{8D238F4C-7587-A6E8-3334-3EA4A68E9560}"/>
              </a:ext>
            </a:extLst>
          </p:cNvPr>
          <p:cNvCxnSpPr/>
          <p:nvPr/>
        </p:nvCxnSpPr>
        <p:spPr>
          <a:xfrm>
            <a:off x="8904696" y="8485409"/>
            <a:ext cx="0" cy="22974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605956E-8C81-4AD2-5291-00B7D6ADB7B3}"/>
              </a:ext>
            </a:extLst>
          </p:cNvPr>
          <p:cNvCxnSpPr>
            <a:cxnSpLocks/>
            <a:endCxn id="15" idx="0"/>
          </p:cNvCxnSpPr>
          <p:nvPr/>
        </p:nvCxnSpPr>
        <p:spPr>
          <a:xfrm>
            <a:off x="4100252" y="8485409"/>
            <a:ext cx="331072" cy="22974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F957081-9204-E8D9-C8EB-B83C013A2DC8}"/>
              </a:ext>
            </a:extLst>
          </p:cNvPr>
          <p:cNvSpPr/>
          <p:nvPr/>
        </p:nvSpPr>
        <p:spPr>
          <a:xfrm>
            <a:off x="1795672" y="8311017"/>
            <a:ext cx="1815038" cy="784829"/>
          </a:xfrm>
          <a:prstGeom prst="rightArrow">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accent4">
                    <a:lumMod val="50000"/>
                  </a:schemeClr>
                </a:solidFill>
              </a:rPr>
              <a:t>閾値</a:t>
            </a:r>
            <a:r>
              <a:rPr kumimoji="1" lang="en-US" altLang="ja-JP" sz="1800" dirty="0">
                <a:solidFill>
                  <a:schemeClr val="accent4">
                    <a:lumMod val="50000"/>
                  </a:schemeClr>
                </a:solidFill>
              </a:rPr>
              <a:t>=20</a:t>
            </a:r>
            <a:endParaRPr kumimoji="1" lang="ja-JP" altLang="en-US" sz="1800">
              <a:solidFill>
                <a:schemeClr val="accent4">
                  <a:lumMod val="50000"/>
                </a:schemeClr>
              </a:solidFill>
            </a:endParaRPr>
          </a:p>
        </p:txBody>
      </p:sp>
      <p:sp>
        <p:nvSpPr>
          <p:cNvPr id="25" name="テキスト ボックス 24">
            <a:extLst>
              <a:ext uri="{FF2B5EF4-FFF2-40B4-BE49-F238E27FC236}">
                <a16:creationId xmlns:a16="http://schemas.microsoft.com/office/drawing/2014/main" id="{6C269B50-2028-435A-2398-A7203FBD0144}"/>
              </a:ext>
            </a:extLst>
          </p:cNvPr>
          <p:cNvSpPr txBox="1"/>
          <p:nvPr/>
        </p:nvSpPr>
        <p:spPr>
          <a:xfrm>
            <a:off x="1431026" y="1708515"/>
            <a:ext cx="18624814" cy="584775"/>
          </a:xfrm>
          <a:prstGeom prst="rect">
            <a:avLst/>
          </a:prstGeom>
          <a:noFill/>
        </p:spPr>
        <p:txBody>
          <a:bodyPr wrap="square">
            <a:spAutoFit/>
          </a:bodyPr>
          <a:lstStyle/>
          <a:p>
            <a:pPr>
              <a:spcBef>
                <a:spcPts val="600"/>
              </a:spcBef>
            </a:pPr>
            <a:r>
              <a:rPr lang="ja-JP" altLang="en-US" sz="3200"/>
              <a:t>“コスト削減</a:t>
            </a:r>
            <a:r>
              <a:rPr lang="en-US" altLang="ja-JP" sz="3200" dirty="0"/>
              <a:t> vs </a:t>
            </a:r>
            <a:r>
              <a:rPr lang="ja-JP" altLang="en-US" sz="3200"/>
              <a:t>リスク”分析</a:t>
            </a:r>
            <a:r>
              <a:rPr lang="en-US" altLang="ja-JP" sz="3200" dirty="0"/>
              <a:t> – </a:t>
            </a:r>
            <a:r>
              <a:rPr lang="ja-JP" altLang="en-US" sz="3200"/>
              <a:t>予実プロット</a:t>
            </a:r>
            <a:r>
              <a:rPr lang="en-US" altLang="ja-JP" sz="3200" dirty="0"/>
              <a:t>:  </a:t>
            </a:r>
            <a:r>
              <a:rPr lang="ja-JP" altLang="en-US" sz="3200">
                <a:solidFill>
                  <a:srgbClr val="C00000"/>
                </a:solidFill>
              </a:rPr>
              <a:t>リスクを「予測閾値</a:t>
            </a:r>
            <a:r>
              <a:rPr lang="en-US" altLang="ja-JP" sz="3200" dirty="0">
                <a:solidFill>
                  <a:srgbClr val="C00000"/>
                </a:solidFill>
              </a:rPr>
              <a:t>&gt;</a:t>
            </a:r>
            <a:r>
              <a:rPr lang="ja-JP" altLang="en-US" sz="3200">
                <a:solidFill>
                  <a:srgbClr val="C00000"/>
                </a:solidFill>
              </a:rPr>
              <a:t>実測」と考えた場合</a:t>
            </a:r>
            <a:endParaRPr lang="en-US" altLang="ja-JP" sz="3200" dirty="0"/>
          </a:p>
        </p:txBody>
      </p:sp>
      <p:sp>
        <p:nvSpPr>
          <p:cNvPr id="26" name="右矢印 25">
            <a:extLst>
              <a:ext uri="{FF2B5EF4-FFF2-40B4-BE49-F238E27FC236}">
                <a16:creationId xmlns:a16="http://schemas.microsoft.com/office/drawing/2014/main" id="{4B7AC7A2-9ECE-AB20-4641-C8E1D95B1BEF}"/>
              </a:ext>
            </a:extLst>
          </p:cNvPr>
          <p:cNvSpPr/>
          <p:nvPr/>
        </p:nvSpPr>
        <p:spPr>
          <a:xfrm>
            <a:off x="12906500" y="7265635"/>
            <a:ext cx="1815038" cy="784829"/>
          </a:xfrm>
          <a:prstGeom prst="rightArrow">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accent4">
                    <a:lumMod val="50000"/>
                  </a:schemeClr>
                </a:solidFill>
              </a:rPr>
              <a:t>閾値</a:t>
            </a:r>
            <a:r>
              <a:rPr kumimoji="1" lang="en-US" altLang="ja-JP" sz="1800" dirty="0">
                <a:solidFill>
                  <a:schemeClr val="accent4">
                    <a:lumMod val="50000"/>
                  </a:schemeClr>
                </a:solidFill>
              </a:rPr>
              <a:t>=90</a:t>
            </a:r>
            <a:endParaRPr kumimoji="1" lang="ja-JP" altLang="en-US" sz="1800">
              <a:solidFill>
                <a:schemeClr val="accent4">
                  <a:lumMod val="50000"/>
                </a:schemeClr>
              </a:solidFill>
            </a:endParaRPr>
          </a:p>
        </p:txBody>
      </p:sp>
      <p:sp>
        <p:nvSpPr>
          <p:cNvPr id="27" name="正方形/長方形 26">
            <a:extLst>
              <a:ext uri="{FF2B5EF4-FFF2-40B4-BE49-F238E27FC236}">
                <a16:creationId xmlns:a16="http://schemas.microsoft.com/office/drawing/2014/main" id="{A4D4CF6B-1011-CD71-DA1D-4D036409CA42}"/>
              </a:ext>
            </a:extLst>
          </p:cNvPr>
          <p:cNvSpPr/>
          <p:nvPr/>
        </p:nvSpPr>
        <p:spPr>
          <a:xfrm>
            <a:off x="17169547" y="4536559"/>
            <a:ext cx="4380892" cy="3075404"/>
          </a:xfrm>
          <a:prstGeom prst="rect">
            <a:avLst/>
          </a:prstGeom>
          <a:solidFill>
            <a:schemeClr val="accent1">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A87A40C-2BF6-2187-A32B-86E4B9D620AE}"/>
              </a:ext>
            </a:extLst>
          </p:cNvPr>
          <p:cNvSpPr/>
          <p:nvPr/>
        </p:nvSpPr>
        <p:spPr>
          <a:xfrm>
            <a:off x="15136445" y="4536558"/>
            <a:ext cx="1941500" cy="3075404"/>
          </a:xfrm>
          <a:prstGeom prst="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E766BD9F-CC03-7826-B0D1-0BFB26CC6B63}"/>
              </a:ext>
            </a:extLst>
          </p:cNvPr>
          <p:cNvSpPr txBox="1"/>
          <p:nvPr/>
        </p:nvSpPr>
        <p:spPr>
          <a:xfrm>
            <a:off x="14542838" y="10782844"/>
            <a:ext cx="3221804" cy="1015663"/>
          </a:xfrm>
          <a:prstGeom prst="rect">
            <a:avLst/>
          </a:prstGeom>
          <a:noFill/>
        </p:spPr>
        <p:txBody>
          <a:bodyPr wrap="square">
            <a:spAutoFit/>
          </a:bodyPr>
          <a:lstStyle/>
          <a:p>
            <a:pPr algn="ctr"/>
            <a:r>
              <a:rPr lang="ja-JP" altLang="en-US" sz="2000"/>
              <a:t>予想閾値より実際の交換時期が早かった</a:t>
            </a:r>
            <a:endParaRPr lang="en-US" altLang="ja-JP" sz="2000" dirty="0"/>
          </a:p>
          <a:p>
            <a:pPr algn="ctr"/>
            <a:r>
              <a:rPr lang="ja-JP" altLang="en-US" sz="2000"/>
              <a:t>（リスク）</a:t>
            </a:r>
            <a:endParaRPr lang="en-US" altLang="ja-JP" sz="2000" dirty="0"/>
          </a:p>
        </p:txBody>
      </p:sp>
      <p:sp>
        <p:nvSpPr>
          <p:cNvPr id="30" name="テキスト ボックス 29">
            <a:extLst>
              <a:ext uri="{FF2B5EF4-FFF2-40B4-BE49-F238E27FC236}">
                <a16:creationId xmlns:a16="http://schemas.microsoft.com/office/drawing/2014/main" id="{CAFC5E60-CEA7-220A-FFEE-CACD78EAB968}"/>
              </a:ext>
            </a:extLst>
          </p:cNvPr>
          <p:cNvSpPr txBox="1"/>
          <p:nvPr/>
        </p:nvSpPr>
        <p:spPr>
          <a:xfrm>
            <a:off x="19016210" y="10782845"/>
            <a:ext cx="3221804" cy="1015663"/>
          </a:xfrm>
          <a:prstGeom prst="rect">
            <a:avLst/>
          </a:prstGeom>
          <a:noFill/>
        </p:spPr>
        <p:txBody>
          <a:bodyPr wrap="square">
            <a:spAutoFit/>
          </a:bodyPr>
          <a:lstStyle/>
          <a:p>
            <a:pPr algn="ctr"/>
            <a:r>
              <a:rPr lang="ja-JP" altLang="en-US" sz="2000"/>
              <a:t>予想閾値より実際の交換時期が長かった</a:t>
            </a:r>
            <a:endParaRPr lang="en-US" altLang="ja-JP" sz="2000" dirty="0"/>
          </a:p>
          <a:p>
            <a:pPr algn="ctr"/>
            <a:r>
              <a:rPr lang="ja-JP" altLang="en-US" sz="2000"/>
              <a:t>（問題無し）</a:t>
            </a:r>
            <a:endParaRPr lang="en-US" altLang="ja-JP" sz="2000" dirty="0"/>
          </a:p>
        </p:txBody>
      </p:sp>
      <p:cxnSp>
        <p:nvCxnSpPr>
          <p:cNvPr id="31" name="直線コネクタ 30">
            <a:extLst>
              <a:ext uri="{FF2B5EF4-FFF2-40B4-BE49-F238E27FC236}">
                <a16:creationId xmlns:a16="http://schemas.microsoft.com/office/drawing/2014/main" id="{1AB1763C-FCEA-F16B-DF1A-DEFEFDFC655E}"/>
              </a:ext>
            </a:extLst>
          </p:cNvPr>
          <p:cNvCxnSpPr>
            <a:cxnSpLocks/>
          </p:cNvCxnSpPr>
          <p:nvPr/>
        </p:nvCxnSpPr>
        <p:spPr>
          <a:xfrm>
            <a:off x="20627112" y="7265635"/>
            <a:ext cx="0" cy="35172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F5926D-88A1-7F23-5092-E8334FD91EE1}"/>
              </a:ext>
            </a:extLst>
          </p:cNvPr>
          <p:cNvCxnSpPr>
            <a:cxnSpLocks/>
            <a:endCxn id="29" idx="0"/>
          </p:cNvCxnSpPr>
          <p:nvPr/>
        </p:nvCxnSpPr>
        <p:spPr>
          <a:xfrm>
            <a:off x="15941641" y="7060020"/>
            <a:ext cx="212099" cy="37228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6F0DECA-CF4E-44FE-693B-94C0A630BDED}"/>
              </a:ext>
            </a:extLst>
          </p:cNvPr>
          <p:cNvSpPr txBox="1"/>
          <p:nvPr/>
        </p:nvSpPr>
        <p:spPr>
          <a:xfrm>
            <a:off x="17230936" y="12121743"/>
            <a:ext cx="3722443" cy="1200329"/>
          </a:xfrm>
          <a:prstGeom prst="rect">
            <a:avLst/>
          </a:prstGeom>
          <a:noFill/>
        </p:spPr>
        <p:txBody>
          <a:bodyPr wrap="square">
            <a:spAutoFit/>
          </a:bodyPr>
          <a:lstStyle/>
          <a:p>
            <a:r>
              <a:rPr lang="ja-JP" altLang="en-US" sz="2400">
                <a:solidFill>
                  <a:srgbClr val="C00000"/>
                </a:solidFill>
              </a:rPr>
              <a:t>閾値：大</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コスト削減：小</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リスク：？</a:t>
            </a:r>
            <a:endParaRPr lang="en-US" altLang="ja-JP" sz="2400" dirty="0">
              <a:solidFill>
                <a:srgbClr val="C00000"/>
              </a:solidFill>
            </a:endParaRPr>
          </a:p>
        </p:txBody>
      </p:sp>
      <p:sp>
        <p:nvSpPr>
          <p:cNvPr id="36" name="テキスト ボックス 35">
            <a:extLst>
              <a:ext uri="{FF2B5EF4-FFF2-40B4-BE49-F238E27FC236}">
                <a16:creationId xmlns:a16="http://schemas.microsoft.com/office/drawing/2014/main" id="{19A7BBA7-F158-A96D-651C-66902849A9F3}"/>
              </a:ext>
            </a:extLst>
          </p:cNvPr>
          <p:cNvSpPr txBox="1"/>
          <p:nvPr/>
        </p:nvSpPr>
        <p:spPr>
          <a:xfrm rot="5400000">
            <a:off x="21906526" y="5410699"/>
            <a:ext cx="2058502" cy="1015663"/>
          </a:xfrm>
          <a:prstGeom prst="rect">
            <a:avLst/>
          </a:prstGeom>
          <a:noFill/>
        </p:spPr>
        <p:txBody>
          <a:bodyPr wrap="square">
            <a:spAutoFit/>
          </a:bodyPr>
          <a:lstStyle/>
          <a:p>
            <a:pPr algn="ctr"/>
            <a:r>
              <a:rPr lang="ja-JP" altLang="en-US" sz="2000"/>
              <a:t>検査を実施</a:t>
            </a:r>
            <a:r>
              <a:rPr lang="ja-JP" altLang="en-US" sz="2000" u="sng"/>
              <a:t>無し</a:t>
            </a:r>
            <a:r>
              <a:rPr lang="ja-JP" altLang="en-US" sz="2000"/>
              <a:t>と判断</a:t>
            </a:r>
            <a:endParaRPr lang="en-US" altLang="ja-JP" sz="2000" dirty="0"/>
          </a:p>
          <a:p>
            <a:pPr algn="ctr"/>
            <a:r>
              <a:rPr lang="en-US" altLang="ja-JP" sz="2000" dirty="0"/>
              <a:t>(</a:t>
            </a:r>
            <a:r>
              <a:rPr lang="ja-JP" altLang="en-US" sz="2000"/>
              <a:t>コスト削減</a:t>
            </a:r>
            <a:r>
              <a:rPr lang="en-US" altLang="ja-JP" sz="2000" dirty="0"/>
              <a:t>)</a:t>
            </a:r>
          </a:p>
        </p:txBody>
      </p:sp>
      <p:sp>
        <p:nvSpPr>
          <p:cNvPr id="37" name="テキスト ボックス 36">
            <a:extLst>
              <a:ext uri="{FF2B5EF4-FFF2-40B4-BE49-F238E27FC236}">
                <a16:creationId xmlns:a16="http://schemas.microsoft.com/office/drawing/2014/main" id="{C6DC6511-EEC7-59C0-3BE4-088A78E8338D}"/>
              </a:ext>
            </a:extLst>
          </p:cNvPr>
          <p:cNvSpPr txBox="1"/>
          <p:nvPr/>
        </p:nvSpPr>
        <p:spPr>
          <a:xfrm>
            <a:off x="5707276" y="12121742"/>
            <a:ext cx="3864741" cy="1200329"/>
          </a:xfrm>
          <a:prstGeom prst="rect">
            <a:avLst/>
          </a:prstGeom>
          <a:noFill/>
        </p:spPr>
        <p:txBody>
          <a:bodyPr wrap="square">
            <a:spAutoFit/>
          </a:bodyPr>
          <a:lstStyle/>
          <a:p>
            <a:r>
              <a:rPr lang="ja-JP" altLang="en-US" sz="2400">
                <a:solidFill>
                  <a:srgbClr val="C00000"/>
                </a:solidFill>
              </a:rPr>
              <a:t>閾値：小</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コスト削減：大</a:t>
            </a:r>
            <a:endParaRPr lang="en-US" altLang="ja-JP" sz="2400" dirty="0">
              <a:solidFill>
                <a:srgbClr val="C00000"/>
              </a:solidFill>
            </a:endParaRPr>
          </a:p>
          <a:p>
            <a:pPr marL="342900" indent="-342900">
              <a:buFont typeface="Wingdings" pitchFamily="2" charset="2"/>
              <a:buChar char="Ø"/>
            </a:pPr>
            <a:r>
              <a:rPr lang="ja-JP" altLang="en-US" sz="2400">
                <a:solidFill>
                  <a:srgbClr val="C00000"/>
                </a:solidFill>
              </a:rPr>
              <a:t>リスク：？</a:t>
            </a:r>
            <a:endParaRPr lang="en-US" altLang="ja-JP" sz="2400" dirty="0">
              <a:solidFill>
                <a:srgbClr val="C00000"/>
              </a:solidFill>
            </a:endParaRPr>
          </a:p>
        </p:txBody>
      </p:sp>
      <p:sp>
        <p:nvSpPr>
          <p:cNvPr id="38" name="テキスト ボックス 37">
            <a:extLst>
              <a:ext uri="{FF2B5EF4-FFF2-40B4-BE49-F238E27FC236}">
                <a16:creationId xmlns:a16="http://schemas.microsoft.com/office/drawing/2014/main" id="{3E20F12F-EDBF-DAA2-EFAB-112371F71342}"/>
              </a:ext>
            </a:extLst>
          </p:cNvPr>
          <p:cNvSpPr txBox="1"/>
          <p:nvPr/>
        </p:nvSpPr>
        <p:spPr>
          <a:xfrm>
            <a:off x="2196770" y="2829254"/>
            <a:ext cx="9143187" cy="846386"/>
          </a:xfrm>
          <a:prstGeom prst="rect">
            <a:avLst/>
          </a:prstGeom>
          <a:noFill/>
        </p:spPr>
        <p:txBody>
          <a:bodyPr wrap="square">
            <a:spAutoFit/>
          </a:bodyPr>
          <a:lstStyle/>
          <a:p>
            <a:pPr algn="ctr">
              <a:spcBef>
                <a:spcPts val="600"/>
              </a:spcBef>
            </a:pPr>
            <a:r>
              <a:rPr lang="ja-JP" altLang="en-US" sz="2400"/>
              <a:t>閾値（予想残存交換時期）が</a:t>
            </a:r>
            <a:r>
              <a:rPr lang="en-US" altLang="ja-JP" sz="2400" dirty="0"/>
              <a:t>20</a:t>
            </a:r>
            <a:r>
              <a:rPr lang="ja-JP" altLang="en-US" sz="2400"/>
              <a:t>を境界に検査有無を判断した場合</a:t>
            </a:r>
            <a:endParaRPr lang="en-US" altLang="ja-JP" sz="2400" dirty="0"/>
          </a:p>
          <a:p>
            <a:pPr marL="342900" indent="-342900" algn="ctr">
              <a:spcBef>
                <a:spcPts val="600"/>
              </a:spcBef>
              <a:buFont typeface="Arial" panose="020B0604020202020204" pitchFamily="34" charset="0"/>
              <a:buChar char="•"/>
            </a:pPr>
            <a:r>
              <a:rPr lang="ja-JP" altLang="en-US" sz="2000"/>
              <a:t>予測が</a:t>
            </a:r>
            <a:r>
              <a:rPr lang="en-US" altLang="ja-JP" sz="2000" dirty="0"/>
              <a:t>20</a:t>
            </a:r>
            <a:r>
              <a:rPr lang="ja-JP" altLang="en-US" sz="2000"/>
              <a:t>以上は検査の必要なし</a:t>
            </a:r>
            <a:endParaRPr lang="en-US" altLang="ja-JP" sz="2000" dirty="0"/>
          </a:p>
        </p:txBody>
      </p:sp>
      <p:sp>
        <p:nvSpPr>
          <p:cNvPr id="39" name="テキスト ボックス 38">
            <a:extLst>
              <a:ext uri="{FF2B5EF4-FFF2-40B4-BE49-F238E27FC236}">
                <a16:creationId xmlns:a16="http://schemas.microsoft.com/office/drawing/2014/main" id="{0DFCBF2A-10AA-EE69-0EB7-583820E8FA17}"/>
              </a:ext>
            </a:extLst>
          </p:cNvPr>
          <p:cNvSpPr txBox="1"/>
          <p:nvPr/>
        </p:nvSpPr>
        <p:spPr>
          <a:xfrm>
            <a:off x="13354402" y="2832719"/>
            <a:ext cx="9143187" cy="846386"/>
          </a:xfrm>
          <a:prstGeom prst="rect">
            <a:avLst/>
          </a:prstGeom>
          <a:noFill/>
        </p:spPr>
        <p:txBody>
          <a:bodyPr wrap="square">
            <a:spAutoFit/>
          </a:bodyPr>
          <a:lstStyle/>
          <a:p>
            <a:pPr algn="ctr">
              <a:spcBef>
                <a:spcPts val="600"/>
              </a:spcBef>
            </a:pPr>
            <a:r>
              <a:rPr lang="ja-JP" altLang="en-US" sz="2400"/>
              <a:t>閾値（予想残存交換時期）が</a:t>
            </a:r>
            <a:r>
              <a:rPr lang="en-US" altLang="ja-JP" sz="2400" dirty="0"/>
              <a:t>90</a:t>
            </a:r>
            <a:r>
              <a:rPr lang="ja-JP" altLang="en-US" sz="2400"/>
              <a:t>を境界に検査有無を判断した場合</a:t>
            </a:r>
            <a:endParaRPr lang="en-US" altLang="ja-JP" sz="2400" dirty="0"/>
          </a:p>
          <a:p>
            <a:pPr marL="342900" indent="-342900" algn="ctr">
              <a:spcBef>
                <a:spcPts val="600"/>
              </a:spcBef>
              <a:buFont typeface="Arial" panose="020B0604020202020204" pitchFamily="34" charset="0"/>
              <a:buChar char="•"/>
            </a:pPr>
            <a:r>
              <a:rPr lang="ja-JP" altLang="en-US" sz="2000"/>
              <a:t>予測が</a:t>
            </a:r>
            <a:r>
              <a:rPr lang="en-US" altLang="ja-JP" sz="2000" dirty="0"/>
              <a:t>90</a:t>
            </a:r>
            <a:r>
              <a:rPr lang="ja-JP" altLang="en-US" sz="2000"/>
              <a:t>以上は検査の必要なし</a:t>
            </a:r>
            <a:endParaRPr lang="en-US" altLang="ja-JP" sz="2000" dirty="0"/>
          </a:p>
        </p:txBody>
      </p:sp>
      <p:sp>
        <p:nvSpPr>
          <p:cNvPr id="40" name="テキスト ボックス 39">
            <a:extLst>
              <a:ext uri="{FF2B5EF4-FFF2-40B4-BE49-F238E27FC236}">
                <a16:creationId xmlns:a16="http://schemas.microsoft.com/office/drawing/2014/main" id="{9645C763-0641-FBC4-7EB5-7A6CFE9FABDD}"/>
              </a:ext>
            </a:extLst>
          </p:cNvPr>
          <p:cNvSpPr txBox="1"/>
          <p:nvPr/>
        </p:nvSpPr>
        <p:spPr>
          <a:xfrm>
            <a:off x="65679" y="13231126"/>
            <a:ext cx="4034573" cy="369332"/>
          </a:xfrm>
          <a:prstGeom prst="rect">
            <a:avLst/>
          </a:prstGeom>
          <a:noFill/>
        </p:spPr>
        <p:txBody>
          <a:bodyPr wrap="square">
            <a:spAutoFit/>
          </a:bodyPr>
          <a:lstStyle/>
          <a:p>
            <a:pPr marL="342900" indent="-342900">
              <a:buFont typeface="システムフォント（レギュラー）"/>
              <a:buChar char="※"/>
            </a:pPr>
            <a:r>
              <a:rPr lang="ja-JP" altLang="en-US" sz="1800"/>
              <a:t>テストデータ（</a:t>
            </a:r>
            <a:r>
              <a:rPr lang="en-US" altLang="ja-JP" sz="1800" dirty="0"/>
              <a:t>N=213</a:t>
            </a:r>
            <a:r>
              <a:rPr lang="ja-JP" altLang="en-US" sz="1800"/>
              <a:t>）を利用</a:t>
            </a:r>
            <a:endParaRPr lang="en-US" altLang="ja-JP" sz="1800" dirty="0"/>
          </a:p>
        </p:txBody>
      </p:sp>
    </p:spTree>
    <p:extLst>
      <p:ext uri="{BB962C8B-B14F-4D97-AF65-F5344CB8AC3E}">
        <p14:creationId xmlns:p14="http://schemas.microsoft.com/office/powerpoint/2010/main" val="3449372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B3330-BA11-89D8-902B-A66536D817F3}"/>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377E152A-8731-3C1C-927D-A140E2D20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684" y="3297089"/>
            <a:ext cx="11159610" cy="895524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C06F42A7-7443-E4B1-4FD2-8C27098C179C}"/>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7. </a:t>
            </a:r>
            <a:r>
              <a:rPr lang="ja-JP" altLang="en-US" sz="5400" b="1">
                <a:latin typeface="+mj-lt"/>
              </a:rPr>
              <a:t>予測結果のビジネス的解釈</a:t>
            </a:r>
            <a:endParaRPr lang="en-US" altLang="ja-JP" sz="5400" b="1" dirty="0">
              <a:latin typeface="+mj-lt"/>
            </a:endParaRPr>
          </a:p>
        </p:txBody>
      </p:sp>
      <p:sp>
        <p:nvSpPr>
          <p:cNvPr id="25" name="テキスト ボックス 24">
            <a:extLst>
              <a:ext uri="{FF2B5EF4-FFF2-40B4-BE49-F238E27FC236}">
                <a16:creationId xmlns:a16="http://schemas.microsoft.com/office/drawing/2014/main" id="{EDF5DAEA-C8FD-5A10-1583-C6C474C532A8}"/>
              </a:ext>
            </a:extLst>
          </p:cNvPr>
          <p:cNvSpPr txBox="1"/>
          <p:nvPr/>
        </p:nvSpPr>
        <p:spPr>
          <a:xfrm>
            <a:off x="1431026" y="1708515"/>
            <a:ext cx="18685774" cy="584775"/>
          </a:xfrm>
          <a:prstGeom prst="rect">
            <a:avLst/>
          </a:prstGeom>
          <a:noFill/>
        </p:spPr>
        <p:txBody>
          <a:bodyPr wrap="square">
            <a:spAutoFit/>
          </a:bodyPr>
          <a:lstStyle/>
          <a:p>
            <a:pPr>
              <a:spcBef>
                <a:spcPts val="600"/>
              </a:spcBef>
            </a:pPr>
            <a:r>
              <a:rPr lang="ja-JP" altLang="en-US" sz="3200"/>
              <a:t>“コスト削減</a:t>
            </a:r>
            <a:r>
              <a:rPr lang="en-US" altLang="ja-JP" sz="3200" dirty="0"/>
              <a:t> vs </a:t>
            </a:r>
            <a:r>
              <a:rPr lang="ja-JP" altLang="en-US" sz="3200"/>
              <a:t>リスク”分析</a:t>
            </a:r>
            <a:r>
              <a:rPr lang="en-US" altLang="ja-JP" sz="3200" dirty="0"/>
              <a:t> – </a:t>
            </a:r>
            <a:r>
              <a:rPr lang="ja-JP" altLang="en-US" sz="3200"/>
              <a:t>閾値を変化させた場合のコスト削減とリスクの散布図</a:t>
            </a:r>
            <a:endParaRPr lang="en-US" altLang="ja-JP" sz="3200" dirty="0"/>
          </a:p>
        </p:txBody>
      </p:sp>
      <p:sp>
        <p:nvSpPr>
          <p:cNvPr id="40" name="テキスト ボックス 39">
            <a:extLst>
              <a:ext uri="{FF2B5EF4-FFF2-40B4-BE49-F238E27FC236}">
                <a16:creationId xmlns:a16="http://schemas.microsoft.com/office/drawing/2014/main" id="{498191FC-CAEA-2A39-2773-C8EAC0725BB9}"/>
              </a:ext>
            </a:extLst>
          </p:cNvPr>
          <p:cNvSpPr txBox="1"/>
          <p:nvPr/>
        </p:nvSpPr>
        <p:spPr>
          <a:xfrm>
            <a:off x="65679" y="13231126"/>
            <a:ext cx="4034573" cy="369332"/>
          </a:xfrm>
          <a:prstGeom prst="rect">
            <a:avLst/>
          </a:prstGeom>
          <a:noFill/>
        </p:spPr>
        <p:txBody>
          <a:bodyPr wrap="square">
            <a:spAutoFit/>
          </a:bodyPr>
          <a:lstStyle/>
          <a:p>
            <a:pPr marL="342900" indent="-342900">
              <a:buFont typeface="システムフォント（レギュラー）"/>
              <a:buChar char="※"/>
            </a:pPr>
            <a:r>
              <a:rPr lang="ja-JP" altLang="en-US" sz="1800"/>
              <a:t>テストデータ（</a:t>
            </a:r>
            <a:r>
              <a:rPr lang="en-US" altLang="ja-JP" sz="1800" dirty="0"/>
              <a:t>N=213</a:t>
            </a:r>
            <a:r>
              <a:rPr lang="ja-JP" altLang="en-US" sz="1800"/>
              <a:t>）を利用</a:t>
            </a:r>
            <a:endParaRPr lang="en-US" altLang="ja-JP" sz="1800" dirty="0"/>
          </a:p>
        </p:txBody>
      </p:sp>
      <p:sp>
        <p:nvSpPr>
          <p:cNvPr id="3" name="テキスト ボックス 2">
            <a:extLst>
              <a:ext uri="{FF2B5EF4-FFF2-40B4-BE49-F238E27FC236}">
                <a16:creationId xmlns:a16="http://schemas.microsoft.com/office/drawing/2014/main" id="{9123EC15-0D06-C31C-62E9-613F2A389C5D}"/>
              </a:ext>
            </a:extLst>
          </p:cNvPr>
          <p:cNvSpPr txBox="1"/>
          <p:nvPr/>
        </p:nvSpPr>
        <p:spPr>
          <a:xfrm>
            <a:off x="6973509" y="12480821"/>
            <a:ext cx="6741282" cy="400110"/>
          </a:xfrm>
          <a:prstGeom prst="rect">
            <a:avLst/>
          </a:prstGeom>
          <a:noFill/>
        </p:spPr>
        <p:txBody>
          <a:bodyPr wrap="square">
            <a:spAutoFit/>
          </a:bodyPr>
          <a:lstStyle/>
          <a:p>
            <a:pPr algn="ctr"/>
            <a:r>
              <a:rPr lang="ja-JP" altLang="en-US" sz="2000"/>
              <a:t>検査を実施無しと判断</a:t>
            </a:r>
            <a:r>
              <a:rPr lang="en-US" altLang="ja-JP" sz="2000" dirty="0"/>
              <a:t>(</a:t>
            </a:r>
            <a:r>
              <a:rPr lang="ja-JP" altLang="en-US" sz="2000"/>
              <a:t>コスト削減</a:t>
            </a:r>
            <a:r>
              <a:rPr lang="en-US" altLang="ja-JP" sz="2000" dirty="0"/>
              <a:t>)</a:t>
            </a:r>
            <a:r>
              <a:rPr lang="ja-JP" altLang="en-US" sz="2000"/>
              <a:t>できる割合</a:t>
            </a:r>
            <a:endParaRPr lang="en-US" altLang="ja-JP" sz="2000" dirty="0"/>
          </a:p>
        </p:txBody>
      </p:sp>
      <p:sp>
        <p:nvSpPr>
          <p:cNvPr id="4" name="テキスト ボックス 3">
            <a:extLst>
              <a:ext uri="{FF2B5EF4-FFF2-40B4-BE49-F238E27FC236}">
                <a16:creationId xmlns:a16="http://schemas.microsoft.com/office/drawing/2014/main" id="{A3950020-5E8A-F38D-0459-DCFBED47A5AF}"/>
              </a:ext>
            </a:extLst>
          </p:cNvPr>
          <p:cNvSpPr txBox="1"/>
          <p:nvPr/>
        </p:nvSpPr>
        <p:spPr>
          <a:xfrm rot="16200000">
            <a:off x="768964" y="7613699"/>
            <a:ext cx="6475226" cy="400110"/>
          </a:xfrm>
          <a:prstGeom prst="rect">
            <a:avLst/>
          </a:prstGeom>
          <a:noFill/>
        </p:spPr>
        <p:txBody>
          <a:bodyPr wrap="square">
            <a:spAutoFit/>
          </a:bodyPr>
          <a:lstStyle/>
          <a:p>
            <a:pPr algn="ctr"/>
            <a:r>
              <a:rPr lang="ja-JP" altLang="en-US" sz="2000"/>
              <a:t>予想より実際の交換時期が早かった</a:t>
            </a:r>
            <a:r>
              <a:rPr lang="en-US" altLang="ja-JP" sz="2000" dirty="0"/>
              <a:t>(</a:t>
            </a:r>
            <a:r>
              <a:rPr lang="ja-JP" altLang="en-US" sz="2000"/>
              <a:t>リスク</a:t>
            </a:r>
            <a:r>
              <a:rPr lang="en-US" altLang="ja-JP" sz="2000" dirty="0"/>
              <a:t>)</a:t>
            </a:r>
            <a:r>
              <a:rPr lang="ja-JP" altLang="en-US" sz="2000"/>
              <a:t>割合</a:t>
            </a:r>
            <a:endParaRPr lang="en-US" altLang="ja-JP" sz="2000" dirty="0"/>
          </a:p>
        </p:txBody>
      </p:sp>
      <p:sp>
        <p:nvSpPr>
          <p:cNvPr id="5" name="テキスト ボックス 4">
            <a:extLst>
              <a:ext uri="{FF2B5EF4-FFF2-40B4-BE49-F238E27FC236}">
                <a16:creationId xmlns:a16="http://schemas.microsoft.com/office/drawing/2014/main" id="{428C1E7E-A0FA-5218-30A2-B752670F9920}"/>
              </a:ext>
            </a:extLst>
          </p:cNvPr>
          <p:cNvSpPr txBox="1"/>
          <p:nvPr/>
        </p:nvSpPr>
        <p:spPr>
          <a:xfrm>
            <a:off x="15896345" y="3194278"/>
            <a:ext cx="4383015" cy="1015663"/>
          </a:xfrm>
          <a:prstGeom prst="rect">
            <a:avLst/>
          </a:prstGeom>
          <a:noFill/>
        </p:spPr>
        <p:txBody>
          <a:bodyPr wrap="square">
            <a:spAutoFit/>
          </a:bodyPr>
          <a:lstStyle/>
          <a:p>
            <a:r>
              <a:rPr lang="ja-JP" altLang="en-US" sz="2000">
                <a:solidFill>
                  <a:srgbClr val="0070C0"/>
                </a:solidFill>
              </a:rPr>
              <a:t>青</a:t>
            </a:r>
            <a:r>
              <a:rPr lang="ja-JP" altLang="en-US" sz="2000"/>
              <a:t>：「予測</a:t>
            </a:r>
            <a:r>
              <a:rPr lang="en-US" altLang="ja-JP" sz="2000" dirty="0"/>
              <a:t>&gt;</a:t>
            </a:r>
            <a:r>
              <a:rPr lang="ja-JP" altLang="en-US" sz="2000"/>
              <a:t>実測」リスク</a:t>
            </a:r>
            <a:endParaRPr lang="en-US" altLang="ja-JP" sz="2000" dirty="0"/>
          </a:p>
          <a:p>
            <a:r>
              <a:rPr lang="ja-JP" altLang="en-US" sz="2000">
                <a:solidFill>
                  <a:schemeClr val="accent3">
                    <a:lumMod val="50000"/>
                  </a:schemeClr>
                </a:solidFill>
              </a:rPr>
              <a:t>緑</a:t>
            </a:r>
            <a:r>
              <a:rPr lang="ja-JP" altLang="en-US" sz="2000"/>
              <a:t>：「予測閾値</a:t>
            </a:r>
            <a:r>
              <a:rPr lang="en-US" altLang="ja-JP" sz="2000" dirty="0"/>
              <a:t>&gt;</a:t>
            </a:r>
            <a:r>
              <a:rPr lang="ja-JP" altLang="en-US" sz="2000"/>
              <a:t>実測」リスク</a:t>
            </a:r>
            <a:endParaRPr lang="en-US" altLang="ja-JP" sz="2000" dirty="0"/>
          </a:p>
          <a:p>
            <a:r>
              <a:rPr lang="ja-JP" altLang="en-US" sz="2000"/>
              <a:t>散布図のラベルは閾値</a:t>
            </a:r>
            <a:endParaRPr lang="en-US" altLang="ja-JP" sz="2000" dirty="0"/>
          </a:p>
        </p:txBody>
      </p:sp>
      <p:sp>
        <p:nvSpPr>
          <p:cNvPr id="6" name="正方形/長方形 5">
            <a:extLst>
              <a:ext uri="{FF2B5EF4-FFF2-40B4-BE49-F238E27FC236}">
                <a16:creationId xmlns:a16="http://schemas.microsoft.com/office/drawing/2014/main" id="{44F44A48-C68D-0456-58DA-CEB0F8D0A693}"/>
              </a:ext>
            </a:extLst>
          </p:cNvPr>
          <p:cNvSpPr/>
          <p:nvPr/>
        </p:nvSpPr>
        <p:spPr>
          <a:xfrm>
            <a:off x="14363829" y="13109422"/>
            <a:ext cx="9892146" cy="338554"/>
          </a:xfrm>
          <a:prstGeom prst="rect">
            <a:avLst/>
          </a:prstGeom>
          <a:solidFill>
            <a:schemeClr val="bg1">
              <a:lumMod val="95000"/>
            </a:schemeClr>
          </a:solidFill>
        </p:spPr>
        <p:txBody>
          <a:bodyPr wrap="square">
            <a:spAutoFit/>
          </a:bodyPr>
          <a:lstStyle/>
          <a:p>
            <a:pPr>
              <a:spcBef>
                <a:spcPts val="600"/>
              </a:spcBef>
            </a:pPr>
            <a:r>
              <a:rPr lang="ja-JP" altLang="en-US" sz="1600"/>
              <a:t>散布図元データ：</a:t>
            </a:r>
            <a:r>
              <a:rPr lang="en" altLang="ja-JP" sz="1600" dirty="0">
                <a:hlinkClick r:id="rId3"/>
              </a:rPr>
              <a:t>https://github.com/yukismd/SensorData_PdM/blob/main/data_predicted/save_vs_risk.csv</a:t>
            </a:r>
            <a:endParaRPr lang="en" altLang="ja-JP" sz="1600" dirty="0"/>
          </a:p>
        </p:txBody>
      </p:sp>
      <p:sp>
        <p:nvSpPr>
          <p:cNvPr id="7" name="正方形/長方形 6">
            <a:extLst>
              <a:ext uri="{FF2B5EF4-FFF2-40B4-BE49-F238E27FC236}">
                <a16:creationId xmlns:a16="http://schemas.microsoft.com/office/drawing/2014/main" id="{009CE6EE-F2C6-9CB5-1002-C9179209F153}"/>
              </a:ext>
            </a:extLst>
          </p:cNvPr>
          <p:cNvSpPr/>
          <p:nvPr/>
        </p:nvSpPr>
        <p:spPr>
          <a:xfrm>
            <a:off x="17549123" y="5465491"/>
            <a:ext cx="4579358" cy="1750615"/>
          </a:xfrm>
          <a:prstGeom prst="rect">
            <a:avLst/>
          </a:prstGeom>
          <a:noFill/>
          <a:ln>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a:solidFill>
                  <a:srgbClr val="000000"/>
                </a:solidFill>
              </a:rPr>
              <a:t>例えば、</a:t>
            </a:r>
            <a:r>
              <a:rPr lang="en-US" altLang="ja-JP" sz="2200" dirty="0">
                <a:solidFill>
                  <a:srgbClr val="000000"/>
                </a:solidFill>
              </a:rPr>
              <a:t>65</a:t>
            </a:r>
            <a:r>
              <a:rPr lang="ja-JP" altLang="en-US" sz="2200">
                <a:solidFill>
                  <a:srgbClr val="000000"/>
                </a:solidFill>
              </a:rPr>
              <a:t>を閾値とした場合</a:t>
            </a:r>
            <a:endParaRPr lang="en-US" altLang="ja-JP" sz="2200" dirty="0">
              <a:solidFill>
                <a:srgbClr val="000000"/>
              </a:solidFill>
            </a:endParaRPr>
          </a:p>
          <a:p>
            <a:pPr marL="342900" indent="-342900">
              <a:buFont typeface="Arial" panose="020B0604020202020204" pitchFamily="34" charset="0"/>
              <a:buChar char="•"/>
            </a:pPr>
            <a:r>
              <a:rPr lang="en-US" altLang="ja-JP" sz="2200" dirty="0">
                <a:solidFill>
                  <a:srgbClr val="000000"/>
                </a:solidFill>
              </a:rPr>
              <a:t>61.5%</a:t>
            </a:r>
            <a:r>
              <a:rPr lang="ja-JP" altLang="en-US" sz="2200">
                <a:solidFill>
                  <a:srgbClr val="000000"/>
                </a:solidFill>
              </a:rPr>
              <a:t>のコスト削減</a:t>
            </a:r>
            <a:endParaRPr lang="en-US" altLang="ja-JP" sz="2200" dirty="0">
              <a:solidFill>
                <a:srgbClr val="000000"/>
              </a:solidFill>
            </a:endParaRPr>
          </a:p>
          <a:p>
            <a:pPr marL="342900" indent="-342900">
              <a:buFont typeface="Arial" panose="020B0604020202020204" pitchFamily="34" charset="0"/>
              <a:buChar char="•"/>
            </a:pPr>
            <a:r>
              <a:rPr lang="en-US" altLang="ja-JP" sz="2200" dirty="0">
                <a:solidFill>
                  <a:srgbClr val="000000"/>
                </a:solidFill>
              </a:rPr>
              <a:t>58.1%</a:t>
            </a:r>
            <a:r>
              <a:rPr lang="ja-JP" altLang="en-US" sz="2200">
                <a:solidFill>
                  <a:srgbClr val="000000"/>
                </a:solidFill>
              </a:rPr>
              <a:t> 「予測</a:t>
            </a:r>
            <a:r>
              <a:rPr lang="en-US" altLang="ja-JP" sz="2200" dirty="0">
                <a:solidFill>
                  <a:srgbClr val="000000"/>
                </a:solidFill>
              </a:rPr>
              <a:t>&gt;</a:t>
            </a:r>
            <a:r>
              <a:rPr lang="ja-JP" altLang="en-US" sz="2200">
                <a:solidFill>
                  <a:srgbClr val="000000"/>
                </a:solidFill>
              </a:rPr>
              <a:t>実測」リスク</a:t>
            </a:r>
            <a:endParaRPr lang="en-US" altLang="ja-JP" sz="2200" dirty="0">
              <a:solidFill>
                <a:srgbClr val="000000"/>
              </a:solidFill>
            </a:endParaRPr>
          </a:p>
          <a:p>
            <a:pPr marL="342900" indent="-342900">
              <a:buFont typeface="Arial" panose="020B0604020202020204" pitchFamily="34" charset="0"/>
              <a:buChar char="•"/>
            </a:pPr>
            <a:r>
              <a:rPr lang="en-US" altLang="ja-JP" sz="2200" dirty="0">
                <a:solidFill>
                  <a:srgbClr val="000000"/>
                </a:solidFill>
              </a:rPr>
              <a:t>23.0%</a:t>
            </a:r>
            <a:r>
              <a:rPr lang="ja-JP" altLang="en-US" sz="2200">
                <a:solidFill>
                  <a:srgbClr val="000000"/>
                </a:solidFill>
              </a:rPr>
              <a:t>の「予測閾値</a:t>
            </a:r>
            <a:r>
              <a:rPr lang="en-US" altLang="ja-JP" sz="2200" dirty="0">
                <a:solidFill>
                  <a:srgbClr val="000000"/>
                </a:solidFill>
              </a:rPr>
              <a:t>&gt;</a:t>
            </a:r>
            <a:r>
              <a:rPr lang="ja-JP" altLang="en-US" sz="2200">
                <a:solidFill>
                  <a:srgbClr val="000000"/>
                </a:solidFill>
              </a:rPr>
              <a:t>実測」リスク</a:t>
            </a:r>
            <a:endParaRPr lang="en-US" altLang="ja-JP" sz="2200" dirty="0">
              <a:solidFill>
                <a:srgbClr val="000000"/>
              </a:solidFill>
            </a:endParaRPr>
          </a:p>
        </p:txBody>
      </p:sp>
      <p:cxnSp>
        <p:nvCxnSpPr>
          <p:cNvPr id="12" name="直線コネクタ 11">
            <a:extLst>
              <a:ext uri="{FF2B5EF4-FFF2-40B4-BE49-F238E27FC236}">
                <a16:creationId xmlns:a16="http://schemas.microsoft.com/office/drawing/2014/main" id="{0973217C-5584-C62F-A3D5-2B1C3201A11F}"/>
              </a:ext>
            </a:extLst>
          </p:cNvPr>
          <p:cNvCxnSpPr>
            <a:cxnSpLocks/>
            <a:stCxn id="7" idx="1"/>
            <a:endCxn id="11" idx="3"/>
          </p:cNvCxnSpPr>
          <p:nvPr/>
        </p:nvCxnSpPr>
        <p:spPr>
          <a:xfrm flipH="1">
            <a:off x="10911840" y="6340799"/>
            <a:ext cx="6637283" cy="700929"/>
          </a:xfrm>
          <a:prstGeom prst="line">
            <a:avLst/>
          </a:prstGeom>
          <a:ln>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AC51982-8633-86B2-CAFF-11D99F0354B7}"/>
              </a:ext>
            </a:extLst>
          </p:cNvPr>
          <p:cNvSpPr txBox="1"/>
          <p:nvPr/>
        </p:nvSpPr>
        <p:spPr>
          <a:xfrm>
            <a:off x="16380187" y="9182894"/>
            <a:ext cx="7473226" cy="2677656"/>
          </a:xfrm>
          <a:prstGeom prst="rect">
            <a:avLst/>
          </a:prstGeom>
          <a:noFill/>
        </p:spPr>
        <p:txBody>
          <a:bodyPr wrap="square">
            <a:spAutoFit/>
          </a:bodyPr>
          <a:lstStyle/>
          <a:p>
            <a:pPr marL="457200" indent="-457200">
              <a:buFont typeface="Wingdings" pitchFamily="2" charset="2"/>
              <a:buChar char="ü"/>
            </a:pPr>
            <a:r>
              <a:rPr lang="ja-JP" altLang="en-US" sz="2800">
                <a:solidFill>
                  <a:srgbClr val="C00000"/>
                </a:solidFill>
              </a:rPr>
              <a:t>大きなコスト削減（短い閾値）をしたからと言って、リスクが上がるわけではない</a:t>
            </a:r>
            <a:endParaRPr lang="en-US" altLang="ja-JP" sz="2800" dirty="0">
              <a:solidFill>
                <a:srgbClr val="C00000"/>
              </a:solidFill>
            </a:endParaRPr>
          </a:p>
          <a:p>
            <a:pPr marL="457200" indent="-457200">
              <a:buFont typeface="Wingdings" pitchFamily="2" charset="2"/>
              <a:buChar char="ü"/>
            </a:pPr>
            <a:r>
              <a:rPr lang="ja-JP" altLang="en-US" sz="2800">
                <a:solidFill>
                  <a:srgbClr val="C00000"/>
                </a:solidFill>
              </a:rPr>
              <a:t>リスクの最小化ができると、コスト削減の判断が実施しやすい</a:t>
            </a:r>
            <a:endParaRPr lang="en-US" altLang="ja-JP" sz="2800" dirty="0">
              <a:solidFill>
                <a:srgbClr val="C00000"/>
              </a:solidFill>
            </a:endParaRPr>
          </a:p>
          <a:p>
            <a:pPr marL="457200" indent="-457200">
              <a:buFont typeface="Wingdings" pitchFamily="2" charset="2"/>
              <a:buChar char="ü"/>
            </a:pPr>
            <a:r>
              <a:rPr lang="ja-JP" altLang="en-US" sz="2800">
                <a:solidFill>
                  <a:srgbClr val="C00000"/>
                </a:solidFill>
              </a:rPr>
              <a:t>リスクを最小化するのは、モデル予測精度の向上が必要</a:t>
            </a:r>
            <a:endParaRPr lang="en-US" altLang="ja-JP" sz="2800" dirty="0">
              <a:solidFill>
                <a:srgbClr val="C00000"/>
              </a:solidFill>
            </a:endParaRPr>
          </a:p>
        </p:txBody>
      </p:sp>
      <p:sp>
        <p:nvSpPr>
          <p:cNvPr id="11" name="角丸四角形 10">
            <a:extLst>
              <a:ext uri="{FF2B5EF4-FFF2-40B4-BE49-F238E27FC236}">
                <a16:creationId xmlns:a16="http://schemas.microsoft.com/office/drawing/2014/main" id="{0B4A5757-31FF-A453-BA50-910AFE888B35}"/>
              </a:ext>
            </a:extLst>
          </p:cNvPr>
          <p:cNvSpPr/>
          <p:nvPr/>
        </p:nvSpPr>
        <p:spPr>
          <a:xfrm>
            <a:off x="10344150" y="4998720"/>
            <a:ext cx="567690" cy="4086015"/>
          </a:xfrm>
          <a:prstGeom prst="round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8991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A139-7D60-CD32-C4F6-302568647094}"/>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C581C812-6957-E14D-6ADE-B5A40DE0A5A5}"/>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検討すべき課題</a:t>
            </a:r>
            <a:endParaRPr lang="en-US" altLang="ja-JP" sz="5400" b="1" dirty="0">
              <a:latin typeface="+mj-lt"/>
            </a:endParaRPr>
          </a:p>
        </p:txBody>
      </p:sp>
      <p:sp>
        <p:nvSpPr>
          <p:cNvPr id="25" name="テキスト ボックス 24">
            <a:extLst>
              <a:ext uri="{FF2B5EF4-FFF2-40B4-BE49-F238E27FC236}">
                <a16:creationId xmlns:a16="http://schemas.microsoft.com/office/drawing/2014/main" id="{381A071F-0ACA-ACE3-AC13-80FCC0CE4038}"/>
              </a:ext>
            </a:extLst>
          </p:cNvPr>
          <p:cNvSpPr txBox="1"/>
          <p:nvPr/>
        </p:nvSpPr>
        <p:spPr>
          <a:xfrm>
            <a:off x="1410244" y="2706042"/>
            <a:ext cx="20960898" cy="4985980"/>
          </a:xfrm>
          <a:prstGeom prst="rect">
            <a:avLst/>
          </a:prstGeom>
          <a:noFill/>
        </p:spPr>
        <p:txBody>
          <a:bodyPr wrap="square">
            <a:spAutoFit/>
          </a:bodyPr>
          <a:lstStyle/>
          <a:p>
            <a:pPr>
              <a:spcBef>
                <a:spcPts val="600"/>
              </a:spcBef>
            </a:pPr>
            <a:r>
              <a:rPr lang="ja-JP" altLang="en-US" sz="3200"/>
              <a:t>予測精度の向上</a:t>
            </a:r>
            <a:endParaRPr lang="en-US" altLang="ja-JP" sz="3200" dirty="0"/>
          </a:p>
          <a:p>
            <a:pPr marL="457200" indent="-457200">
              <a:spcBef>
                <a:spcPts val="600"/>
              </a:spcBef>
              <a:buFont typeface="Wingdings" pitchFamily="2" charset="2"/>
              <a:buChar char="ü"/>
            </a:pPr>
            <a:r>
              <a:rPr lang="ja-JP" altLang="en-US" sz="3200"/>
              <a:t>特徴量エンジニアリングの精緻化。今回は過去</a:t>
            </a:r>
            <a:r>
              <a:rPr lang="en-US" altLang="ja-JP" sz="3200" dirty="0"/>
              <a:t>25 Cycle</a:t>
            </a:r>
            <a:r>
              <a:rPr lang="ja-JP" altLang="en-US" sz="3200"/>
              <a:t>の各種センサーの平均値と標準偏差のみ使用。ドメイン知識や詳細なデータ分析（</a:t>
            </a:r>
            <a:r>
              <a:rPr lang="en-US" altLang="ja-JP" sz="3200" dirty="0"/>
              <a:t>MLI</a:t>
            </a:r>
            <a:r>
              <a:rPr lang="ja-JP" altLang="en-US" sz="3200"/>
              <a:t>なども参考）を踏まえ、その他の特徴量を検討</a:t>
            </a:r>
            <a:endParaRPr lang="en-US" altLang="ja-JP" sz="3200" dirty="0"/>
          </a:p>
          <a:p>
            <a:pPr>
              <a:spcBef>
                <a:spcPts val="600"/>
              </a:spcBef>
            </a:pPr>
            <a:endParaRPr lang="en-US" altLang="ja-JP" sz="3200" dirty="0"/>
          </a:p>
          <a:p>
            <a:pPr>
              <a:spcBef>
                <a:spcPts val="600"/>
              </a:spcBef>
            </a:pPr>
            <a:r>
              <a:rPr lang="ja-JP" altLang="en-US" sz="3200"/>
              <a:t>予測精度の評価</a:t>
            </a:r>
            <a:endParaRPr lang="en-US" altLang="ja-JP" sz="3200" dirty="0"/>
          </a:p>
          <a:p>
            <a:pPr marL="457200" indent="-457200">
              <a:spcBef>
                <a:spcPts val="600"/>
              </a:spcBef>
              <a:buFont typeface="Wingdings" pitchFamily="2" charset="2"/>
              <a:buChar char="ü"/>
            </a:pPr>
            <a:r>
              <a:rPr lang="ja-JP" altLang="en-US" sz="3200"/>
              <a:t>評価指標の選択。今回は</a:t>
            </a:r>
            <a:r>
              <a:rPr lang="en-US" altLang="ja-JP" sz="3200" dirty="0"/>
              <a:t>RMSE</a:t>
            </a:r>
            <a:r>
              <a:rPr lang="ja-JP" altLang="en-US" sz="3200"/>
              <a:t>を利用。</a:t>
            </a:r>
            <a:r>
              <a:rPr lang="en-US" altLang="ja-JP" sz="3200" dirty="0"/>
              <a:t>KPI</a:t>
            </a:r>
            <a:r>
              <a:rPr lang="ja-JP" altLang="en-US" sz="3200"/>
              <a:t>と直接相関がある指標は？今回の場合、実際より交換時期を短く予測すること（下に予測）はリスク観点から問題なし（ただし、短く予測しすぎるとコスト削減できない）</a:t>
            </a:r>
            <a:endParaRPr lang="en-US" altLang="ja-JP" sz="3200" dirty="0"/>
          </a:p>
          <a:p>
            <a:pPr marL="457200" indent="-457200">
              <a:spcBef>
                <a:spcPts val="600"/>
              </a:spcBef>
              <a:buFont typeface="Wingdings" pitchFamily="2" charset="2"/>
              <a:buChar char="ü"/>
            </a:pPr>
            <a:r>
              <a:rPr lang="ja-JP" altLang="en-US" sz="3200"/>
              <a:t>“リスク”の判断方法を最終的にどうするか？</a:t>
            </a:r>
            <a:endParaRPr lang="en-US" altLang="ja-JP" sz="3200" dirty="0"/>
          </a:p>
          <a:p>
            <a:pPr>
              <a:spcBef>
                <a:spcPts val="600"/>
              </a:spcBef>
            </a:pPr>
            <a:endParaRPr lang="en-US" altLang="ja-JP" sz="3200" dirty="0"/>
          </a:p>
        </p:txBody>
      </p:sp>
    </p:spTree>
    <p:extLst>
      <p:ext uri="{BB962C8B-B14F-4D97-AF65-F5344CB8AC3E}">
        <p14:creationId xmlns:p14="http://schemas.microsoft.com/office/powerpoint/2010/main" val="2624212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95DA-D251-A549-84CB-5EC0033D1A27}"/>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143A8892-0847-F2A0-33CE-EFD59F9753CA}"/>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latin typeface="+mj-lt"/>
              </a:rPr>
              <a:t>【Appendix】</a:t>
            </a:r>
            <a:r>
              <a:rPr lang="ja-JP" altLang="en-US" sz="5400" b="1">
                <a:latin typeface="+mj-lt"/>
              </a:rPr>
              <a:t>データやコードに関して</a:t>
            </a:r>
            <a:endParaRPr lang="en-US" altLang="ja-JP" sz="5400" b="1" dirty="0">
              <a:latin typeface="+mj-lt"/>
            </a:endParaRPr>
          </a:p>
        </p:txBody>
      </p:sp>
      <p:sp>
        <p:nvSpPr>
          <p:cNvPr id="6" name="テキスト ボックス 5">
            <a:extLst>
              <a:ext uri="{FF2B5EF4-FFF2-40B4-BE49-F238E27FC236}">
                <a16:creationId xmlns:a16="http://schemas.microsoft.com/office/drawing/2014/main" id="{0629898D-185E-8A77-24FC-E687468936F6}"/>
              </a:ext>
            </a:extLst>
          </p:cNvPr>
          <p:cNvSpPr txBox="1"/>
          <p:nvPr/>
        </p:nvSpPr>
        <p:spPr>
          <a:xfrm>
            <a:off x="2100854" y="2917073"/>
            <a:ext cx="18869386" cy="4031873"/>
          </a:xfrm>
          <a:prstGeom prst="rect">
            <a:avLst/>
          </a:prstGeom>
          <a:noFill/>
        </p:spPr>
        <p:txBody>
          <a:bodyPr wrap="square">
            <a:spAutoFit/>
          </a:bodyPr>
          <a:lstStyle/>
          <a:p>
            <a:r>
              <a:rPr lang="en-US" altLang="ja-JP" sz="3200" dirty="0"/>
              <a:t>Original Data Source</a:t>
            </a:r>
          </a:p>
          <a:p>
            <a:pPr marL="342900" indent="-342900">
              <a:buFont typeface="Arial" panose="020B0604020202020204" pitchFamily="34" charset="0"/>
              <a:buChar char="•"/>
            </a:pPr>
            <a:r>
              <a:rPr lang="ja-JP" altLang="en-US" sz="3200">
                <a:hlinkClick r:id="rId2"/>
              </a:rPr>
              <a:t>https://data.nasa.gov/Aerospace/CMAPSS-Jet-Engine-Simulated-Data/ff5v-kuh6/about_data</a:t>
            </a:r>
            <a:endParaRPr lang="en-US" altLang="ja-JP" sz="3200" dirty="0"/>
          </a:p>
          <a:p>
            <a:endParaRPr lang="en-US" altLang="ja-JP" sz="3200" dirty="0"/>
          </a:p>
          <a:p>
            <a:r>
              <a:rPr lang="ja-JP" altLang="en-US" sz="3200"/>
              <a:t>データ、データ加工や分析のコード</a:t>
            </a:r>
            <a:endParaRPr lang="en-US" altLang="ja-JP" sz="3200" dirty="0"/>
          </a:p>
          <a:p>
            <a:pPr marL="457200" indent="-457200">
              <a:buFont typeface="Arial" panose="020B0604020202020204" pitchFamily="34" charset="0"/>
              <a:buChar char="•"/>
            </a:pPr>
            <a:r>
              <a:rPr lang="en-US" altLang="ja-JP" sz="3200" dirty="0">
                <a:hlinkClick r:id="rId3"/>
              </a:rPr>
              <a:t>https://github.com/yukismd/SensorData_PdM/tree/main</a:t>
            </a:r>
            <a:endParaRPr lang="en-US" altLang="ja-JP" sz="3200" dirty="0"/>
          </a:p>
          <a:p>
            <a:endParaRPr lang="en-US" altLang="ja-JP" sz="3200" dirty="0"/>
          </a:p>
          <a:p>
            <a:endParaRPr lang="en-US" altLang="ja-JP" sz="3200" dirty="0"/>
          </a:p>
          <a:p>
            <a:endParaRPr lang="ja-JP" altLang="en-US" sz="3200"/>
          </a:p>
        </p:txBody>
      </p:sp>
    </p:spTree>
    <p:extLst>
      <p:ext uri="{BB962C8B-B14F-4D97-AF65-F5344CB8AC3E}">
        <p14:creationId xmlns:p14="http://schemas.microsoft.com/office/powerpoint/2010/main" val="3458179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30D91-1C1A-BFE4-A9FD-5AC5117050E5}"/>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AB58ABE-B92E-527B-C6D7-E5E7FE1537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参考：結果の表現</a:t>
            </a:r>
            <a:endParaRPr lang="en-US" altLang="ja-JP" sz="5400" b="1" dirty="0">
              <a:latin typeface="+mj-lt"/>
            </a:endParaRPr>
          </a:p>
        </p:txBody>
      </p:sp>
      <p:sp>
        <p:nvSpPr>
          <p:cNvPr id="9" name="テキスト ボックス 8">
            <a:extLst>
              <a:ext uri="{FF2B5EF4-FFF2-40B4-BE49-F238E27FC236}">
                <a16:creationId xmlns:a16="http://schemas.microsoft.com/office/drawing/2014/main" id="{BA9B6FF4-33CF-5E4F-E1AA-A25F4B7256D8}"/>
              </a:ext>
            </a:extLst>
          </p:cNvPr>
          <p:cNvSpPr txBox="1"/>
          <p:nvPr/>
        </p:nvSpPr>
        <p:spPr>
          <a:xfrm>
            <a:off x="1721942" y="1646694"/>
            <a:ext cx="20152832" cy="954107"/>
          </a:xfrm>
          <a:prstGeom prst="rect">
            <a:avLst/>
          </a:prstGeom>
          <a:noFill/>
        </p:spPr>
        <p:txBody>
          <a:bodyPr wrap="square">
            <a:spAutoFit/>
          </a:bodyPr>
          <a:lstStyle/>
          <a:p>
            <a:r>
              <a:rPr lang="ja-JP" altLang="en-US" sz="2800"/>
              <a:t>予測結果を過去実績含めダッシュボードや動的なアプリケーションとして提供することで、ユーザー（ビジネスサイド）とのコミュニケーションを円滑化</a:t>
            </a:r>
            <a:endParaRPr lang="en-US" altLang="ja-JP" sz="2800" dirty="0"/>
          </a:p>
        </p:txBody>
      </p:sp>
      <p:pic>
        <p:nvPicPr>
          <p:cNvPr id="2" name="図 1">
            <a:extLst>
              <a:ext uri="{FF2B5EF4-FFF2-40B4-BE49-F238E27FC236}">
                <a16:creationId xmlns:a16="http://schemas.microsoft.com/office/drawing/2014/main" id="{DB3CEA6D-DA36-72B4-1504-BE170EF242C3}"/>
              </a:ext>
            </a:extLst>
          </p:cNvPr>
          <p:cNvPicPr>
            <a:picLocks noChangeAspect="1"/>
          </p:cNvPicPr>
          <p:nvPr/>
        </p:nvPicPr>
        <p:blipFill>
          <a:blip r:embed="rId2"/>
          <a:stretch>
            <a:fillRect/>
          </a:stretch>
        </p:blipFill>
        <p:spPr>
          <a:xfrm>
            <a:off x="1001188" y="4673774"/>
            <a:ext cx="11166749" cy="7020914"/>
          </a:xfrm>
          <a:prstGeom prst="rect">
            <a:avLst/>
          </a:prstGeom>
        </p:spPr>
      </p:pic>
      <p:pic>
        <p:nvPicPr>
          <p:cNvPr id="3" name="図 2">
            <a:extLst>
              <a:ext uri="{FF2B5EF4-FFF2-40B4-BE49-F238E27FC236}">
                <a16:creationId xmlns:a16="http://schemas.microsoft.com/office/drawing/2014/main" id="{9EF0DA9A-1A52-A79D-9192-9E9D7E11FF94}"/>
              </a:ext>
            </a:extLst>
          </p:cNvPr>
          <p:cNvPicPr>
            <a:picLocks noChangeAspect="1"/>
          </p:cNvPicPr>
          <p:nvPr/>
        </p:nvPicPr>
        <p:blipFill>
          <a:blip r:embed="rId3"/>
          <a:stretch>
            <a:fillRect/>
          </a:stretch>
        </p:blipFill>
        <p:spPr>
          <a:xfrm>
            <a:off x="12552947" y="4673774"/>
            <a:ext cx="10561897" cy="7020914"/>
          </a:xfrm>
          <a:prstGeom prst="rect">
            <a:avLst/>
          </a:prstGeom>
        </p:spPr>
      </p:pic>
      <p:sp>
        <p:nvSpPr>
          <p:cNvPr id="4" name="テキスト ボックス 3">
            <a:extLst>
              <a:ext uri="{FF2B5EF4-FFF2-40B4-BE49-F238E27FC236}">
                <a16:creationId xmlns:a16="http://schemas.microsoft.com/office/drawing/2014/main" id="{905AC1B6-B8AE-1380-B711-D934616EDF73}"/>
              </a:ext>
            </a:extLst>
          </p:cNvPr>
          <p:cNvSpPr txBox="1"/>
          <p:nvPr/>
        </p:nvSpPr>
        <p:spPr>
          <a:xfrm>
            <a:off x="1001188" y="11823967"/>
            <a:ext cx="7406421" cy="400110"/>
          </a:xfrm>
          <a:prstGeom prst="rect">
            <a:avLst/>
          </a:prstGeom>
          <a:noFill/>
        </p:spPr>
        <p:txBody>
          <a:bodyPr wrap="square">
            <a:spAutoFit/>
          </a:bodyPr>
          <a:lstStyle/>
          <a:p>
            <a:r>
              <a:rPr lang="ja-JP" altLang="en-US" sz="2000"/>
              <a:t>各エンジンの状況と予測結果のモニタリング</a:t>
            </a:r>
            <a:endParaRPr lang="en-US" altLang="ja-JP" sz="2000" dirty="0"/>
          </a:p>
        </p:txBody>
      </p:sp>
      <p:sp>
        <p:nvSpPr>
          <p:cNvPr id="5" name="角丸四角形 4">
            <a:extLst>
              <a:ext uri="{FF2B5EF4-FFF2-40B4-BE49-F238E27FC236}">
                <a16:creationId xmlns:a16="http://schemas.microsoft.com/office/drawing/2014/main" id="{66830553-DA12-8465-1907-7F1652EF6CE3}"/>
              </a:ext>
            </a:extLst>
          </p:cNvPr>
          <p:cNvSpPr/>
          <p:nvPr/>
        </p:nvSpPr>
        <p:spPr>
          <a:xfrm>
            <a:off x="15424484" y="5823281"/>
            <a:ext cx="4403558" cy="2695073"/>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A3D1C06-20BE-523F-3E0A-5A5521DA9414}"/>
              </a:ext>
            </a:extLst>
          </p:cNvPr>
          <p:cNvCxnSpPr>
            <a:cxnSpLocks/>
          </p:cNvCxnSpPr>
          <p:nvPr/>
        </p:nvCxnSpPr>
        <p:spPr>
          <a:xfrm flipV="1">
            <a:off x="17530011" y="3561132"/>
            <a:ext cx="638100" cy="226214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角丸四角形 9">
            <a:extLst>
              <a:ext uri="{FF2B5EF4-FFF2-40B4-BE49-F238E27FC236}">
                <a16:creationId xmlns:a16="http://schemas.microsoft.com/office/drawing/2014/main" id="{7BDD89DB-5925-971A-6FD3-D4047786E08F}"/>
              </a:ext>
            </a:extLst>
          </p:cNvPr>
          <p:cNvSpPr/>
          <p:nvPr/>
        </p:nvSpPr>
        <p:spPr>
          <a:xfrm>
            <a:off x="19956379" y="5823281"/>
            <a:ext cx="2743200" cy="2695073"/>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1B179A18-563A-AABF-FB6F-9B1D4C6EADBD}"/>
              </a:ext>
            </a:extLst>
          </p:cNvPr>
          <p:cNvCxnSpPr>
            <a:cxnSpLocks/>
            <a:stCxn id="10" idx="0"/>
            <a:endCxn id="24" idx="2"/>
          </p:cNvCxnSpPr>
          <p:nvPr/>
        </p:nvCxnSpPr>
        <p:spPr>
          <a:xfrm flipV="1">
            <a:off x="21327979" y="4288626"/>
            <a:ext cx="594922" cy="15346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角丸四角形 14">
            <a:extLst>
              <a:ext uri="{FF2B5EF4-FFF2-40B4-BE49-F238E27FC236}">
                <a16:creationId xmlns:a16="http://schemas.microsoft.com/office/drawing/2014/main" id="{91126031-A86F-4CE2-51C3-85A35CD27B4A}"/>
              </a:ext>
            </a:extLst>
          </p:cNvPr>
          <p:cNvSpPr/>
          <p:nvPr/>
        </p:nvSpPr>
        <p:spPr>
          <a:xfrm>
            <a:off x="12719384" y="8767005"/>
            <a:ext cx="10130766" cy="2695073"/>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097EF34B-6C7C-64B6-D2C1-BE65C233A3C2}"/>
              </a:ext>
            </a:extLst>
          </p:cNvPr>
          <p:cNvCxnSpPr>
            <a:cxnSpLocks/>
            <a:stCxn id="15" idx="2"/>
            <a:endCxn id="28" idx="0"/>
          </p:cNvCxnSpPr>
          <p:nvPr/>
        </p:nvCxnSpPr>
        <p:spPr>
          <a:xfrm>
            <a:off x="17784767" y="11462078"/>
            <a:ext cx="1660994" cy="121490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BB4F132-AC42-6725-7035-98A81B751D33}"/>
              </a:ext>
            </a:extLst>
          </p:cNvPr>
          <p:cNvSpPr txBox="1"/>
          <p:nvPr/>
        </p:nvSpPr>
        <p:spPr>
          <a:xfrm>
            <a:off x="12552947" y="11823967"/>
            <a:ext cx="7406421" cy="400110"/>
          </a:xfrm>
          <a:prstGeom prst="rect">
            <a:avLst/>
          </a:prstGeom>
          <a:noFill/>
        </p:spPr>
        <p:txBody>
          <a:bodyPr wrap="square">
            <a:spAutoFit/>
          </a:bodyPr>
          <a:lstStyle/>
          <a:p>
            <a:r>
              <a:rPr lang="ja-JP" altLang="en-US" sz="2000"/>
              <a:t>特定エンジンの予測詳細</a:t>
            </a:r>
            <a:endParaRPr lang="en-US" altLang="ja-JP" sz="2000" dirty="0"/>
          </a:p>
        </p:txBody>
      </p:sp>
      <p:sp>
        <p:nvSpPr>
          <p:cNvPr id="23" name="テキスト ボックス 22">
            <a:extLst>
              <a:ext uri="{FF2B5EF4-FFF2-40B4-BE49-F238E27FC236}">
                <a16:creationId xmlns:a16="http://schemas.microsoft.com/office/drawing/2014/main" id="{F2124245-F111-0C39-5955-7490EADF0F8D}"/>
              </a:ext>
            </a:extLst>
          </p:cNvPr>
          <p:cNvSpPr txBox="1"/>
          <p:nvPr/>
        </p:nvSpPr>
        <p:spPr>
          <a:xfrm>
            <a:off x="16564920" y="3150453"/>
            <a:ext cx="3319695" cy="400110"/>
          </a:xfrm>
          <a:prstGeom prst="rect">
            <a:avLst/>
          </a:prstGeom>
          <a:noFill/>
        </p:spPr>
        <p:txBody>
          <a:bodyPr wrap="square">
            <a:spAutoFit/>
          </a:bodyPr>
          <a:lstStyle/>
          <a:p>
            <a:pPr algn="ctr"/>
            <a:r>
              <a:rPr lang="ja-JP" altLang="en-US" sz="2000"/>
              <a:t>交換時期の予測結果</a:t>
            </a:r>
            <a:endParaRPr lang="en-US" altLang="ja-JP" sz="2000" dirty="0"/>
          </a:p>
        </p:txBody>
      </p:sp>
      <p:sp>
        <p:nvSpPr>
          <p:cNvPr id="24" name="テキスト ボックス 23">
            <a:extLst>
              <a:ext uri="{FF2B5EF4-FFF2-40B4-BE49-F238E27FC236}">
                <a16:creationId xmlns:a16="http://schemas.microsoft.com/office/drawing/2014/main" id="{574100C8-CBE9-888D-48F1-00F22770FE33}"/>
              </a:ext>
            </a:extLst>
          </p:cNvPr>
          <p:cNvSpPr txBox="1"/>
          <p:nvPr/>
        </p:nvSpPr>
        <p:spPr>
          <a:xfrm>
            <a:off x="19710454" y="3888516"/>
            <a:ext cx="4424893" cy="400110"/>
          </a:xfrm>
          <a:prstGeom prst="rect">
            <a:avLst/>
          </a:prstGeom>
          <a:noFill/>
        </p:spPr>
        <p:txBody>
          <a:bodyPr wrap="square">
            <a:spAutoFit/>
          </a:bodyPr>
          <a:lstStyle/>
          <a:p>
            <a:pPr algn="ctr"/>
            <a:r>
              <a:rPr lang="ja-JP" altLang="en-US" sz="2000"/>
              <a:t>予測に寄与する特徴量（センサー）</a:t>
            </a:r>
            <a:endParaRPr lang="en-US" altLang="ja-JP" sz="2000" dirty="0"/>
          </a:p>
        </p:txBody>
      </p:sp>
      <p:sp>
        <p:nvSpPr>
          <p:cNvPr id="28" name="テキスト ボックス 27">
            <a:extLst>
              <a:ext uri="{FF2B5EF4-FFF2-40B4-BE49-F238E27FC236}">
                <a16:creationId xmlns:a16="http://schemas.microsoft.com/office/drawing/2014/main" id="{4C490CE7-BB75-9BD5-C105-680DB0A19C4B}"/>
              </a:ext>
            </a:extLst>
          </p:cNvPr>
          <p:cNvSpPr txBox="1"/>
          <p:nvPr/>
        </p:nvSpPr>
        <p:spPr>
          <a:xfrm>
            <a:off x="17233314" y="12676983"/>
            <a:ext cx="4424893" cy="400110"/>
          </a:xfrm>
          <a:prstGeom prst="rect">
            <a:avLst/>
          </a:prstGeom>
          <a:noFill/>
        </p:spPr>
        <p:txBody>
          <a:bodyPr wrap="square">
            <a:spAutoFit/>
          </a:bodyPr>
          <a:lstStyle/>
          <a:p>
            <a:pPr algn="ctr"/>
            <a:r>
              <a:rPr lang="ja-JP" altLang="en-US" sz="2000"/>
              <a:t>各センサー値の時系列プロット</a:t>
            </a:r>
            <a:endParaRPr lang="en-US" altLang="ja-JP" sz="2000" dirty="0"/>
          </a:p>
        </p:txBody>
      </p:sp>
    </p:spTree>
    <p:extLst>
      <p:ext uri="{BB962C8B-B14F-4D97-AF65-F5344CB8AC3E}">
        <p14:creationId xmlns:p14="http://schemas.microsoft.com/office/powerpoint/2010/main" val="69241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E35754DA-6A22-E624-19DD-767EA93402DE}"/>
              </a:ext>
            </a:extLst>
          </p:cNvPr>
          <p:cNvSpPr/>
          <p:nvPr/>
        </p:nvSpPr>
        <p:spPr>
          <a:xfrm>
            <a:off x="1935125" y="2737495"/>
            <a:ext cx="18222315" cy="53582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製造業におけるユースケース</a:t>
            </a:r>
            <a:endParaRPr lang="en-US" altLang="ja-JP" sz="5400" b="1" dirty="0">
              <a:latin typeface="+mj-lt"/>
            </a:endParaRPr>
          </a:p>
        </p:txBody>
      </p:sp>
      <p:sp>
        <p:nvSpPr>
          <p:cNvPr id="2" name="テキスト ボックス 1">
            <a:extLst>
              <a:ext uri="{FF2B5EF4-FFF2-40B4-BE49-F238E27FC236}">
                <a16:creationId xmlns:a16="http://schemas.microsoft.com/office/drawing/2014/main" id="{72B3AF92-56F8-38AD-5B74-287353DE7CA2}"/>
              </a:ext>
            </a:extLst>
          </p:cNvPr>
          <p:cNvSpPr txBox="1"/>
          <p:nvPr/>
        </p:nvSpPr>
        <p:spPr>
          <a:xfrm>
            <a:off x="3008731" y="3145952"/>
            <a:ext cx="11387751" cy="5139869"/>
          </a:xfrm>
          <a:prstGeom prst="rect">
            <a:avLst/>
          </a:prstGeom>
          <a:noFill/>
        </p:spPr>
        <p:txBody>
          <a:bodyPr wrap="square">
            <a:spAutoFit/>
          </a:bodyPr>
          <a:lstStyle/>
          <a:p>
            <a:pPr>
              <a:spcBef>
                <a:spcPts val="600"/>
              </a:spcBef>
            </a:pPr>
            <a:r>
              <a:rPr lang="ja-JP" altLang="en-US" sz="3200" b="1"/>
              <a:t>サプライチェーン</a:t>
            </a:r>
            <a:endParaRPr lang="en-US" altLang="ja-JP" sz="3200" b="1" dirty="0"/>
          </a:p>
          <a:p>
            <a:pPr marL="457200" indent="-457200">
              <a:spcBef>
                <a:spcPts val="600"/>
              </a:spcBef>
              <a:buFont typeface="Arial" panose="020B0604020202020204" pitchFamily="34" charset="0"/>
              <a:buChar char="•"/>
            </a:pPr>
            <a:r>
              <a:rPr lang="ja-JP" altLang="en-US" sz="3200"/>
              <a:t>需要予測</a:t>
            </a:r>
            <a:endParaRPr lang="en-US" altLang="ja-JP" sz="3200" dirty="0"/>
          </a:p>
          <a:p>
            <a:pPr marL="457200" indent="-457200">
              <a:spcBef>
                <a:spcPts val="600"/>
              </a:spcBef>
              <a:buFont typeface="Arial" panose="020B0604020202020204" pitchFamily="34" charset="0"/>
              <a:buChar char="•"/>
            </a:pPr>
            <a:r>
              <a:rPr lang="ja-JP" altLang="en-US" sz="3200"/>
              <a:t>在庫最適化</a:t>
            </a:r>
            <a:endParaRPr lang="en-US" altLang="ja-JP" sz="3200" dirty="0"/>
          </a:p>
          <a:p>
            <a:pPr marL="457200" indent="-457200">
              <a:spcBef>
                <a:spcPts val="600"/>
              </a:spcBef>
              <a:buFont typeface="Arial" panose="020B0604020202020204" pitchFamily="34" charset="0"/>
              <a:buChar char="•"/>
            </a:pPr>
            <a:r>
              <a:rPr lang="ja-JP" altLang="en-US" sz="3200"/>
              <a:t>配送最適化</a:t>
            </a:r>
            <a:endParaRPr lang="en-US" altLang="ja-JP" sz="3200" dirty="0"/>
          </a:p>
          <a:p>
            <a:pPr>
              <a:spcBef>
                <a:spcPts val="600"/>
              </a:spcBef>
            </a:pPr>
            <a:endParaRPr lang="en-US" altLang="ja-JP" sz="3200" dirty="0"/>
          </a:p>
          <a:p>
            <a:pPr>
              <a:spcBef>
                <a:spcPts val="600"/>
              </a:spcBef>
            </a:pPr>
            <a:r>
              <a:rPr lang="ja-JP" altLang="en-US" sz="3200" b="1"/>
              <a:t>予知保全</a:t>
            </a:r>
            <a:endParaRPr lang="en-US" altLang="ja-JP" sz="3200" b="1" dirty="0"/>
          </a:p>
          <a:p>
            <a:pPr marL="457200" indent="-457200">
              <a:spcBef>
                <a:spcPts val="600"/>
              </a:spcBef>
              <a:buFont typeface="Arial" panose="020B0604020202020204" pitchFamily="34" charset="0"/>
              <a:buChar char="•"/>
            </a:pPr>
            <a:r>
              <a:rPr lang="ja-JP" altLang="en-US" sz="3200"/>
              <a:t>不具合検知</a:t>
            </a:r>
            <a:endParaRPr lang="en-US" altLang="ja-JP" sz="3200" dirty="0"/>
          </a:p>
          <a:p>
            <a:pPr marL="457200" indent="-457200">
              <a:spcBef>
                <a:spcPts val="600"/>
              </a:spcBef>
              <a:buFont typeface="Arial" panose="020B0604020202020204" pitchFamily="34" charset="0"/>
              <a:buChar char="•"/>
            </a:pPr>
            <a:r>
              <a:rPr lang="ja-JP" altLang="en-US" sz="3200"/>
              <a:t>寿命予測</a:t>
            </a:r>
            <a:endParaRPr lang="en-US" altLang="ja-JP" sz="3200" dirty="0"/>
          </a:p>
          <a:p>
            <a:pPr>
              <a:spcBef>
                <a:spcPts val="600"/>
              </a:spcBef>
            </a:pPr>
            <a:endParaRPr lang="en-US" altLang="ja-JP" sz="3200" dirty="0"/>
          </a:p>
        </p:txBody>
      </p:sp>
      <p:sp>
        <p:nvSpPr>
          <p:cNvPr id="4" name="テキスト ボックス 3">
            <a:extLst>
              <a:ext uri="{FF2B5EF4-FFF2-40B4-BE49-F238E27FC236}">
                <a16:creationId xmlns:a16="http://schemas.microsoft.com/office/drawing/2014/main" id="{594D01C3-8D69-A790-2CAA-1B75D472F6D8}"/>
              </a:ext>
            </a:extLst>
          </p:cNvPr>
          <p:cNvSpPr txBox="1"/>
          <p:nvPr/>
        </p:nvSpPr>
        <p:spPr>
          <a:xfrm>
            <a:off x="11050773" y="3145952"/>
            <a:ext cx="11387751" cy="4570482"/>
          </a:xfrm>
          <a:prstGeom prst="rect">
            <a:avLst/>
          </a:prstGeom>
          <a:noFill/>
        </p:spPr>
        <p:txBody>
          <a:bodyPr wrap="square">
            <a:spAutoFit/>
          </a:bodyPr>
          <a:lstStyle/>
          <a:p>
            <a:pPr>
              <a:spcBef>
                <a:spcPts val="600"/>
              </a:spcBef>
            </a:pPr>
            <a:r>
              <a:rPr lang="ja-JP" altLang="en-US" sz="3200" b="1"/>
              <a:t>品質管理</a:t>
            </a:r>
            <a:endParaRPr lang="en-US" altLang="ja-JP" sz="3200" b="1" dirty="0"/>
          </a:p>
          <a:p>
            <a:pPr marL="457200" indent="-457200">
              <a:spcBef>
                <a:spcPts val="600"/>
              </a:spcBef>
              <a:buFont typeface="Arial" panose="020B0604020202020204" pitchFamily="34" charset="0"/>
              <a:buChar char="•"/>
            </a:pPr>
            <a:r>
              <a:rPr lang="ja-JP" altLang="en-US" sz="3200"/>
              <a:t>不良品検知</a:t>
            </a:r>
            <a:endParaRPr lang="en-US" altLang="ja-JP" sz="3200" dirty="0"/>
          </a:p>
          <a:p>
            <a:pPr marL="457200" indent="-457200">
              <a:spcBef>
                <a:spcPts val="600"/>
              </a:spcBef>
              <a:buFont typeface="Arial" panose="020B0604020202020204" pitchFamily="34" charset="0"/>
              <a:buChar char="•"/>
            </a:pPr>
            <a:r>
              <a:rPr lang="ja-JP" altLang="en-US" sz="3200"/>
              <a:t>工程管理</a:t>
            </a:r>
            <a:endParaRPr lang="en-US" altLang="ja-JP" sz="3200" dirty="0"/>
          </a:p>
          <a:p>
            <a:pPr>
              <a:spcBef>
                <a:spcPts val="600"/>
              </a:spcBef>
            </a:pPr>
            <a:endParaRPr lang="en-US" altLang="ja-JP" sz="3200" dirty="0"/>
          </a:p>
          <a:p>
            <a:pPr>
              <a:spcBef>
                <a:spcPts val="600"/>
              </a:spcBef>
            </a:pPr>
            <a:endParaRPr lang="en-US" altLang="ja-JP" sz="3200" dirty="0"/>
          </a:p>
          <a:p>
            <a:pPr>
              <a:spcBef>
                <a:spcPts val="600"/>
              </a:spcBef>
            </a:pPr>
            <a:r>
              <a:rPr lang="ja-JP" altLang="en-US" sz="3200" b="1"/>
              <a:t>製品開発</a:t>
            </a:r>
            <a:endParaRPr lang="en-US" altLang="ja-JP" sz="3200" b="1" dirty="0"/>
          </a:p>
          <a:p>
            <a:pPr marL="457200" indent="-457200">
              <a:spcBef>
                <a:spcPts val="600"/>
              </a:spcBef>
              <a:buFont typeface="Arial" panose="020B0604020202020204" pitchFamily="34" charset="0"/>
              <a:buChar char="•"/>
            </a:pPr>
            <a:r>
              <a:rPr lang="ja-JP" altLang="en-US" sz="3200"/>
              <a:t>マテリアルズインフォマティクス</a:t>
            </a:r>
            <a:endParaRPr lang="en-US" altLang="ja-JP" sz="3200" dirty="0"/>
          </a:p>
          <a:p>
            <a:pPr marL="457200" indent="-457200">
              <a:spcBef>
                <a:spcPts val="600"/>
              </a:spcBef>
              <a:buFont typeface="Arial" panose="020B0604020202020204" pitchFamily="34" charset="0"/>
              <a:buChar char="•"/>
            </a:pPr>
            <a:r>
              <a:rPr lang="en-US" altLang="ja-JP" sz="3200" dirty="0"/>
              <a:t>CAE</a:t>
            </a:r>
            <a:r>
              <a:rPr lang="ja-JP" altLang="en-US" sz="3200"/>
              <a:t>代理モデル</a:t>
            </a:r>
            <a:endParaRPr lang="en-US" altLang="ja-JP" sz="3200" dirty="0"/>
          </a:p>
        </p:txBody>
      </p:sp>
      <p:sp>
        <p:nvSpPr>
          <p:cNvPr id="3" name="テキスト ボックス 2">
            <a:extLst>
              <a:ext uri="{FF2B5EF4-FFF2-40B4-BE49-F238E27FC236}">
                <a16:creationId xmlns:a16="http://schemas.microsoft.com/office/drawing/2014/main" id="{DD5DD768-C12F-2943-5D90-71E747F2DC5F}"/>
              </a:ext>
            </a:extLst>
          </p:cNvPr>
          <p:cNvSpPr txBox="1"/>
          <p:nvPr/>
        </p:nvSpPr>
        <p:spPr>
          <a:xfrm>
            <a:off x="1935125" y="9138042"/>
            <a:ext cx="21053502" cy="1908215"/>
          </a:xfrm>
          <a:prstGeom prst="rect">
            <a:avLst/>
          </a:prstGeom>
          <a:noFill/>
        </p:spPr>
        <p:txBody>
          <a:bodyPr wrap="square">
            <a:spAutoFit/>
          </a:bodyPr>
          <a:lstStyle/>
          <a:p>
            <a:pPr>
              <a:spcBef>
                <a:spcPts val="600"/>
              </a:spcBef>
            </a:pPr>
            <a:r>
              <a:rPr lang="ja-JP" altLang="en-US" sz="3600">
                <a:solidFill>
                  <a:schemeClr val="tx1">
                    <a:lumMod val="50000"/>
                  </a:schemeClr>
                </a:solidFill>
              </a:rPr>
              <a:t>機械学習モデルを以下のようなことを目的として活用し、開発、生産、オペレーションを効率化する</a:t>
            </a:r>
            <a:endParaRPr lang="en-US" altLang="ja-JP" sz="3600" dirty="0">
              <a:solidFill>
                <a:schemeClr val="tx1">
                  <a:lumMod val="50000"/>
                </a:schemeClr>
              </a:solidFill>
            </a:endParaRPr>
          </a:p>
          <a:p>
            <a:pPr marL="457200" indent="-457200">
              <a:spcBef>
                <a:spcPts val="600"/>
              </a:spcBef>
              <a:buFont typeface="Arial" panose="020B0604020202020204" pitchFamily="34" charset="0"/>
              <a:buChar char="•"/>
            </a:pPr>
            <a:r>
              <a:rPr lang="ja-JP" altLang="en-US" sz="3600">
                <a:solidFill>
                  <a:schemeClr val="tx1">
                    <a:lumMod val="50000"/>
                  </a:schemeClr>
                </a:solidFill>
              </a:rPr>
              <a:t>人手で作業している業務を、機械学習モデルによる予測でサポート（判断精度の向上や省力化）</a:t>
            </a:r>
            <a:endParaRPr lang="en-US" altLang="ja-JP" sz="3600" dirty="0">
              <a:solidFill>
                <a:schemeClr val="tx1">
                  <a:lumMod val="50000"/>
                </a:schemeClr>
              </a:solidFill>
            </a:endParaRPr>
          </a:p>
          <a:p>
            <a:pPr marL="457200" indent="-457200">
              <a:spcBef>
                <a:spcPts val="600"/>
              </a:spcBef>
              <a:buFont typeface="Arial" panose="020B0604020202020204" pitchFamily="34" charset="0"/>
              <a:buChar char="•"/>
            </a:pPr>
            <a:r>
              <a:rPr lang="ja-JP" altLang="en-US" sz="3600">
                <a:solidFill>
                  <a:schemeClr val="tx1">
                    <a:lumMod val="50000"/>
                  </a:schemeClr>
                </a:solidFill>
              </a:rPr>
              <a:t>製造方法から、製品の特性値を機械学習モデルで予測することによって開発を効率化</a:t>
            </a:r>
            <a:endParaRPr lang="en-US" altLang="ja-JP" sz="3600" dirty="0">
              <a:solidFill>
                <a:schemeClr val="tx1">
                  <a:lumMod val="50000"/>
                </a:schemeClr>
              </a:solidFill>
            </a:endParaRPr>
          </a:p>
        </p:txBody>
      </p:sp>
    </p:spTree>
    <p:extLst>
      <p:ext uri="{BB962C8B-B14F-4D97-AF65-F5344CB8AC3E}">
        <p14:creationId xmlns:p14="http://schemas.microsoft.com/office/powerpoint/2010/main" val="1212180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91F01B-8523-4522-F431-84AE2687B394}"/>
              </a:ext>
            </a:extLst>
          </p:cNvPr>
          <p:cNvSpPr/>
          <p:nvPr/>
        </p:nvSpPr>
        <p:spPr>
          <a:xfrm>
            <a:off x="4044669" y="4048182"/>
            <a:ext cx="17298419" cy="1569660"/>
          </a:xfrm>
          <a:prstGeom prst="rect">
            <a:avLst/>
          </a:prstGeom>
        </p:spPr>
        <p:txBody>
          <a:bodyPr wrap="square">
            <a:spAutoFit/>
          </a:bodyPr>
          <a:lstStyle/>
          <a:p>
            <a:pPr>
              <a:spcBef>
                <a:spcPts val="1600"/>
              </a:spcBef>
            </a:pPr>
            <a:r>
              <a:rPr lang="ja-JP" altLang="en-US" sz="9600" b="1">
                <a:solidFill>
                  <a:schemeClr val="bg1"/>
                </a:solidFill>
                <a:latin typeface="+mj-lt"/>
              </a:rPr>
              <a:t>機械学習プロジェクトの実施</a:t>
            </a:r>
            <a:endParaRPr lang="en-US" altLang="ja-JP" sz="9600" b="1" dirty="0">
              <a:solidFill>
                <a:schemeClr val="bg1"/>
              </a:solidFill>
              <a:latin typeface="+mj-lt"/>
            </a:endParaRPr>
          </a:p>
        </p:txBody>
      </p:sp>
      <p:sp>
        <p:nvSpPr>
          <p:cNvPr id="3" name="正方形/長方形 2">
            <a:extLst>
              <a:ext uri="{FF2B5EF4-FFF2-40B4-BE49-F238E27FC236}">
                <a16:creationId xmlns:a16="http://schemas.microsoft.com/office/drawing/2014/main" id="{85AA4079-7B92-3173-135B-C1EDB4C848C5}"/>
              </a:ext>
            </a:extLst>
          </p:cNvPr>
          <p:cNvSpPr/>
          <p:nvPr/>
        </p:nvSpPr>
        <p:spPr>
          <a:xfrm>
            <a:off x="3040912" y="4048182"/>
            <a:ext cx="531628" cy="15696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032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機械学習モデルの開発（</a:t>
            </a:r>
            <a:r>
              <a:rPr lang="en-US" altLang="ja-JP" sz="5400" b="1" dirty="0">
                <a:latin typeface="+mj-lt"/>
              </a:rPr>
              <a:t>AI</a:t>
            </a:r>
            <a:r>
              <a:rPr lang="ja-JP" altLang="en-US" sz="5400" b="1">
                <a:latin typeface="+mj-lt"/>
              </a:rPr>
              <a:t>開発）ステップ</a:t>
            </a:r>
            <a:endParaRPr lang="en-US" altLang="ja-JP" sz="5400" b="1" dirty="0">
              <a:latin typeface="+mj-lt"/>
            </a:endParaRPr>
          </a:p>
        </p:txBody>
      </p:sp>
      <p:graphicFrame>
        <p:nvGraphicFramePr>
          <p:cNvPr id="5" name="図表 4">
            <a:extLst>
              <a:ext uri="{FF2B5EF4-FFF2-40B4-BE49-F238E27FC236}">
                <a16:creationId xmlns:a16="http://schemas.microsoft.com/office/drawing/2014/main" id="{6C278CCA-7477-E142-A6BB-9EEF317CDE24}"/>
              </a:ext>
            </a:extLst>
          </p:cNvPr>
          <p:cNvGraphicFramePr/>
          <p:nvPr/>
        </p:nvGraphicFramePr>
        <p:xfrm>
          <a:off x="1037888" y="3064779"/>
          <a:ext cx="21892021" cy="1655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339;g619b61dada_0_1">
            <a:extLst>
              <a:ext uri="{FF2B5EF4-FFF2-40B4-BE49-F238E27FC236}">
                <a16:creationId xmlns:a16="http://schemas.microsoft.com/office/drawing/2014/main" id="{83C3BD74-D440-8649-8968-BA53AC25CB4C}"/>
              </a:ext>
            </a:extLst>
          </p:cNvPr>
          <p:cNvSpPr txBox="1"/>
          <p:nvPr/>
        </p:nvSpPr>
        <p:spPr>
          <a:xfrm>
            <a:off x="1133681"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モデル学習用データの準備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生データからの</a:t>
            </a:r>
            <a:r>
              <a:rPr lang="en-US" altLang="ja-JP" sz="2133" dirty="0">
                <a:latin typeface="+mn-ea"/>
                <a:cs typeface="Roboto"/>
                <a:sym typeface="Roboto"/>
              </a:rPr>
              <a:t>ETL</a:t>
            </a:r>
          </a:p>
          <a:p>
            <a:pPr marL="342900" indent="-342900">
              <a:lnSpc>
                <a:spcPct val="115000"/>
              </a:lnSpc>
              <a:buSzPts val="1100"/>
              <a:buFont typeface="Arial" panose="020B0604020202020204" pitchFamily="34" charset="0"/>
              <a:buChar char="•"/>
            </a:pPr>
            <a:r>
              <a:rPr lang="ja-JP" altLang="en-US" sz="2133">
                <a:latin typeface="+mn-ea"/>
                <a:cs typeface="Roboto"/>
                <a:sym typeface="Roboto"/>
              </a:rPr>
              <a:t>前処理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データの確認（</a:t>
            </a:r>
            <a:r>
              <a:rPr lang="en-US" altLang="ja-JP" sz="2133" dirty="0">
                <a:latin typeface="+mn-ea"/>
                <a:cs typeface="Roboto"/>
                <a:sym typeface="Roboto"/>
              </a:rPr>
              <a:t>EDA</a:t>
            </a:r>
            <a:r>
              <a:rPr lang="ja-JP" altLang="en-US" sz="2133">
                <a:latin typeface="+mn-ea"/>
                <a:cs typeface="Roboto"/>
                <a:sym typeface="Roboto"/>
              </a:rPr>
              <a:t>）</a:t>
            </a:r>
            <a:endParaRPr lang="en-US" altLang="ja-JP" sz="2133" dirty="0">
              <a:latin typeface="+mn-ea"/>
              <a:cs typeface="Roboto"/>
              <a:sym typeface="Roboto"/>
            </a:endParaRPr>
          </a:p>
          <a:p>
            <a:pPr marL="457206" indent="-457206">
              <a:lnSpc>
                <a:spcPct val="115000"/>
              </a:lnSpc>
              <a:buSzPts val="1100"/>
              <a:buFont typeface="Arial" panose="020B0604020202020204" pitchFamily="34" charset="0"/>
              <a:buChar char="•"/>
            </a:pPr>
            <a:endParaRPr sz="2133" dirty="0">
              <a:latin typeface="+mn-ea"/>
              <a:cs typeface="Roboto"/>
              <a:sym typeface="Roboto"/>
            </a:endParaRPr>
          </a:p>
        </p:txBody>
      </p:sp>
      <p:sp>
        <p:nvSpPr>
          <p:cNvPr id="7" name="Google Shape;339;g619b61dada_0_1">
            <a:extLst>
              <a:ext uri="{FF2B5EF4-FFF2-40B4-BE49-F238E27FC236}">
                <a16:creationId xmlns:a16="http://schemas.microsoft.com/office/drawing/2014/main" id="{12B29A11-0A39-9E41-990F-E8BC3A969AAE}"/>
              </a:ext>
            </a:extLst>
          </p:cNvPr>
          <p:cNvSpPr txBox="1"/>
          <p:nvPr/>
        </p:nvSpPr>
        <p:spPr>
          <a:xfrm>
            <a:off x="5420228"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予測モデルの作成</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特徴量エンジニアリング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モデル選択</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パラメータチューニング</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9" name="Google Shape;339;g619b61dada_0_1">
            <a:extLst>
              <a:ext uri="{FF2B5EF4-FFF2-40B4-BE49-F238E27FC236}">
                <a16:creationId xmlns:a16="http://schemas.microsoft.com/office/drawing/2014/main" id="{D2797CAD-961B-234D-977D-96EEA9B1FA2B}"/>
              </a:ext>
            </a:extLst>
          </p:cNvPr>
          <p:cNvSpPr txBox="1"/>
          <p:nvPr/>
        </p:nvSpPr>
        <p:spPr>
          <a:xfrm>
            <a:off x="9615276" y="5254564"/>
            <a:ext cx="4429271" cy="2261203"/>
          </a:xfrm>
          <a:prstGeom prst="rect">
            <a:avLst/>
          </a:prstGeom>
          <a:noFill/>
          <a:ln>
            <a:noFill/>
          </a:ln>
        </p:spPr>
        <p:txBody>
          <a:bodyPr spcFirstLastPara="1" wrap="square" lIns="243800" tIns="243800" rIns="243800" bIns="243800" anchor="t" anchorCtr="0">
            <a:noAutofit/>
          </a:bodyPr>
          <a:lstStyle/>
          <a:p>
            <a:pPr>
              <a:lnSpc>
                <a:spcPct val="115000"/>
              </a:lnSpc>
              <a:buSzPts val="1100"/>
            </a:pPr>
            <a:r>
              <a:rPr lang="ja-JP" altLang="en-US" sz="2133">
                <a:latin typeface="+mn-ea"/>
                <a:cs typeface="Roboto"/>
                <a:sym typeface="Roboto"/>
              </a:rPr>
              <a:t>作成した予測モデルの検証（ビジネス適用可能かの判断）</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予測精度の確認</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モデルの解釈</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sp>
        <p:nvSpPr>
          <p:cNvPr id="10" name="Google Shape;339;g619b61dada_0_1">
            <a:extLst>
              <a:ext uri="{FF2B5EF4-FFF2-40B4-BE49-F238E27FC236}">
                <a16:creationId xmlns:a16="http://schemas.microsoft.com/office/drawing/2014/main" id="{BEADEA33-D71B-E24F-9388-756BC3B100E0}"/>
              </a:ext>
            </a:extLst>
          </p:cNvPr>
          <p:cNvSpPr txBox="1"/>
          <p:nvPr/>
        </p:nvSpPr>
        <p:spPr>
          <a:xfrm>
            <a:off x="14036980" y="5254564"/>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予測モデルの利用準備</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スコアリング実行モジュールの作成</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スコアリング</a:t>
            </a:r>
            <a:r>
              <a:rPr lang="en-US" altLang="ja-JP" sz="2133" dirty="0">
                <a:latin typeface="+mn-ea"/>
                <a:cs typeface="Roboto"/>
                <a:sym typeface="Roboto"/>
              </a:rPr>
              <a:t>API</a:t>
            </a:r>
            <a:r>
              <a:rPr lang="ja-JP" altLang="en-US" sz="2133">
                <a:latin typeface="+mn-ea"/>
                <a:cs typeface="Roboto"/>
                <a:sym typeface="Roboto"/>
              </a:rPr>
              <a:t>の作成</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p:txBody>
      </p:sp>
      <p:graphicFrame>
        <p:nvGraphicFramePr>
          <p:cNvPr id="11" name="Google Shape;349;g619b61dada_0_1">
            <a:extLst>
              <a:ext uri="{FF2B5EF4-FFF2-40B4-BE49-F238E27FC236}">
                <a16:creationId xmlns:a16="http://schemas.microsoft.com/office/drawing/2014/main" id="{AB69F2B0-F130-AE4B-A40F-DF0EC8F9AAF6}"/>
              </a:ext>
            </a:extLst>
          </p:cNvPr>
          <p:cNvGraphicFramePr/>
          <p:nvPr/>
        </p:nvGraphicFramePr>
        <p:xfrm>
          <a:off x="4881141" y="8794808"/>
          <a:ext cx="2168000" cy="1707096"/>
        </p:xfrm>
        <a:graphic>
          <a:graphicData uri="http://schemas.openxmlformats.org/drawingml/2006/table">
            <a:tbl>
              <a:tblPr>
                <a:noFill/>
              </a:tblPr>
              <a:tblGrid>
                <a:gridCol w="433600">
                  <a:extLst>
                    <a:ext uri="{9D8B030D-6E8A-4147-A177-3AD203B41FA5}">
                      <a16:colId xmlns:a16="http://schemas.microsoft.com/office/drawing/2014/main" val="20000"/>
                    </a:ext>
                  </a:extLst>
                </a:gridCol>
                <a:gridCol w="433600">
                  <a:extLst>
                    <a:ext uri="{9D8B030D-6E8A-4147-A177-3AD203B41FA5}">
                      <a16:colId xmlns:a16="http://schemas.microsoft.com/office/drawing/2014/main" val="20001"/>
                    </a:ext>
                  </a:extLst>
                </a:gridCol>
                <a:gridCol w="433600">
                  <a:extLst>
                    <a:ext uri="{9D8B030D-6E8A-4147-A177-3AD203B41FA5}">
                      <a16:colId xmlns:a16="http://schemas.microsoft.com/office/drawing/2014/main" val="20002"/>
                    </a:ext>
                  </a:extLst>
                </a:gridCol>
                <a:gridCol w="433600">
                  <a:extLst>
                    <a:ext uri="{9D8B030D-6E8A-4147-A177-3AD203B41FA5}">
                      <a16:colId xmlns:a16="http://schemas.microsoft.com/office/drawing/2014/main" val="20003"/>
                    </a:ext>
                  </a:extLst>
                </a:gridCol>
                <a:gridCol w="433600">
                  <a:extLst>
                    <a:ext uri="{9D8B030D-6E8A-4147-A177-3AD203B41FA5}">
                      <a16:colId xmlns:a16="http://schemas.microsoft.com/office/drawing/2014/main" val="20004"/>
                    </a:ext>
                  </a:extLst>
                </a:gridCol>
              </a:tblGrid>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E600"/>
                    </a:solidFill>
                  </a:tcPr>
                </a:tc>
                <a:extLst>
                  <a:ext uri="{0D108BD9-81ED-4DB2-BD59-A6C34878D82A}">
                    <a16:rowId xmlns:a16="http://schemas.microsoft.com/office/drawing/2014/main" val="10000"/>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1"/>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F9F9D"/>
                    </a:solidFill>
                  </a:tcPr>
                </a:tc>
                <a:extLst>
                  <a:ext uri="{0D108BD9-81ED-4DB2-BD59-A6C34878D82A}">
                    <a16:rowId xmlns:a16="http://schemas.microsoft.com/office/drawing/2014/main" val="10002"/>
                  </a:ext>
                </a:extLst>
              </a:tr>
              <a:tr h="426773">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tc>
                  <a:txBody>
                    <a:bodyPr/>
                    <a:lstStyle/>
                    <a:p>
                      <a:pPr marL="0" marR="0" lvl="0" indent="0" algn="l" rtl="0">
                        <a:lnSpc>
                          <a:spcPct val="100000"/>
                        </a:lnSpc>
                        <a:spcBef>
                          <a:spcPts val="0"/>
                        </a:spcBef>
                        <a:spcAft>
                          <a:spcPts val="0"/>
                        </a:spcAft>
                        <a:buClr>
                          <a:srgbClr val="000000"/>
                        </a:buClr>
                        <a:buSzPts val="600"/>
                        <a:buFont typeface="Arial"/>
                        <a:buNone/>
                      </a:pPr>
                      <a:endParaRPr sz="1600" u="none" strike="noStrike" cap="none" dirty="0"/>
                    </a:p>
                  </a:txBody>
                  <a:tcPr marL="182933" marR="182933" marT="91467" marB="91467">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3D3D1"/>
                    </a:solidFill>
                  </a:tcPr>
                </a:tc>
                <a:extLst>
                  <a:ext uri="{0D108BD9-81ED-4DB2-BD59-A6C34878D82A}">
                    <a16:rowId xmlns:a16="http://schemas.microsoft.com/office/drawing/2014/main" val="10003"/>
                  </a:ext>
                </a:extLst>
              </a:tr>
            </a:tbl>
          </a:graphicData>
        </a:graphic>
      </p:graphicFrame>
      <p:pic>
        <p:nvPicPr>
          <p:cNvPr id="12" name="Google Shape;355;g619b61dada_0_1">
            <a:extLst>
              <a:ext uri="{FF2B5EF4-FFF2-40B4-BE49-F238E27FC236}">
                <a16:creationId xmlns:a16="http://schemas.microsoft.com/office/drawing/2014/main" id="{54C7A355-BE48-A247-9113-69A504465464}"/>
              </a:ext>
            </a:extLst>
          </p:cNvPr>
          <p:cNvPicPr preferRelativeResize="0"/>
          <p:nvPr/>
        </p:nvPicPr>
        <p:blipFill rotWithShape="1">
          <a:blip r:embed="rId8">
            <a:alphaModFix/>
          </a:blip>
          <a:srcRect/>
          <a:stretch/>
        </p:blipFill>
        <p:spPr>
          <a:xfrm>
            <a:off x="2002118" y="8690067"/>
            <a:ext cx="1151651" cy="1024979"/>
          </a:xfrm>
          <a:prstGeom prst="rect">
            <a:avLst/>
          </a:prstGeom>
          <a:noFill/>
          <a:ln>
            <a:noFill/>
          </a:ln>
        </p:spPr>
      </p:pic>
      <p:pic>
        <p:nvPicPr>
          <p:cNvPr id="13" name="Google Shape;355;g619b61dada_0_1">
            <a:extLst>
              <a:ext uri="{FF2B5EF4-FFF2-40B4-BE49-F238E27FC236}">
                <a16:creationId xmlns:a16="http://schemas.microsoft.com/office/drawing/2014/main" id="{5A5B5E27-4D28-9D44-AD2D-9F8801EDD937}"/>
              </a:ext>
            </a:extLst>
          </p:cNvPr>
          <p:cNvPicPr preferRelativeResize="0"/>
          <p:nvPr/>
        </p:nvPicPr>
        <p:blipFill rotWithShape="1">
          <a:blip r:embed="rId8">
            <a:alphaModFix/>
          </a:blip>
          <a:srcRect/>
          <a:stretch/>
        </p:blipFill>
        <p:spPr>
          <a:xfrm>
            <a:off x="2408518" y="9208321"/>
            <a:ext cx="1151651" cy="1024979"/>
          </a:xfrm>
          <a:prstGeom prst="rect">
            <a:avLst/>
          </a:prstGeom>
          <a:noFill/>
          <a:ln>
            <a:noFill/>
          </a:ln>
        </p:spPr>
      </p:pic>
      <p:pic>
        <p:nvPicPr>
          <p:cNvPr id="14" name="Google Shape;355;g619b61dada_0_1">
            <a:extLst>
              <a:ext uri="{FF2B5EF4-FFF2-40B4-BE49-F238E27FC236}">
                <a16:creationId xmlns:a16="http://schemas.microsoft.com/office/drawing/2014/main" id="{5DAECF03-BADD-E945-A4E1-824B47BF3105}"/>
              </a:ext>
            </a:extLst>
          </p:cNvPr>
          <p:cNvPicPr preferRelativeResize="0"/>
          <p:nvPr/>
        </p:nvPicPr>
        <p:blipFill rotWithShape="1">
          <a:blip r:embed="rId8">
            <a:alphaModFix/>
          </a:blip>
          <a:srcRect/>
          <a:stretch/>
        </p:blipFill>
        <p:spPr>
          <a:xfrm>
            <a:off x="2814918" y="9726574"/>
            <a:ext cx="1151651" cy="1024979"/>
          </a:xfrm>
          <a:prstGeom prst="rect">
            <a:avLst/>
          </a:prstGeom>
          <a:noFill/>
          <a:ln>
            <a:noFill/>
          </a:ln>
        </p:spPr>
      </p:pic>
      <p:sp>
        <p:nvSpPr>
          <p:cNvPr id="15" name="三角形 14">
            <a:extLst>
              <a:ext uri="{FF2B5EF4-FFF2-40B4-BE49-F238E27FC236}">
                <a16:creationId xmlns:a16="http://schemas.microsoft.com/office/drawing/2014/main" id="{CC73B098-4586-8B4F-B725-058194EC02DD}"/>
              </a:ext>
            </a:extLst>
          </p:cNvPr>
          <p:cNvSpPr/>
          <p:nvPr/>
        </p:nvSpPr>
        <p:spPr bwMode="auto">
          <a:xfrm rot="5400000">
            <a:off x="3345021" y="9549478"/>
            <a:ext cx="2259435" cy="354195"/>
          </a:xfrm>
          <a:prstGeom prst="triangle">
            <a:avLst/>
          </a:prstGeom>
          <a:solidFill>
            <a:schemeClr val="tx2">
              <a:lumMod val="50000"/>
              <a:lumOff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nvGrpSpPr>
          <p:cNvPr id="16" name="グループ化 15">
            <a:extLst>
              <a:ext uri="{FF2B5EF4-FFF2-40B4-BE49-F238E27FC236}">
                <a16:creationId xmlns:a16="http://schemas.microsoft.com/office/drawing/2014/main" id="{6C6971EC-1122-E146-B37E-2004A871126D}"/>
              </a:ext>
            </a:extLst>
          </p:cNvPr>
          <p:cNvGrpSpPr/>
          <p:nvPr/>
        </p:nvGrpSpPr>
        <p:grpSpPr>
          <a:xfrm>
            <a:off x="17288225" y="8262773"/>
            <a:ext cx="3902520" cy="2958112"/>
            <a:chOff x="6637179" y="3057873"/>
            <a:chExt cx="1463445" cy="1109292"/>
          </a:xfrm>
        </p:grpSpPr>
        <p:grpSp>
          <p:nvGrpSpPr>
            <p:cNvPr id="17" name="グループ化 16">
              <a:extLst>
                <a:ext uri="{FF2B5EF4-FFF2-40B4-BE49-F238E27FC236}">
                  <a16:creationId xmlns:a16="http://schemas.microsoft.com/office/drawing/2014/main" id="{0391AFE1-5FEB-FB40-8A7D-78E4562A63B3}"/>
                </a:ext>
              </a:extLst>
            </p:cNvPr>
            <p:cNvGrpSpPr/>
            <p:nvPr/>
          </p:nvGrpSpPr>
          <p:grpSpPr>
            <a:xfrm>
              <a:off x="7520133" y="3482661"/>
              <a:ext cx="580491" cy="684504"/>
              <a:chOff x="4114800" y="1842404"/>
              <a:chExt cx="1186546" cy="1186546"/>
            </a:xfrm>
          </p:grpSpPr>
          <p:pic>
            <p:nvPicPr>
              <p:cNvPr id="23" name="グラフィックス 22" descr="ノート PC 単色塗りつぶし">
                <a:extLst>
                  <a:ext uri="{FF2B5EF4-FFF2-40B4-BE49-F238E27FC236}">
                    <a16:creationId xmlns:a16="http://schemas.microsoft.com/office/drawing/2014/main" id="{D117E82E-EB0A-C64B-A919-266C5B74B0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4800" y="1842404"/>
                <a:ext cx="1186546" cy="1186546"/>
              </a:xfrm>
              <a:prstGeom prst="rect">
                <a:avLst/>
              </a:prstGeom>
            </p:spPr>
          </p:pic>
          <p:pic>
            <p:nvPicPr>
              <p:cNvPr id="24" name="グラフィックス 23" descr="ブラウザー ウィンドウ 枠線">
                <a:extLst>
                  <a:ext uri="{FF2B5EF4-FFF2-40B4-BE49-F238E27FC236}">
                    <a16:creationId xmlns:a16="http://schemas.microsoft.com/office/drawing/2014/main" id="{C3216F89-67F4-3444-B0DA-FFE19FB334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76211" y="2116890"/>
                <a:ext cx="457200" cy="457200"/>
              </a:xfrm>
              <a:prstGeom prst="rect">
                <a:avLst/>
              </a:prstGeom>
            </p:spPr>
          </p:pic>
        </p:grpSp>
        <p:grpSp>
          <p:nvGrpSpPr>
            <p:cNvPr id="18" name="グループ化 17">
              <a:extLst>
                <a:ext uri="{FF2B5EF4-FFF2-40B4-BE49-F238E27FC236}">
                  <a16:creationId xmlns:a16="http://schemas.microsoft.com/office/drawing/2014/main" id="{F1B98808-2D7E-894C-B466-4CC3E304C09E}"/>
                </a:ext>
              </a:extLst>
            </p:cNvPr>
            <p:cNvGrpSpPr/>
            <p:nvPr/>
          </p:nvGrpSpPr>
          <p:grpSpPr>
            <a:xfrm>
              <a:off x="6637179" y="3057873"/>
              <a:ext cx="643467" cy="686123"/>
              <a:chOff x="3651908" y="804776"/>
              <a:chExt cx="2702972" cy="2702972"/>
            </a:xfrm>
          </p:grpSpPr>
          <p:pic>
            <p:nvPicPr>
              <p:cNvPr id="21" name="グラフィックス 20" descr="同期中のクラウド 枠線">
                <a:extLst>
                  <a:ext uri="{FF2B5EF4-FFF2-40B4-BE49-F238E27FC236}">
                    <a16:creationId xmlns:a16="http://schemas.microsoft.com/office/drawing/2014/main" id="{638EFD81-DB94-F547-920E-F0D3493E09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51908" y="804776"/>
                <a:ext cx="2702972" cy="2702972"/>
              </a:xfrm>
              <a:prstGeom prst="rect">
                <a:avLst/>
              </a:prstGeom>
            </p:spPr>
          </p:pic>
          <p:sp>
            <p:nvSpPr>
              <p:cNvPr id="22" name="正方形/長方形 21">
                <a:extLst>
                  <a:ext uri="{FF2B5EF4-FFF2-40B4-BE49-F238E27FC236}">
                    <a16:creationId xmlns:a16="http://schemas.microsoft.com/office/drawing/2014/main" id="{46AE36A3-6319-6A48-B1D0-807C1A9D8BCA}"/>
                  </a:ext>
                </a:extLst>
              </p:cNvPr>
              <p:cNvSpPr/>
              <p:nvPr/>
            </p:nvSpPr>
            <p:spPr bwMode="auto">
              <a:xfrm>
                <a:off x="4397829" y="1850571"/>
                <a:ext cx="1143000" cy="903515"/>
              </a:xfrm>
              <a:prstGeom prst="rect">
                <a:avLst/>
              </a:prstGeom>
              <a:solidFill>
                <a:schemeClr val="bg1"/>
              </a:solidFill>
              <a:ln w="6350" cap="flat" cmpd="sng" algn="ctr">
                <a:no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pSp>
        <p:pic>
          <p:nvPicPr>
            <p:cNvPr id="19" name="グラフィックス 18" descr="コンピューター 枠線">
              <a:extLst>
                <a:ext uri="{FF2B5EF4-FFF2-40B4-BE49-F238E27FC236}">
                  <a16:creationId xmlns:a16="http://schemas.microsoft.com/office/drawing/2014/main" id="{0EE31E53-07CD-6346-9575-3B1D307274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64860"/>
            <a:stretch/>
          </p:blipFill>
          <p:spPr>
            <a:xfrm>
              <a:off x="6843320" y="3221324"/>
              <a:ext cx="147473" cy="419673"/>
            </a:xfrm>
            <a:prstGeom prst="rect">
              <a:avLst/>
            </a:prstGeom>
          </p:spPr>
        </p:pic>
        <p:cxnSp>
          <p:nvCxnSpPr>
            <p:cNvPr id="20" name="直線矢印コネクタ 19">
              <a:extLst>
                <a:ext uri="{FF2B5EF4-FFF2-40B4-BE49-F238E27FC236}">
                  <a16:creationId xmlns:a16="http://schemas.microsoft.com/office/drawing/2014/main" id="{372E5CD1-6E85-2F48-BBFD-A29D909DA812}"/>
                </a:ext>
              </a:extLst>
            </p:cNvPr>
            <p:cNvCxnSpPr>
              <a:cxnSpLocks/>
            </p:cNvCxnSpPr>
            <p:nvPr/>
          </p:nvCxnSpPr>
          <p:spPr bwMode="auto">
            <a:xfrm flipH="1" flipV="1">
              <a:off x="7069696" y="3454712"/>
              <a:ext cx="628660" cy="318174"/>
            </a:xfrm>
            <a:prstGeom prst="straightConnector1">
              <a:avLst/>
            </a:prstGeom>
            <a:solidFill>
              <a:schemeClr val="tx2"/>
            </a:solidFill>
            <a:ln w="9525" cap="flat" cmpd="sng" algn="ctr">
              <a:solidFill>
                <a:srgbClr val="0070C0"/>
              </a:solidFill>
              <a:prstDash val="solid"/>
              <a:round/>
              <a:headEnd type="none" w="med" len="med"/>
              <a:tailEnd type="triangle"/>
            </a:ln>
            <a:effectLst/>
          </p:spPr>
        </p:cxnSp>
      </p:grpSp>
      <p:pic>
        <p:nvPicPr>
          <p:cNvPr id="25" name="グラフィックス 24" descr="アイデア 単色塗りつぶし">
            <a:extLst>
              <a:ext uri="{FF2B5EF4-FFF2-40B4-BE49-F238E27FC236}">
                <a16:creationId xmlns:a16="http://schemas.microsoft.com/office/drawing/2014/main" id="{8980DAA1-D165-A04A-83F0-D800FC1EF0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27439" y="8596855"/>
            <a:ext cx="2438400" cy="2438400"/>
          </a:xfrm>
          <a:prstGeom prst="rect">
            <a:avLst/>
          </a:prstGeom>
        </p:spPr>
      </p:pic>
      <p:pic>
        <p:nvPicPr>
          <p:cNvPr id="26" name="グラフィックス 25" descr="クリップボード: 混合 単色塗りつぶし">
            <a:extLst>
              <a:ext uri="{FF2B5EF4-FFF2-40B4-BE49-F238E27FC236}">
                <a16:creationId xmlns:a16="http://schemas.microsoft.com/office/drawing/2014/main" id="{74300321-5CDE-B84B-AC28-0462032095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824495" y="8562634"/>
            <a:ext cx="2438400" cy="2438400"/>
          </a:xfrm>
          <a:prstGeom prst="rect">
            <a:avLst/>
          </a:prstGeom>
        </p:spPr>
      </p:pic>
      <p:sp>
        <p:nvSpPr>
          <p:cNvPr id="27" name="Google Shape;339;g619b61dada_0_1">
            <a:extLst>
              <a:ext uri="{FF2B5EF4-FFF2-40B4-BE49-F238E27FC236}">
                <a16:creationId xmlns:a16="http://schemas.microsoft.com/office/drawing/2014/main" id="{AA1C1414-699D-964F-BAE7-A3A577ACDEAF}"/>
              </a:ext>
            </a:extLst>
          </p:cNvPr>
          <p:cNvSpPr txBox="1"/>
          <p:nvPr/>
        </p:nvSpPr>
        <p:spPr>
          <a:xfrm>
            <a:off x="18394889" y="5254561"/>
            <a:ext cx="4405987" cy="2261203"/>
          </a:xfrm>
          <a:prstGeom prst="rect">
            <a:avLst/>
          </a:prstGeom>
          <a:noFill/>
          <a:ln>
            <a:noFill/>
          </a:ln>
        </p:spPr>
        <p:txBody>
          <a:bodyPr spcFirstLastPara="1" wrap="square" lIns="243800" tIns="243800" rIns="243800" bIns="243800" anchor="t" anchorCtr="0">
            <a:noAutofit/>
          </a:bodyPr>
          <a:lstStyle/>
          <a:p>
            <a:pPr>
              <a:lnSpc>
                <a:spcPct val="115000"/>
              </a:lnSpc>
              <a:buClr>
                <a:srgbClr val="000000"/>
              </a:buClr>
              <a:buSzPts val="1100"/>
            </a:pPr>
            <a:r>
              <a:rPr lang="ja-JP" altLang="en-US" sz="2133">
                <a:latin typeface="+mn-ea"/>
                <a:cs typeface="Roboto"/>
                <a:sym typeface="Roboto"/>
              </a:rPr>
              <a:t>予測モデルの運用（</a:t>
            </a:r>
            <a:r>
              <a:rPr lang="en-US" altLang="ja-JP" sz="2133" dirty="0" err="1">
                <a:latin typeface="+mn-ea"/>
                <a:cs typeface="Roboto"/>
                <a:sym typeface="Roboto"/>
              </a:rPr>
              <a:t>MLOps</a:t>
            </a:r>
            <a:r>
              <a:rPr lang="ja-JP" altLang="en-US" sz="2133">
                <a:latin typeface="+mn-ea"/>
                <a:cs typeface="Roboto"/>
                <a:sym typeface="Roboto"/>
              </a:rPr>
              <a:t>）</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モデルのモニタリング</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モデルの管理</a:t>
            </a:r>
            <a:endParaRPr lang="en-US" altLang="ja-JP" sz="2133" dirty="0">
              <a:latin typeface="+mn-ea"/>
              <a:cs typeface="Roboto"/>
              <a:sym typeface="Roboto"/>
            </a:endParaRPr>
          </a:p>
          <a:p>
            <a:pPr marL="342900" indent="-342900">
              <a:lnSpc>
                <a:spcPct val="115000"/>
              </a:lnSpc>
              <a:buSzPts val="1100"/>
              <a:buFont typeface="Arial" panose="020B0604020202020204" pitchFamily="34" charset="0"/>
              <a:buChar char="•"/>
            </a:pPr>
            <a:r>
              <a:rPr lang="ja-JP" altLang="en-US" sz="2133">
                <a:latin typeface="+mn-ea"/>
                <a:cs typeface="Roboto"/>
                <a:sym typeface="Roboto"/>
              </a:rPr>
              <a:t>モデルの再学習</a:t>
            </a:r>
            <a:endParaRPr lang="en-US" altLang="ja-JP" sz="2133" dirty="0">
              <a:latin typeface="+mn-ea"/>
              <a:cs typeface="Roboto"/>
              <a:sym typeface="Roboto"/>
            </a:endParaRPr>
          </a:p>
          <a:p>
            <a:pPr>
              <a:lnSpc>
                <a:spcPct val="115000"/>
              </a:lnSpc>
              <a:buClr>
                <a:srgbClr val="000000"/>
              </a:buClr>
              <a:buSzPts val="1100"/>
            </a:pPr>
            <a:endParaRPr lang="en-US" altLang="ja-JP" sz="2133" dirty="0">
              <a:latin typeface="+mn-ea"/>
              <a:cs typeface="Roboto"/>
              <a:sym typeface="Roboto"/>
            </a:endParaRPr>
          </a:p>
          <a:p>
            <a:pPr>
              <a:lnSpc>
                <a:spcPct val="115000"/>
              </a:lnSpc>
              <a:buClr>
                <a:srgbClr val="000000"/>
              </a:buClr>
              <a:buSzPts val="1100"/>
            </a:pPr>
            <a:r>
              <a:rPr lang="ja-JP" altLang="en-US" sz="2133">
                <a:latin typeface="+mn-ea"/>
                <a:cs typeface="Roboto"/>
                <a:sym typeface="Roboto"/>
              </a:rPr>
              <a:t>モデルの活用</a:t>
            </a:r>
            <a:endParaRPr lang="en-US" altLang="ja-JP" sz="2133" dirty="0">
              <a:latin typeface="+mn-ea"/>
              <a:cs typeface="Roboto"/>
              <a:sym typeface="Roboto"/>
            </a:endParaRPr>
          </a:p>
          <a:p>
            <a:pPr marL="342900" indent="-342900">
              <a:lnSpc>
                <a:spcPct val="115000"/>
              </a:lnSpc>
              <a:buClr>
                <a:srgbClr val="000000"/>
              </a:buClr>
              <a:buSzPts val="1100"/>
              <a:buFont typeface="Arial" panose="020B0604020202020204" pitchFamily="34" charset="0"/>
              <a:buChar char="•"/>
            </a:pPr>
            <a:r>
              <a:rPr lang="ja-JP" altLang="en-US" sz="2133">
                <a:latin typeface="+mn-ea"/>
                <a:cs typeface="Roboto"/>
                <a:sym typeface="Roboto"/>
              </a:rPr>
              <a:t>現場へのモデル予測値の提供</a:t>
            </a:r>
            <a:endParaRPr lang="en-US" altLang="ja-JP" sz="2133" dirty="0">
              <a:latin typeface="+mn-ea"/>
              <a:cs typeface="Roboto"/>
              <a:sym typeface="Roboto"/>
            </a:endParaRPr>
          </a:p>
        </p:txBody>
      </p:sp>
    </p:spTree>
    <p:extLst>
      <p:ext uri="{BB962C8B-B14F-4D97-AF65-F5344CB8AC3E}">
        <p14:creationId xmlns:p14="http://schemas.microsoft.com/office/powerpoint/2010/main" val="348223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latin typeface="+mj-lt"/>
              </a:rPr>
              <a:t>機械学習プロジェクト</a:t>
            </a:r>
            <a:endParaRPr lang="en-US" altLang="ja-JP" sz="5400" b="1" dirty="0">
              <a:latin typeface="+mj-lt"/>
            </a:endParaRPr>
          </a:p>
        </p:txBody>
      </p:sp>
      <p:sp>
        <p:nvSpPr>
          <p:cNvPr id="28" name="四角形吹き出し 27">
            <a:extLst>
              <a:ext uri="{FF2B5EF4-FFF2-40B4-BE49-F238E27FC236}">
                <a16:creationId xmlns:a16="http://schemas.microsoft.com/office/drawing/2014/main" id="{B452C0D2-9775-D044-B68F-F346A64BAAB3}"/>
              </a:ext>
            </a:extLst>
          </p:cNvPr>
          <p:cNvSpPr/>
          <p:nvPr/>
        </p:nvSpPr>
        <p:spPr bwMode="auto">
          <a:xfrm>
            <a:off x="7060019" y="7938130"/>
            <a:ext cx="10389083" cy="4310579"/>
          </a:xfrm>
          <a:prstGeom prst="wedgeRectCallout">
            <a:avLst>
              <a:gd name="adj1" fmla="val -5050"/>
              <a:gd name="adj2" fmla="val -88541"/>
            </a:avLst>
          </a:prstGeom>
          <a:noFill/>
          <a:ln w="762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square" lIns="243840" tIns="243840" rIns="243840" bIns="243840" numCol="1" spcCol="0" rtlCol="0" fromWordArt="0" anchor="ctr" anchorCtr="0" forceAA="0" compatLnSpc="1">
            <a:prstTxWarp prst="textNoShape">
              <a:avLst/>
            </a:prstTxWarp>
            <a:noAutofit/>
          </a:bodyPr>
          <a:lstStyle/>
          <a:p>
            <a:pPr algn="ctr" defTabSz="2438430" eaLnBrk="0" fontAlgn="base" hangingPunct="0">
              <a:lnSpc>
                <a:spcPct val="90000"/>
              </a:lnSpc>
              <a:spcBef>
                <a:spcPts val="1600"/>
              </a:spcBef>
              <a:buClrTx/>
            </a:pPr>
            <a:endParaRPr lang="ja-JP" altLang="en-US" sz="3733" dirty="0" err="1">
              <a:latin typeface="+mn-lt"/>
            </a:endParaRPr>
          </a:p>
        </p:txBody>
      </p:sp>
      <p:graphicFrame>
        <p:nvGraphicFramePr>
          <p:cNvPr id="2" name="図表 1">
            <a:extLst>
              <a:ext uri="{FF2B5EF4-FFF2-40B4-BE49-F238E27FC236}">
                <a16:creationId xmlns:a16="http://schemas.microsoft.com/office/drawing/2014/main" id="{5F4C3AF9-E7DC-1247-B1EE-292BE05F62E1}"/>
              </a:ext>
            </a:extLst>
          </p:cNvPr>
          <p:cNvGraphicFramePr/>
          <p:nvPr>
            <p:extLst>
              <p:ext uri="{D42A27DB-BD31-4B8C-83A1-F6EECF244321}">
                <p14:modId xmlns:p14="http://schemas.microsoft.com/office/powerpoint/2010/main" val="2928674697"/>
              </p:ext>
            </p:extLst>
          </p:nvPr>
        </p:nvGraphicFramePr>
        <p:xfrm>
          <a:off x="1605020" y="4162726"/>
          <a:ext cx="21516140" cy="1869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図 2">
            <a:extLst>
              <a:ext uri="{FF2B5EF4-FFF2-40B4-BE49-F238E27FC236}">
                <a16:creationId xmlns:a16="http://schemas.microsoft.com/office/drawing/2014/main" id="{DCD45C24-9BF7-114A-AD47-53946A98A977}"/>
              </a:ext>
            </a:extLst>
          </p:cNvPr>
          <p:cNvPicPr>
            <a:picLocks noChangeAspect="1"/>
          </p:cNvPicPr>
          <p:nvPr/>
        </p:nvPicPr>
        <p:blipFill>
          <a:blip r:embed="rId8"/>
          <a:stretch>
            <a:fillRect/>
          </a:stretch>
        </p:blipFill>
        <p:spPr>
          <a:xfrm>
            <a:off x="7253611" y="8187073"/>
            <a:ext cx="10087111" cy="3759316"/>
          </a:xfrm>
          <a:prstGeom prst="rect">
            <a:avLst/>
          </a:prstGeom>
        </p:spPr>
      </p:pic>
      <p:sp>
        <p:nvSpPr>
          <p:cNvPr id="34" name="Google Shape;339;g619b61dada_0_1">
            <a:extLst>
              <a:ext uri="{FF2B5EF4-FFF2-40B4-BE49-F238E27FC236}">
                <a16:creationId xmlns:a16="http://schemas.microsoft.com/office/drawing/2014/main" id="{220A5CB5-2470-C344-84B3-7D61DB087F44}"/>
              </a:ext>
            </a:extLst>
          </p:cNvPr>
          <p:cNvSpPr txBox="1"/>
          <p:nvPr/>
        </p:nvSpPr>
        <p:spPr>
          <a:xfrm>
            <a:off x="2765270" y="1833157"/>
            <a:ext cx="17765190" cy="1696892"/>
          </a:xfrm>
          <a:prstGeom prst="rect">
            <a:avLst/>
          </a:prstGeom>
          <a:noFill/>
          <a:ln>
            <a:noFill/>
          </a:ln>
        </p:spPr>
        <p:txBody>
          <a:bodyPr spcFirstLastPara="1" wrap="square" lIns="243800" tIns="243800" rIns="243800" bIns="243800" anchor="t" anchorCtr="0">
            <a:noAutofit/>
          </a:bodyPr>
          <a:lstStyle/>
          <a:p>
            <a:pPr marL="342900" indent="-342900">
              <a:buFont typeface="Wingdings" pitchFamily="2" charset="2"/>
              <a:buChar char="l"/>
            </a:pPr>
            <a:r>
              <a:rPr lang="en-US" altLang="ja-JP" sz="3600" dirty="0"/>
              <a:t>AI</a:t>
            </a:r>
            <a:r>
              <a:rPr lang="ja-JP" altLang="en-US" sz="3600"/>
              <a:t>開発はプロジェクトの一部</a:t>
            </a:r>
            <a:endParaRPr lang="en-US" altLang="ja-JP" sz="3600" dirty="0"/>
          </a:p>
          <a:p>
            <a:pPr marL="342900" indent="-342900">
              <a:buFont typeface="Wingdings" pitchFamily="2" charset="2"/>
              <a:buChar char="l"/>
            </a:pPr>
            <a:r>
              <a:rPr lang="ja-JP" altLang="en-US" sz="3600"/>
              <a:t>ユースケース設計とビジネス適用は</a:t>
            </a:r>
            <a:r>
              <a:rPr lang="en-US" altLang="ja-JP" sz="3600" dirty="0"/>
              <a:t>AI</a:t>
            </a:r>
            <a:r>
              <a:rPr lang="ja-JP" altLang="en-US" sz="3600"/>
              <a:t>ではなく、人間が主体</a:t>
            </a:r>
            <a:endParaRPr lang="en-US" altLang="ja-JP" sz="3600" dirty="0"/>
          </a:p>
        </p:txBody>
      </p:sp>
      <p:sp>
        <p:nvSpPr>
          <p:cNvPr id="35" name="テキスト ボックス 34">
            <a:extLst>
              <a:ext uri="{FF2B5EF4-FFF2-40B4-BE49-F238E27FC236}">
                <a16:creationId xmlns:a16="http://schemas.microsoft.com/office/drawing/2014/main" id="{DB929BCB-EC0F-BD49-A2FF-9F45F3A3543E}"/>
              </a:ext>
            </a:extLst>
          </p:cNvPr>
          <p:cNvSpPr txBox="1"/>
          <p:nvPr/>
        </p:nvSpPr>
        <p:spPr>
          <a:xfrm>
            <a:off x="7060019" y="12497651"/>
            <a:ext cx="10389084" cy="400109"/>
          </a:xfrm>
          <a:prstGeom prst="rect">
            <a:avLst/>
          </a:prstGeom>
          <a:noFill/>
        </p:spPr>
        <p:txBody>
          <a:bodyPr wrap="square">
            <a:spAutoFit/>
          </a:bodyPr>
          <a:lstStyle/>
          <a:p>
            <a:pPr marL="457200" indent="-457200">
              <a:buFont typeface="Wingdings" pitchFamily="2" charset="2"/>
              <a:buChar char="Ø"/>
            </a:pPr>
            <a:r>
              <a:rPr lang="ja-JP" altLang="en-US" sz="2000"/>
              <a:t>ツールの利用によって作業負担の軽減が実施しやすい</a:t>
            </a:r>
          </a:p>
        </p:txBody>
      </p:sp>
    </p:spTree>
    <p:extLst>
      <p:ext uri="{BB962C8B-B14F-4D97-AF65-F5344CB8AC3E}">
        <p14:creationId xmlns:p14="http://schemas.microsoft.com/office/powerpoint/2010/main" val="3438220855"/>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90397</TotalTime>
  <Words>7161</Words>
  <Application>Microsoft Macintosh PowerPoint</Application>
  <PresentationFormat>ユーザー設定</PresentationFormat>
  <Paragraphs>962</Paragraphs>
  <Slides>55</Slides>
  <Notes>23</Notes>
  <HiddenSlides>2</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55</vt:i4>
      </vt:variant>
    </vt:vector>
  </HeadingPairs>
  <TitlesOfParts>
    <vt:vector size="64" baseType="lpstr">
      <vt:lpstr>システムフォント（レギュラー）</vt:lpstr>
      <vt:lpstr>游ゴシック</vt:lpstr>
      <vt:lpstr>Arial</vt:lpstr>
      <vt:lpstr>Helvetica Neue</vt:lpstr>
      <vt:lpstr>Hind</vt:lpstr>
      <vt:lpstr>Merriweather</vt:lpstr>
      <vt:lpstr>Montserrat</vt:lpstr>
      <vt:lpstr>Wingdings</vt:lpstr>
      <vt:lpstr>21_BasicWhite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Yuki Shimada</cp:lastModifiedBy>
  <cp:revision>1068</cp:revision>
  <dcterms:modified xsi:type="dcterms:W3CDTF">2024-03-08T07:36:38Z</dcterms:modified>
</cp:coreProperties>
</file>